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73" r:id="rId3"/>
  </p:sldMasterIdLst>
  <p:notesMasterIdLst>
    <p:notesMasterId r:id="rId93"/>
  </p:notesMasterIdLst>
  <p:sldIdLst>
    <p:sldId id="324" r:id="rId4"/>
    <p:sldId id="509" r:id="rId5"/>
    <p:sldId id="559" r:id="rId6"/>
    <p:sldId id="712" r:id="rId7"/>
    <p:sldId id="661" r:id="rId8"/>
    <p:sldId id="713" r:id="rId9"/>
    <p:sldId id="718" r:id="rId10"/>
    <p:sldId id="663" r:id="rId11"/>
    <p:sldId id="714" r:id="rId12"/>
    <p:sldId id="715" r:id="rId13"/>
    <p:sldId id="717" r:id="rId14"/>
    <p:sldId id="854" r:id="rId15"/>
    <p:sldId id="855" r:id="rId16"/>
    <p:sldId id="856" r:id="rId17"/>
    <p:sldId id="857" r:id="rId18"/>
    <p:sldId id="719" r:id="rId19"/>
    <p:sldId id="720" r:id="rId20"/>
    <p:sldId id="511" r:id="rId21"/>
    <p:sldId id="721" r:id="rId22"/>
    <p:sldId id="723" r:id="rId23"/>
    <p:sldId id="724" r:id="rId24"/>
    <p:sldId id="725" r:id="rId25"/>
    <p:sldId id="726" r:id="rId26"/>
    <p:sldId id="727" r:id="rId27"/>
    <p:sldId id="722" r:id="rId28"/>
    <p:sldId id="728" r:id="rId29"/>
    <p:sldId id="729" r:id="rId30"/>
    <p:sldId id="575" r:id="rId31"/>
    <p:sldId id="647" r:id="rId32"/>
    <p:sldId id="576" r:id="rId33"/>
    <p:sldId id="795" r:id="rId34"/>
    <p:sldId id="589" r:id="rId35"/>
    <p:sldId id="730" r:id="rId36"/>
    <p:sldId id="590" r:id="rId37"/>
    <p:sldId id="591" r:id="rId38"/>
    <p:sldId id="592" r:id="rId39"/>
    <p:sldId id="664" r:id="rId40"/>
    <p:sldId id="665" r:id="rId41"/>
    <p:sldId id="648" r:id="rId42"/>
    <p:sldId id="577" r:id="rId43"/>
    <p:sldId id="731" r:id="rId44"/>
    <p:sldId id="733" r:id="rId45"/>
    <p:sldId id="734" r:id="rId46"/>
    <p:sldId id="735" r:id="rId47"/>
    <p:sldId id="736" r:id="rId48"/>
    <p:sldId id="737" r:id="rId49"/>
    <p:sldId id="578" r:id="rId50"/>
    <p:sldId id="738" r:id="rId51"/>
    <p:sldId id="739" r:id="rId52"/>
    <p:sldId id="740" r:id="rId53"/>
    <p:sldId id="741" r:id="rId54"/>
    <p:sldId id="742" r:id="rId55"/>
    <p:sldId id="743" r:id="rId56"/>
    <p:sldId id="744" r:id="rId57"/>
    <p:sldId id="745" r:id="rId58"/>
    <p:sldId id="746" r:id="rId59"/>
    <p:sldId id="747" r:id="rId60"/>
    <p:sldId id="748" r:id="rId61"/>
    <p:sldId id="749" r:id="rId62"/>
    <p:sldId id="750" r:id="rId63"/>
    <p:sldId id="751" r:id="rId64"/>
    <p:sldId id="752" r:id="rId65"/>
    <p:sldId id="753" r:id="rId66"/>
    <p:sldId id="754" r:id="rId67"/>
    <p:sldId id="755" r:id="rId68"/>
    <p:sldId id="685" r:id="rId69"/>
    <p:sldId id="757" r:id="rId70"/>
    <p:sldId id="758" r:id="rId71"/>
    <p:sldId id="759" r:id="rId72"/>
    <p:sldId id="580" r:id="rId73"/>
    <p:sldId id="760" r:id="rId74"/>
    <p:sldId id="767" r:id="rId75"/>
    <p:sldId id="768" r:id="rId76"/>
    <p:sldId id="769" r:id="rId77"/>
    <p:sldId id="770" r:id="rId78"/>
    <p:sldId id="771" r:id="rId79"/>
    <p:sldId id="772" r:id="rId80"/>
    <p:sldId id="773" r:id="rId81"/>
    <p:sldId id="774" r:id="rId82"/>
    <p:sldId id="780" r:id="rId83"/>
    <p:sldId id="775" r:id="rId84"/>
    <p:sldId id="776" r:id="rId85"/>
    <p:sldId id="777" r:id="rId86"/>
    <p:sldId id="778" r:id="rId87"/>
    <p:sldId id="779" r:id="rId88"/>
    <p:sldId id="557" r:id="rId89"/>
    <p:sldId id="571" r:id="rId90"/>
    <p:sldId id="781" r:id="rId91"/>
    <p:sldId id="796" r:id="rId92"/>
  </p:sldIdLst>
  <p:sldSz cx="12192000" cy="6858000"/>
  <p:notesSz cx="6858000" cy="9144000"/>
  <p:embeddedFontLst>
    <p:embeddedFont>
      <p:font typeface="方正粗黑宋简体" panose="02010600030101010101" charset="-122"/>
      <p:regular r:id="rId94"/>
    </p:embeddedFont>
    <p:embeddedFont>
      <p:font typeface="等线" panose="02010600030101010101" pitchFamily="2" charset="-122"/>
      <p:regular r:id="rId95"/>
      <p:bold r:id="rId96"/>
    </p:embeddedFont>
    <p:embeddedFont>
      <p:font typeface="仿宋" panose="02010609060101010101" pitchFamily="49" charset="-122"/>
      <p:regular r:id="rId97"/>
    </p:embeddedFont>
    <p:embeddedFont>
      <p:font typeface="黑体" panose="02010609060101010101" pitchFamily="49" charset="-122"/>
      <p:regular r:id="rId98"/>
    </p:embeddedFont>
    <p:embeddedFont>
      <p:font typeface="华文宋体" panose="02010600040101010101" pitchFamily="2" charset="-122"/>
      <p:regular r:id="rId99"/>
    </p:embeddedFont>
    <p:embeddedFont>
      <p:font typeface="华文新魏" panose="02010800040101010101" pitchFamily="2" charset="-122"/>
      <p:regular r:id="rId100"/>
    </p:embeddedFont>
    <p:embeddedFont>
      <p:font typeface="华文中宋" panose="02010600040101010101" pitchFamily="2" charset="-122"/>
      <p:regular r:id="rId101"/>
    </p:embeddedFont>
    <p:embeddedFont>
      <p:font typeface="楷体" panose="02010609060101010101" pitchFamily="49" charset="-122"/>
      <p:regular r:id="rId102"/>
    </p:embeddedFont>
    <p:embeddedFont>
      <p:font typeface="隶书" panose="02010509060101010101" pitchFamily="49" charset="-122"/>
      <p:regular r:id="rId103"/>
    </p:embeddedFont>
    <p:embeddedFont>
      <p:font typeface="微软雅黑" panose="020B0503020204020204" pitchFamily="34" charset="-122"/>
      <p:regular r:id="rId104"/>
      <p:bold r:id="rId105"/>
    </p:embeddedFont>
  </p:embeddedFontLst>
  <p:custDataLst>
    <p:tags r:id="rId106"/>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l" initials="D" lastIdx="1" clrIdx="0"/>
  <p:cmAuthor id="7" name="hep" initials="h" lastIdx="5" clrIdx="6"/>
  <p:cmAuthor id="1" name="a" initials="a" lastIdx="1" clrIdx="0"/>
  <p:cmAuthor id="8" name="覃" initials="覃" lastIdx="27" clrIdx="7"/>
  <p:cmAuthor id="2" name="yingkongse" initials="y" lastIdx="5" clrIdx="1"/>
  <p:cmAuthor id="3" name="Microsoft Office User" initials="MOU" lastIdx="10" clrIdx="2"/>
  <p:cmAuthor id="4" name="Microsoft 帐户" initials="M帐" lastIdx="2" clrIdx="3"/>
  <p:cmAuthor id="11" name="HEP" initials="H" lastIdx="1" clrIdx="10"/>
  <p:cmAuthor id="75" name="作者" initials="A" lastIdx="0" clrIdx="24"/>
  <p:cmAuthor id="5" name="seven" initials="s" lastIdx="16" clrIdx="4"/>
  <p:cmAuthor id="6" name="Administrator" initials="A"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6699FF"/>
    <a:srgbClr val="E40D08"/>
    <a:srgbClr val="414DED"/>
    <a:srgbClr val="FF0066"/>
    <a:srgbClr val="FF00FF"/>
    <a:srgbClr val="FFBC0C"/>
    <a:srgbClr val="2C1D86"/>
    <a:srgbClr val="F43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A3A7C-F77C-427C-946D-BC6540AC2B09}" v="1" dt="2024-06-26T09:13:36.14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09" autoAdjust="0"/>
  </p:normalViewPr>
  <p:slideViewPr>
    <p:cSldViewPr showGuides="1">
      <p:cViewPr varScale="1">
        <p:scale>
          <a:sx n="148" d="100"/>
          <a:sy n="148" d="100"/>
        </p:scale>
        <p:origin x="534" y="132"/>
      </p:cViewPr>
      <p:guideLst>
        <p:guide orient="horz" pos="2160"/>
        <p:guide pos="3840"/>
      </p:guideLst>
    </p:cSldViewPr>
  </p:slideViewPr>
  <p:notesTextViewPr>
    <p:cViewPr>
      <p:scale>
        <a:sx n="100" d="100"/>
        <a:sy n="100" d="100"/>
      </p:scale>
      <p:origin x="0" y="0"/>
    </p:cViewPr>
  </p:notesTextViewPr>
  <p:sorterViewPr showFormatting="0">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6/11/relationships/changesInfo" Target="changesInfos/changesInfo1.xml"/><Relationship Id="rId16" Type="http://schemas.openxmlformats.org/officeDocument/2006/relationships/slide" Target="slides/slide13.xml"/><Relationship Id="rId107" Type="http://schemas.openxmlformats.org/officeDocument/2006/relationships/commentAuthors" Target="commentAuthor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9.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microsoft.com/office/2015/10/relationships/revisionInfo" Target="revisionInfo.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0.fntdata"/><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gs" Target="tags/tag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carl" userId="1f148507-c634-47a7-be31-9e77a7e7cd9e" providerId="ADAL" clId="{844A3A7C-F77C-427C-946D-BC6540AC2B09}"/>
    <pc:docChg chg="custSel modSld">
      <pc:chgData name="王carl" userId="1f148507-c634-47a7-be31-9e77a7e7cd9e" providerId="ADAL" clId="{844A3A7C-F77C-427C-946D-BC6540AC2B09}" dt="2024-06-26T09:13:54.156" v="3" actId="478"/>
      <pc:docMkLst>
        <pc:docMk/>
      </pc:docMkLst>
      <pc:sldChg chg="addSp delSp modSp mod">
        <pc:chgData name="王carl" userId="1f148507-c634-47a7-be31-9e77a7e7cd9e" providerId="ADAL" clId="{844A3A7C-F77C-427C-946D-BC6540AC2B09}" dt="2024-06-26T09:13:54.156" v="3" actId="478"/>
        <pc:sldMkLst>
          <pc:docMk/>
          <pc:sldMk cId="0" sldId="713"/>
        </pc:sldMkLst>
        <pc:picChg chg="add del mod modCrop">
          <ac:chgData name="王carl" userId="1f148507-c634-47a7-be31-9e77a7e7cd9e" providerId="ADAL" clId="{844A3A7C-F77C-427C-946D-BC6540AC2B09}" dt="2024-06-26T09:13:54.156" v="3" actId="478"/>
          <ac:picMkLst>
            <pc:docMk/>
            <pc:sldMk cId="0" sldId="713"/>
            <ac:picMk id="6" creationId="{C33D49CC-C693-A0B8-B13D-C5EBAAD305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9C717EF5-B41A-4A9F-9615-34BCE0E44702}"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p:sp>
      <p:sp>
        <p:nvSpPr>
          <p:cNvPr id="614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147"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2</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8195"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solidFill>
                  <a:srgbClr val="000000"/>
                </a:solidFill>
              </a:rPr>
              <a:t>3</a:t>
            </a:fld>
            <a:endParaRPr lang="zh-CN" altLang="en-US" sz="1200"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p:sp>
      <p:sp>
        <p:nvSpPr>
          <p:cNvPr id="55298"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55299"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solidFill>
                  <a:srgbClr val="000000"/>
                </a:solidFill>
              </a:rPr>
              <a:t>86</a:t>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第四">
    <p:bg>
      <p:bgPr>
        <a:solidFill>
          <a:srgbClr val="FCFDFA"/>
        </a:solidFill>
        <a:effectLst/>
      </p:bgPr>
    </p:bg>
    <p:spTree>
      <p:nvGrpSpPr>
        <p:cNvPr id="1" name=""/>
        <p:cNvGrpSpPr/>
        <p:nvPr/>
      </p:nvGrpSpPr>
      <p:grpSpPr>
        <a:xfrm>
          <a:off x="0" y="0"/>
          <a:ext cx="0" cy="0"/>
          <a:chOff x="0" y="0"/>
          <a:chExt cx="0" cy="0"/>
        </a:xfrm>
      </p:grpSpPr>
      <p:sp>
        <p:nvSpPr>
          <p:cNvPr id="8" name="文本框 7"/>
          <p:cNvSpPr txBox="1"/>
          <p:nvPr userDrawn="1"/>
        </p:nvSpPr>
        <p:spPr>
          <a:xfrm>
            <a:off x="45720" y="210505"/>
            <a:ext cx="5545188" cy="260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四、马克思主义中国化时代化理论成果及其关系</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8289290" y="210820"/>
            <a:ext cx="3774440" cy="260350"/>
          </a:xfrm>
          <a:prstGeom prst="rect">
            <a:avLst/>
          </a:prstGeom>
        </p:spPr>
        <p:txBody>
          <a:bodyPr wrap="square">
            <a:spAutoFit/>
          </a:bodyPr>
          <a:lstStyle/>
          <a:p>
            <a:pPr algn="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导论 马克思主义中国化时代化的历史进程与理论成果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7.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1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9.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notesSlide" Target="../notesSlides/notesSlide3.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slideLayout" Target="../slideLayouts/slideLayout1.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slideLayout" Target="../slideLayouts/slideLayout14.xml"/><Relationship Id="rId4" Type="http://schemas.openxmlformats.org/officeDocument/2006/relationships/tags" Target="../tags/tag33.xml"/><Relationship Id="rId9" Type="http://schemas.openxmlformats.org/officeDocument/2006/relationships/tags" Target="../tags/tag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3666" name="Rectangle 2"/>
          <p:cNvSpPr>
            <a:spLocks noGrp="1"/>
          </p:cNvSpPr>
          <p:nvPr>
            <p:ph type="title"/>
          </p:nvPr>
        </p:nvSpPr>
        <p:spPr>
          <a:xfrm>
            <a:off x="1708150" y="1773238"/>
            <a:ext cx="8820150" cy="1216025"/>
          </a:xfrm>
        </p:spPr>
        <p:txBody>
          <a:bodyPr vert="horz" wrap="square" lIns="91440" tIns="45720" rIns="91440" bIns="45720" anchor="ctr" anchorCtr="0"/>
          <a:lstStyle/>
          <a:p>
            <a:pPr eaLnBrk="1" hangingPunct="1"/>
            <a:r>
              <a:rPr lang="zh-CN" altLang="en-US" sz="6000" b="1" dirty="0">
                <a:solidFill>
                  <a:srgbClr val="FFFFFF"/>
                </a:solidFill>
                <a:latin typeface="黑体" panose="02010609060101010101" pitchFamily="49" charset="-122"/>
                <a:ea typeface="黑体" panose="02010609060101010101" pitchFamily="49" charset="-122"/>
              </a:rPr>
              <a:t>复习课</a:t>
            </a:r>
          </a:p>
        </p:txBody>
      </p:sp>
      <p:sp>
        <p:nvSpPr>
          <p:cNvPr id="4100"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1</a:t>
            </a:fld>
            <a:endParaRPr lang="en-US" altLang="zh-CN"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 calcmode="lin" valueType="num">
                                      <p:cBhvr>
                                        <p:cTn id="7" dur="500" fill="hold"/>
                                        <p:tgtEl>
                                          <p:spTgt spid="113666"/>
                                        </p:tgtEl>
                                        <p:attrNameLst>
                                          <p:attrName>ppt_w</p:attrName>
                                        </p:attrNameLst>
                                      </p:cBhvr>
                                      <p:tavLst>
                                        <p:tav tm="0">
                                          <p:val>
                                            <p:fltVal val="0"/>
                                          </p:val>
                                        </p:tav>
                                        <p:tav tm="100000">
                                          <p:val>
                                            <p:strVal val="#ppt_w"/>
                                          </p:val>
                                        </p:tav>
                                      </p:tavLst>
                                    </p:anim>
                                    <p:anim calcmode="lin" valueType="num">
                                      <p:cBhvr>
                                        <p:cTn id="8" dur="500" fill="hold"/>
                                        <p:tgtEl>
                                          <p:spTgt spid="1136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10</a:t>
            </a:fld>
            <a:endParaRPr lang="en-US" altLang="zh-CN" sz="1200" dirty="0"/>
          </a:p>
        </p:txBody>
      </p:sp>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446269" cy="46166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文本框 3"/>
          <p:cNvSpPr txBox="1"/>
          <p:nvPr/>
        </p:nvSpPr>
        <p:spPr>
          <a:xfrm>
            <a:off x="569156" y="2004236"/>
            <a:ext cx="5098816" cy="461665"/>
          </a:xfrm>
          <a:prstGeom prst="rect">
            <a:avLst/>
          </a:prstGeom>
          <a:noFill/>
        </p:spPr>
        <p:txBody>
          <a:bodyPr wrap="square" rtlCol="0">
            <a:spAutoFit/>
          </a:bodyPr>
          <a:lstStyle/>
          <a:p>
            <a:r>
              <a:rPr lang="zh-CN" altLang="en-US" sz="2400" b="1" dirty="0">
                <a:solidFill>
                  <a:srgbClr val="FF0000"/>
                </a:solidFill>
              </a:rPr>
              <a:t>毛泽东思想</a:t>
            </a:r>
          </a:p>
        </p:txBody>
      </p:sp>
      <p:sp>
        <p:nvSpPr>
          <p:cNvPr id="52" name="文本框 51"/>
          <p:cNvSpPr txBox="1"/>
          <p:nvPr/>
        </p:nvSpPr>
        <p:spPr>
          <a:xfrm>
            <a:off x="569156" y="2987778"/>
            <a:ext cx="5098816" cy="461665"/>
          </a:xfrm>
          <a:prstGeom prst="rect">
            <a:avLst/>
          </a:prstGeom>
          <a:noFill/>
        </p:spPr>
        <p:txBody>
          <a:bodyPr wrap="square" rtlCol="0">
            <a:spAutoFit/>
          </a:bodyPr>
          <a:lstStyle/>
          <a:p>
            <a:r>
              <a:rPr lang="zh-CN" altLang="en-US" sz="2400" b="1" dirty="0">
                <a:solidFill>
                  <a:srgbClr val="FF0000"/>
                </a:solidFill>
              </a:rPr>
              <a:t>邓小平理论</a:t>
            </a:r>
          </a:p>
        </p:txBody>
      </p:sp>
      <p:sp>
        <p:nvSpPr>
          <p:cNvPr id="53" name="文本框 52"/>
          <p:cNvSpPr txBox="1"/>
          <p:nvPr/>
        </p:nvSpPr>
        <p:spPr>
          <a:xfrm>
            <a:off x="569156" y="3873466"/>
            <a:ext cx="5349045" cy="461665"/>
          </a:xfrm>
          <a:prstGeom prst="rect">
            <a:avLst/>
          </a:prstGeom>
          <a:noFill/>
        </p:spPr>
        <p:txBody>
          <a:bodyPr wrap="square" rtlCol="0">
            <a:spAutoFit/>
          </a:bodyPr>
          <a:lstStyle/>
          <a:p>
            <a:r>
              <a:rPr lang="zh-CN" altLang="en-US" sz="2400" b="1" dirty="0">
                <a:solidFill>
                  <a:srgbClr val="FF0000"/>
                </a:solidFill>
              </a:rPr>
              <a:t>“三个代表”重要思想</a:t>
            </a:r>
          </a:p>
        </p:txBody>
      </p:sp>
      <p:sp>
        <p:nvSpPr>
          <p:cNvPr id="54" name="文本框 53"/>
          <p:cNvSpPr txBox="1"/>
          <p:nvPr/>
        </p:nvSpPr>
        <p:spPr>
          <a:xfrm>
            <a:off x="569156" y="4760957"/>
            <a:ext cx="5098816" cy="461665"/>
          </a:xfrm>
          <a:prstGeom prst="rect">
            <a:avLst/>
          </a:prstGeom>
          <a:noFill/>
        </p:spPr>
        <p:txBody>
          <a:bodyPr wrap="square" rtlCol="0">
            <a:spAutoFit/>
          </a:bodyPr>
          <a:lstStyle/>
          <a:p>
            <a:r>
              <a:rPr lang="zh-CN" altLang="en-US" sz="2400" b="1" dirty="0">
                <a:solidFill>
                  <a:srgbClr val="FF0000"/>
                </a:solidFill>
              </a:rPr>
              <a:t>科学发展观</a:t>
            </a:r>
          </a:p>
        </p:txBody>
      </p:sp>
      <p:sp>
        <p:nvSpPr>
          <p:cNvPr id="55" name="文本框 54"/>
          <p:cNvSpPr txBox="1"/>
          <p:nvPr/>
        </p:nvSpPr>
        <p:spPr>
          <a:xfrm>
            <a:off x="569156" y="5682484"/>
            <a:ext cx="5598282" cy="461665"/>
          </a:xfrm>
          <a:prstGeom prst="rect">
            <a:avLst/>
          </a:prstGeom>
          <a:noFill/>
        </p:spPr>
        <p:txBody>
          <a:bodyPr wrap="square" rtlCol="0">
            <a:spAutoFit/>
          </a:bodyPr>
          <a:lstStyle/>
          <a:p>
            <a:r>
              <a:rPr lang="zh-CN" altLang="en-US" sz="2400" b="1" dirty="0">
                <a:solidFill>
                  <a:srgbClr val="FF0000"/>
                </a:solidFill>
              </a:rPr>
              <a:t>习近平新时代中国特色社会主义思想</a:t>
            </a:r>
          </a:p>
        </p:txBody>
      </p:sp>
      <p:sp>
        <p:nvSpPr>
          <p:cNvPr id="5" name="文本框 4"/>
          <p:cNvSpPr txBox="1"/>
          <p:nvPr/>
        </p:nvSpPr>
        <p:spPr>
          <a:xfrm>
            <a:off x="2502481" y="2011523"/>
            <a:ext cx="9433048"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是被实践证明了的</a:t>
            </a:r>
            <a:r>
              <a:rPr lang="zh-CN" altLang="en-US" sz="2400" b="1" dirty="0">
                <a:solidFill>
                  <a:srgbClr val="C00000"/>
                </a:solidFill>
                <a:latin typeface="楷体" panose="02010609060101010101" pitchFamily="49" charset="-122"/>
                <a:ea typeface="楷体" panose="02010609060101010101" pitchFamily="49" charset="-122"/>
              </a:rPr>
              <a:t>关于中国革命和建设</a:t>
            </a:r>
            <a:r>
              <a:rPr lang="zh-CN" altLang="en-US" sz="2400" dirty="0">
                <a:latin typeface="楷体" panose="02010609060101010101" pitchFamily="49" charset="-122"/>
                <a:ea typeface="楷体" panose="02010609060101010101" pitchFamily="49" charset="-122"/>
              </a:rPr>
              <a:t>的正确的理论原则和经验总结</a:t>
            </a:r>
          </a:p>
        </p:txBody>
      </p:sp>
      <p:sp>
        <p:nvSpPr>
          <p:cNvPr id="56" name="文本框 55"/>
          <p:cNvSpPr txBox="1"/>
          <p:nvPr/>
        </p:nvSpPr>
        <p:spPr>
          <a:xfrm>
            <a:off x="2525439" y="2995065"/>
            <a:ext cx="7554416"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是中国特色社会主义理论体系的</a:t>
            </a:r>
            <a:r>
              <a:rPr lang="zh-CN" altLang="en-US" sz="2400" b="1" dirty="0">
                <a:solidFill>
                  <a:srgbClr val="C00000"/>
                </a:solidFill>
                <a:latin typeface="楷体" panose="02010609060101010101" pitchFamily="49" charset="-122"/>
                <a:ea typeface="楷体" panose="02010609060101010101" pitchFamily="49" charset="-122"/>
              </a:rPr>
              <a:t>开篇之作</a:t>
            </a:r>
          </a:p>
        </p:txBody>
      </p:sp>
      <p:sp>
        <p:nvSpPr>
          <p:cNvPr id="57" name="文本框 56"/>
          <p:cNvSpPr txBox="1"/>
          <p:nvPr/>
        </p:nvSpPr>
        <p:spPr>
          <a:xfrm>
            <a:off x="4151784" y="3869326"/>
            <a:ext cx="7198959"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推动了中国特色社会主义理论体系的</a:t>
            </a:r>
            <a:r>
              <a:rPr lang="zh-CN" altLang="en-US" sz="2400" dirty="0">
                <a:solidFill>
                  <a:srgbClr val="C00000"/>
                </a:solidFill>
                <a:latin typeface="楷体" panose="02010609060101010101" pitchFamily="49" charset="-122"/>
                <a:ea typeface="楷体" panose="02010609060101010101" pitchFamily="49" charset="-122"/>
              </a:rPr>
              <a:t>跨世纪发展</a:t>
            </a:r>
          </a:p>
        </p:txBody>
      </p:sp>
      <p:sp>
        <p:nvSpPr>
          <p:cNvPr id="58" name="文本框 57"/>
          <p:cNvSpPr txBox="1"/>
          <p:nvPr/>
        </p:nvSpPr>
        <p:spPr>
          <a:xfrm>
            <a:off x="2563109" y="4776004"/>
            <a:ext cx="875705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实现了中国特色社会主义理论体系</a:t>
            </a:r>
            <a:r>
              <a:rPr lang="zh-CN" altLang="en-US" sz="2400" dirty="0">
                <a:solidFill>
                  <a:srgbClr val="C00000"/>
                </a:solidFill>
                <a:latin typeface="楷体" panose="02010609060101010101" pitchFamily="49" charset="-122"/>
                <a:ea typeface="楷体" panose="02010609060101010101" pitchFamily="49" charset="-122"/>
              </a:rPr>
              <a:t>在新世纪新阶段的新发展</a:t>
            </a:r>
          </a:p>
        </p:txBody>
      </p:sp>
      <p:sp>
        <p:nvSpPr>
          <p:cNvPr id="59" name="文本框 58"/>
          <p:cNvSpPr txBox="1"/>
          <p:nvPr/>
        </p:nvSpPr>
        <p:spPr>
          <a:xfrm>
            <a:off x="6033582" y="5678542"/>
            <a:ext cx="576064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谱写了新时代中国特色社会主义</a:t>
            </a:r>
            <a:r>
              <a:rPr lang="zh-CN" altLang="en-US" sz="2400" b="1" dirty="0">
                <a:solidFill>
                  <a:srgbClr val="C00000"/>
                </a:solidFill>
                <a:latin typeface="楷体" panose="02010609060101010101" pitchFamily="49" charset="-122"/>
                <a:ea typeface="楷体" panose="02010609060101010101" pitchFamily="49" charset="-122"/>
              </a:rPr>
              <a:t>新篇章</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2" grpId="0"/>
      <p:bldP spid="53" grpId="0"/>
      <p:bldP spid="54" grpId="0"/>
      <p:bldP spid="55" grpId="0"/>
      <p:bldP spid="5" grpId="0"/>
      <p:bldP spid="56" grpId="0"/>
      <p:bldP spid="57" grpId="0"/>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11</a:t>
            </a:fld>
            <a:endParaRPr lang="en-US" altLang="zh-CN" sz="1200" dirty="0"/>
          </a:p>
        </p:txBody>
      </p:sp>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374890" cy="46037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文本框 3"/>
          <p:cNvSpPr txBox="1"/>
          <p:nvPr>
            <p:custDataLst>
              <p:tags r:id="rId1"/>
            </p:custDataLst>
          </p:nvPr>
        </p:nvSpPr>
        <p:spPr>
          <a:xfrm>
            <a:off x="569156" y="2004236"/>
            <a:ext cx="5098816" cy="460375"/>
          </a:xfrm>
          <a:prstGeom prst="rect">
            <a:avLst/>
          </a:prstGeom>
          <a:noFill/>
        </p:spPr>
        <p:txBody>
          <a:bodyPr wrap="square" rtlCol="0">
            <a:spAutoFit/>
          </a:bodyPr>
          <a:lstStyle/>
          <a:p>
            <a:r>
              <a:rPr lang="zh-CN" altLang="en-US" sz="2400" b="1" dirty="0">
                <a:solidFill>
                  <a:srgbClr val="FF0000"/>
                </a:solidFill>
              </a:rPr>
              <a:t>毛泽东思想</a:t>
            </a:r>
          </a:p>
        </p:txBody>
      </p:sp>
      <p:sp>
        <p:nvSpPr>
          <p:cNvPr id="52" name="文本框 51"/>
          <p:cNvSpPr txBox="1"/>
          <p:nvPr>
            <p:custDataLst>
              <p:tags r:id="rId2"/>
            </p:custDataLst>
          </p:nvPr>
        </p:nvSpPr>
        <p:spPr>
          <a:xfrm>
            <a:off x="569156" y="3680128"/>
            <a:ext cx="5098816" cy="460375"/>
          </a:xfrm>
          <a:prstGeom prst="rect">
            <a:avLst/>
          </a:prstGeom>
          <a:noFill/>
        </p:spPr>
        <p:txBody>
          <a:bodyPr wrap="square" rtlCol="0">
            <a:spAutoFit/>
          </a:bodyPr>
          <a:lstStyle/>
          <a:p>
            <a:r>
              <a:rPr lang="zh-CN" altLang="en-US" sz="2400" b="1" dirty="0">
                <a:solidFill>
                  <a:srgbClr val="FF0000"/>
                </a:solidFill>
              </a:rPr>
              <a:t>邓小平理论</a:t>
            </a:r>
          </a:p>
        </p:txBody>
      </p:sp>
      <p:sp>
        <p:nvSpPr>
          <p:cNvPr id="53" name="文本框 52"/>
          <p:cNvSpPr txBox="1"/>
          <p:nvPr>
            <p:custDataLst>
              <p:tags r:id="rId3"/>
            </p:custDataLst>
          </p:nvPr>
        </p:nvSpPr>
        <p:spPr>
          <a:xfrm>
            <a:off x="569156" y="4551511"/>
            <a:ext cx="5349045" cy="460375"/>
          </a:xfrm>
          <a:prstGeom prst="rect">
            <a:avLst/>
          </a:prstGeom>
          <a:noFill/>
        </p:spPr>
        <p:txBody>
          <a:bodyPr wrap="square" rtlCol="0">
            <a:spAutoFit/>
          </a:bodyPr>
          <a:lstStyle/>
          <a:p>
            <a:r>
              <a:rPr lang="zh-CN" altLang="en-US" sz="2400" b="1" dirty="0">
                <a:solidFill>
                  <a:srgbClr val="FF0000"/>
                </a:solidFill>
              </a:rPr>
              <a:t>“三个代表”重要思想</a:t>
            </a:r>
          </a:p>
        </p:txBody>
      </p:sp>
      <p:sp>
        <p:nvSpPr>
          <p:cNvPr id="54" name="文本框 53"/>
          <p:cNvSpPr txBox="1"/>
          <p:nvPr>
            <p:custDataLst>
              <p:tags r:id="rId4"/>
            </p:custDataLst>
          </p:nvPr>
        </p:nvSpPr>
        <p:spPr>
          <a:xfrm>
            <a:off x="569156" y="5268352"/>
            <a:ext cx="5098816" cy="460375"/>
          </a:xfrm>
          <a:prstGeom prst="rect">
            <a:avLst/>
          </a:prstGeom>
          <a:noFill/>
        </p:spPr>
        <p:txBody>
          <a:bodyPr wrap="square" rtlCol="0">
            <a:spAutoFit/>
          </a:bodyPr>
          <a:lstStyle/>
          <a:p>
            <a:r>
              <a:rPr lang="zh-CN" altLang="en-US" sz="2400" b="1" dirty="0">
                <a:solidFill>
                  <a:srgbClr val="FF0000"/>
                </a:solidFill>
              </a:rPr>
              <a:t>科学发展观</a:t>
            </a:r>
          </a:p>
        </p:txBody>
      </p:sp>
      <p:sp>
        <p:nvSpPr>
          <p:cNvPr id="55" name="文本框 54"/>
          <p:cNvSpPr txBox="1"/>
          <p:nvPr>
            <p:custDataLst>
              <p:tags r:id="rId5"/>
            </p:custDataLst>
          </p:nvPr>
        </p:nvSpPr>
        <p:spPr>
          <a:xfrm>
            <a:off x="569156" y="5991671"/>
            <a:ext cx="5598282" cy="460375"/>
          </a:xfrm>
          <a:prstGeom prst="rect">
            <a:avLst/>
          </a:prstGeom>
          <a:noFill/>
        </p:spPr>
        <p:txBody>
          <a:bodyPr wrap="square" rtlCol="0">
            <a:spAutoFit/>
          </a:bodyPr>
          <a:lstStyle/>
          <a:p>
            <a:r>
              <a:rPr lang="zh-CN" altLang="en-US" sz="2400" b="1" dirty="0">
                <a:solidFill>
                  <a:srgbClr val="FF0000"/>
                </a:solidFill>
              </a:rPr>
              <a:t>习近平新时代中国特色社会主义思想</a:t>
            </a:r>
          </a:p>
        </p:txBody>
      </p:sp>
      <p:sp>
        <p:nvSpPr>
          <p:cNvPr id="5" name="文本框 4"/>
          <p:cNvSpPr txBox="1"/>
          <p:nvPr>
            <p:custDataLst>
              <p:tags r:id="rId6"/>
            </p:custDataLst>
          </p:nvPr>
        </p:nvSpPr>
        <p:spPr>
          <a:xfrm>
            <a:off x="2319144" y="2011523"/>
            <a:ext cx="9433048"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党的七大（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1945</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被写入党章</a:t>
            </a:r>
          </a:p>
        </p:txBody>
      </p:sp>
      <p:sp>
        <p:nvSpPr>
          <p:cNvPr id="56" name="文本框 55"/>
          <p:cNvSpPr txBox="1"/>
          <p:nvPr>
            <p:custDataLst>
              <p:tags r:id="rId7"/>
            </p:custDataLst>
          </p:nvPr>
        </p:nvSpPr>
        <p:spPr>
          <a:xfrm>
            <a:off x="2286000" y="3687415"/>
            <a:ext cx="9433048"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党的十五大（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1997</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被写入党章</a:t>
            </a:r>
          </a:p>
        </p:txBody>
      </p:sp>
      <p:sp>
        <p:nvSpPr>
          <p:cNvPr id="57" name="文本框 56"/>
          <p:cNvSpPr txBox="1"/>
          <p:nvPr>
            <p:custDataLst>
              <p:tags r:id="rId8"/>
            </p:custDataLst>
          </p:nvPr>
        </p:nvSpPr>
        <p:spPr>
          <a:xfrm>
            <a:off x="3863752" y="4547867"/>
            <a:ext cx="7888440"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党的十六大（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2002</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被写入党章</a:t>
            </a:r>
          </a:p>
        </p:txBody>
      </p:sp>
      <p:sp>
        <p:nvSpPr>
          <p:cNvPr id="58" name="文本框 57"/>
          <p:cNvSpPr txBox="1"/>
          <p:nvPr>
            <p:custDataLst>
              <p:tags r:id="rId9"/>
            </p:custDataLst>
          </p:nvPr>
        </p:nvSpPr>
        <p:spPr>
          <a:xfrm>
            <a:off x="2379510" y="5271591"/>
            <a:ext cx="8757050"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党的十七大（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2007</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被写入党章</a:t>
            </a:r>
          </a:p>
        </p:txBody>
      </p:sp>
      <p:sp>
        <p:nvSpPr>
          <p:cNvPr id="59" name="文本框 58"/>
          <p:cNvSpPr txBox="1"/>
          <p:nvPr>
            <p:custDataLst>
              <p:tags r:id="rId10"/>
            </p:custDataLst>
          </p:nvPr>
        </p:nvSpPr>
        <p:spPr>
          <a:xfrm>
            <a:off x="5667972" y="5988432"/>
            <a:ext cx="5760640"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党的十九大（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2017</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被写入党章</a:t>
            </a:r>
          </a:p>
        </p:txBody>
      </p:sp>
      <p:sp>
        <p:nvSpPr>
          <p:cNvPr id="17" name="文本框 16"/>
          <p:cNvSpPr txBox="1"/>
          <p:nvPr>
            <p:custDataLst>
              <p:tags r:id="rId11"/>
            </p:custDataLst>
          </p:nvPr>
        </p:nvSpPr>
        <p:spPr>
          <a:xfrm>
            <a:off x="699350" y="2882637"/>
            <a:ext cx="4014676" cy="46037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sz="2400" b="1" dirty="0">
                <a:solidFill>
                  <a:schemeClr val="bg1"/>
                </a:solidFill>
              </a:rPr>
              <a:t>中国特色社会主义理论体系</a:t>
            </a:r>
          </a:p>
        </p:txBody>
      </p:sp>
      <p:sp>
        <p:nvSpPr>
          <p:cNvPr id="19" name="文本框 18"/>
          <p:cNvSpPr txBox="1"/>
          <p:nvPr>
            <p:custDataLst>
              <p:tags r:id="rId12"/>
            </p:custDataLst>
          </p:nvPr>
        </p:nvSpPr>
        <p:spPr>
          <a:xfrm>
            <a:off x="4871864" y="2882637"/>
            <a:ext cx="4608512" cy="460375"/>
          </a:xfrm>
          <a:prstGeom prst="rect">
            <a:avLst/>
          </a:prstGeom>
          <a:noFill/>
        </p:spPr>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党的十七大（</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2007</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提出</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P spid="57" grpId="0"/>
      <p:bldP spid="58" grpId="0"/>
      <p:bldP spid="59" grpId="0"/>
      <p:bldP spid="17" grpId="0" bldLvl="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a:p>
        </p:txBody>
      </p:sp>
      <p:pic>
        <p:nvPicPr>
          <p:cNvPr id="14" name="图片 13"/>
          <p:cNvPicPr>
            <a:picLocks noChangeAspect="1"/>
          </p:cNvPicPr>
          <p:nvPr>
            <p:custDataLst>
              <p:tags r:id="rId1"/>
            </p:custDataLst>
          </p:nvPr>
        </p:nvPicPr>
        <p:blipFill rotWithShape="1">
          <a:blip r:embed="rId13">
            <a:extLst>
              <a:ext uri="{BEBA8EAE-BF5A-486C-A8C5-ECC9F3942E4B}">
                <a14:imgProps xmlns:a14="http://schemas.microsoft.com/office/drawing/2010/main">
                  <a14:imgLayer r:embed="rId14">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51" name="圆角矩形 1"/>
          <p:cNvSpPr/>
          <p:nvPr/>
        </p:nvSpPr>
        <p:spPr>
          <a:xfrm>
            <a:off x="1295581" y="2581804"/>
            <a:ext cx="9600839" cy="3624318"/>
          </a:xfrm>
          <a:prstGeom prst="roundRect">
            <a:avLst>
              <a:gd name="adj" fmla="val 5440"/>
            </a:avLst>
          </a:prstGeom>
          <a:solidFill>
            <a:schemeClr val="bg1"/>
          </a:solidFill>
          <a:ln w="50800">
            <a:no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06830" y="706879"/>
            <a:ext cx="9578340" cy="518462"/>
          </a:xfrm>
          <a:prstGeom prst="rect">
            <a:avLst/>
          </a:prstGeom>
          <a:noFill/>
        </p:spPr>
        <p:txBody>
          <a:bodyPr wrap="square" rtlCol="0">
            <a:noAutofit/>
          </a:bodyPr>
          <a:lstStyle/>
          <a:p>
            <a:pPr algn="ct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马克思主义中国化时代化理论成果是一脉相承又与时俱进的关系</a:t>
            </a: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046966" y="1341110"/>
            <a:ext cx="8098068" cy="1032910"/>
            <a:chOff x="2546364" y="1847850"/>
            <a:chExt cx="8098068" cy="1032910"/>
          </a:xfrm>
        </p:grpSpPr>
        <p:sp>
          <p:nvSpPr>
            <p:cNvPr id="23" name="直角三角形 22"/>
            <p:cNvSpPr/>
            <p:nvPr/>
          </p:nvSpPr>
          <p:spPr>
            <a:xfrm flipH="1" flipV="1">
              <a:off x="2546366" y="2399907"/>
              <a:ext cx="311635" cy="147743"/>
            </a:xfrm>
            <a:prstGeom prst="rtTriangle">
              <a:avLst/>
            </a:prstGeom>
            <a:solidFill>
              <a:srgbClr val="5C1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6" name="立方体 15"/>
            <p:cNvSpPr/>
            <p:nvPr/>
          </p:nvSpPr>
          <p:spPr>
            <a:xfrm flipV="1">
              <a:off x="2858009" y="1847850"/>
              <a:ext cx="7786423" cy="1032910"/>
            </a:xfrm>
            <a:prstGeom prst="cube">
              <a:avLst>
                <a:gd name="adj" fmla="val 8531"/>
              </a:avLst>
            </a:prstGeom>
            <a:solidFill>
              <a:schemeClr val="bg1"/>
            </a:solidFill>
            <a:ln w="1270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lnSpc>
                  <a:spcPct val="150000"/>
                </a:lnSpc>
              </a:pPr>
              <a:endParaRPr lang="en-GB" sz="1400" b="1" dirty="0"/>
            </a:p>
          </p:txBody>
        </p:sp>
        <p:sp>
          <p:nvSpPr>
            <p:cNvPr id="18" name="文本框 17"/>
            <p:cNvSpPr txBox="1"/>
            <p:nvPr/>
          </p:nvSpPr>
          <p:spPr>
            <a:xfrm>
              <a:off x="3402579" y="1847850"/>
              <a:ext cx="6697283" cy="961289"/>
            </a:xfrm>
            <a:prstGeom prst="rect">
              <a:avLst/>
            </a:prstGeom>
            <a:noFill/>
          </p:spPr>
          <p:txBody>
            <a:bodyPr wrap="square" rtlCol="0">
              <a:spAutoFit/>
            </a:bodyPr>
            <a:lstStyle/>
            <a:p>
              <a:pPr>
                <a:lnSpc>
                  <a:spcPct val="150000"/>
                </a:lnSpc>
                <a:buClr>
                  <a:srgbClr val="C80F19"/>
                </a:buClr>
                <a:buSzPct val="90000"/>
              </a:pPr>
              <a:r>
                <a:rPr lang="zh-CN" altLang="en-US" sz="2000" dirty="0">
                  <a:latin typeface="微软雅黑" panose="020B0503020204020204" pitchFamily="34" charset="-122"/>
                  <a:ea typeface="微软雅黑" panose="020B0503020204020204" pitchFamily="34" charset="-122"/>
                </a:rPr>
                <a:t>      毛泽东思想所蕴含的马克思主义的立场、观点和方法，为中国特色社会主义理论体系提供了基本遵循。</a:t>
              </a:r>
            </a:p>
          </p:txBody>
        </p:sp>
        <p:grpSp>
          <p:nvGrpSpPr>
            <p:cNvPr id="19" name="组合 18"/>
            <p:cNvGrpSpPr/>
            <p:nvPr/>
          </p:nvGrpSpPr>
          <p:grpSpPr>
            <a:xfrm>
              <a:off x="2546364" y="1918041"/>
              <a:ext cx="1028110" cy="481867"/>
              <a:chOff x="2332485" y="1918041"/>
              <a:chExt cx="1028110" cy="481867"/>
            </a:xfrm>
            <a:effectLst>
              <a:outerShdw blurRad="50800" dist="38100" dir="2700000" algn="tl" rotWithShape="0">
                <a:prstClr val="black">
                  <a:alpha val="40000"/>
                </a:prstClr>
              </a:outerShdw>
            </a:effectLst>
          </p:grpSpPr>
          <p:sp>
            <p:nvSpPr>
              <p:cNvPr id="24" name="矩形: 圆顶角 23"/>
              <p:cNvSpPr/>
              <p:nvPr/>
            </p:nvSpPr>
            <p:spPr>
              <a:xfrm rot="5400000">
                <a:off x="2605606" y="1644920"/>
                <a:ext cx="481867" cy="1028110"/>
              </a:xfrm>
              <a:prstGeom prst="round2SameRect">
                <a:avLst>
                  <a:gd name="adj1" fmla="val 50000"/>
                  <a:gd name="adj2" fmla="val 0"/>
                </a:avLst>
              </a:prstGeom>
              <a:solidFill>
                <a:srgbClr val="B0261F"/>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50000"/>
                  </a:lnSpc>
                </a:pPr>
                <a:endParaRPr lang="en-GB" sz="1600" b="1">
                  <a:solidFill>
                    <a:schemeClr val="tx1"/>
                  </a:solidFill>
                </a:endParaRPr>
              </a:p>
            </p:txBody>
          </p:sp>
          <p:sp>
            <p:nvSpPr>
              <p:cNvPr id="32" name="矩形 31"/>
              <p:cNvSpPr/>
              <p:nvPr/>
            </p:nvSpPr>
            <p:spPr>
              <a:xfrm>
                <a:off x="2426630" y="1958920"/>
                <a:ext cx="762070" cy="400110"/>
              </a:xfrm>
              <a:prstGeom prst="rect">
                <a:avLst/>
              </a:prstGeom>
            </p:spPr>
            <p:txBody>
              <a:bodyPr wrap="square">
                <a:spAutoFit/>
              </a:bodyPr>
              <a:lstStyle/>
              <a:p>
                <a:pPr algn="ctr">
                  <a:buClr>
                    <a:srgbClr val="C00000"/>
                  </a:buCl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a:t>
                </a:r>
              </a:p>
            </p:txBody>
          </p:sp>
        </p:grpSp>
      </p:grpSp>
      <p:grpSp>
        <p:nvGrpSpPr>
          <p:cNvPr id="52" name="组合 51"/>
          <p:cNvGrpSpPr/>
          <p:nvPr/>
        </p:nvGrpSpPr>
        <p:grpSpPr>
          <a:xfrm>
            <a:off x="1875926" y="2902889"/>
            <a:ext cx="8440148" cy="2958085"/>
            <a:chOff x="2241707" y="2821822"/>
            <a:chExt cx="8440148" cy="2958085"/>
          </a:xfrm>
        </p:grpSpPr>
        <p:sp>
          <p:nvSpPr>
            <p:cNvPr id="46" name="矩形: 圆角 45"/>
            <p:cNvSpPr/>
            <p:nvPr/>
          </p:nvSpPr>
          <p:spPr>
            <a:xfrm>
              <a:off x="5315715" y="5275907"/>
              <a:ext cx="5238522" cy="504000"/>
            </a:xfrm>
            <a:prstGeom prst="roundRect">
              <a:avLst>
                <a:gd name="adj" fmla="val 5000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5315715" y="2821822"/>
              <a:ext cx="4585854" cy="504000"/>
            </a:xfrm>
            <a:prstGeom prst="roundRect">
              <a:avLst>
                <a:gd name="adj" fmla="val 5000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16"/>
            <p:cNvSpPr>
              <a:spLocks noChangeArrowheads="1"/>
            </p:cNvSpPr>
            <p:nvPr>
              <p:custDataLst>
                <p:tags r:id="rId2"/>
              </p:custDataLst>
            </p:nvPr>
          </p:nvSpPr>
          <p:spPr bwMode="auto">
            <a:xfrm>
              <a:off x="3136236" y="2846714"/>
              <a:ext cx="2890520" cy="2908300"/>
            </a:xfrm>
            <a:prstGeom prst="ellipse">
              <a:avLst/>
            </a:prstGeom>
            <a:gradFill>
              <a:gsLst>
                <a:gs pos="100000">
                  <a:srgbClr val="A5300F">
                    <a:lumMod val="60000"/>
                    <a:lumOff val="40000"/>
                    <a:alpha val="8000"/>
                  </a:srgbClr>
                </a:gs>
                <a:gs pos="0">
                  <a:srgbClr val="A5300F">
                    <a:lumMod val="60000"/>
                    <a:lumOff val="40000"/>
                    <a:alpha val="8000"/>
                  </a:srgbClr>
                </a:gs>
                <a:gs pos="50000">
                  <a:srgbClr val="A5300F">
                    <a:lumMod val="60000"/>
                    <a:lumOff val="40000"/>
                    <a:alpha val="0"/>
                  </a:srgbClr>
                </a:gs>
              </a:gsLst>
              <a:lin ang="0" scaled="1"/>
            </a:gradFill>
            <a:ln w="6350" cap="flat" cmpd="sng" algn="ctr">
              <a:gradFill flip="none" rotWithShape="1">
                <a:gsLst>
                  <a:gs pos="75000">
                    <a:sysClr val="window" lastClr="FFFFFF">
                      <a:lumMod val="75000"/>
                      <a:alpha val="0"/>
                    </a:sysClr>
                  </a:gs>
                  <a:gs pos="20000">
                    <a:sysClr val="window" lastClr="FFFFFF">
                      <a:lumMod val="65000"/>
                      <a:alpha val="0"/>
                    </a:sysClr>
                  </a:gs>
                  <a:gs pos="0">
                    <a:sysClr val="window" lastClr="FFFFFF">
                      <a:lumMod val="65000"/>
                    </a:sysClr>
                  </a:gs>
                  <a:gs pos="100000">
                    <a:sysClr val="window" lastClr="FFFFFF">
                      <a:lumMod val="65000"/>
                    </a:sysClr>
                  </a:gs>
                </a:gsLst>
                <a:lin ang="0" scaled="1"/>
                <a:tileRect/>
              </a:gradFill>
              <a:prstDash val="solid"/>
              <a:miter lim="800000"/>
            </a:ln>
            <a:effectLst/>
          </p:spPr>
          <p:txBody>
            <a:bodyPr rtlCol="0" anchor="ctr"/>
            <a:lstStyle/>
            <a:p>
              <a:pPr algn="ctr"/>
              <a:endParaRPr lang="zh-CN" altLang="en-US" kern="0">
                <a:solidFill>
                  <a:srgbClr val="F2F2F2"/>
                </a:solidFill>
                <a:latin typeface="+mn-ea"/>
                <a:cs typeface="+mn-ea"/>
                <a:sym typeface="+mn-lt"/>
              </a:endParaRPr>
            </a:p>
          </p:txBody>
        </p:sp>
        <p:sp>
          <p:nvSpPr>
            <p:cNvPr id="11" name="Oval 17"/>
            <p:cNvSpPr>
              <a:spLocks noChangeArrowheads="1"/>
            </p:cNvSpPr>
            <p:nvPr>
              <p:custDataLst>
                <p:tags r:id="rId3"/>
              </p:custDataLst>
            </p:nvPr>
          </p:nvSpPr>
          <p:spPr bwMode="auto">
            <a:xfrm>
              <a:off x="2561190" y="3185942"/>
              <a:ext cx="2213666" cy="2229845"/>
            </a:xfrm>
            <a:prstGeom prst="ellipse">
              <a:avLst/>
            </a:prstGeom>
            <a:solidFill>
              <a:srgbClr val="C00000"/>
            </a:solidFill>
            <a:ln w="38100" cap="flat" cmpd="sng" algn="ctr">
              <a:noFill/>
              <a:prstDash val="solid"/>
              <a:miter lim="800000"/>
            </a:ln>
            <a:effectLst>
              <a:outerShdw blurRad="127000" algn="ctr" rotWithShape="0">
                <a:srgbClr val="A5300F">
                  <a:alpha val="40000"/>
                </a:srgbClr>
              </a:outerShdw>
            </a:effectLst>
          </p:spPr>
          <p:txBody>
            <a:bodyPr rtlCol="0" anchor="ctr"/>
            <a:lstStyle/>
            <a:p>
              <a:pPr algn="ctr"/>
              <a:endParaRPr lang="zh-CN" altLang="en-US" kern="0">
                <a:solidFill>
                  <a:prstClr val="white"/>
                </a:solidFill>
                <a:latin typeface="+mn-ea"/>
                <a:cs typeface="+mn-ea"/>
                <a:sym typeface="+mn-lt"/>
              </a:endParaRPr>
            </a:p>
          </p:txBody>
        </p:sp>
        <p:sp>
          <p:nvSpPr>
            <p:cNvPr id="13" name="TextBox 30"/>
            <p:cNvSpPr txBox="1"/>
            <p:nvPr>
              <p:custDataLst>
                <p:tags r:id="rId4"/>
              </p:custDataLst>
            </p:nvPr>
          </p:nvSpPr>
          <p:spPr>
            <a:xfrm>
              <a:off x="2960137" y="3616705"/>
              <a:ext cx="1415772" cy="1368319"/>
            </a:xfrm>
            <a:prstGeom prst="rect">
              <a:avLst/>
            </a:prstGeom>
            <a:noFill/>
            <a:ln w="9525">
              <a:noFill/>
              <a:miter lim="800000"/>
            </a:ln>
          </p:spPr>
          <p:txBody>
            <a:bodyPr wrap="square" lIns="90100" tIns="45051" rIns="90100" bIns="45051">
              <a:spAutoFit/>
            </a:bodyPr>
            <a:lstStyle>
              <a:defPPr>
                <a:defRPr lang="zh-CN"/>
              </a:defPPr>
              <a:lvl1pPr marR="0" lvl="0" indent="0" algn="ctr" defTabSz="900430" fontAlgn="auto">
                <a:lnSpc>
                  <a:spcPct val="150000"/>
                </a:lnSpc>
                <a:spcBef>
                  <a:spcPts val="0"/>
                </a:spcBef>
                <a:spcAft>
                  <a:spcPts val="0"/>
                </a:spcAft>
                <a:buClrTx/>
                <a:buSzTx/>
                <a:buFontTx/>
                <a:buNone/>
                <a:defRPr sz="2400" b="1" kern="0">
                  <a:solidFill>
                    <a:prstClr val="white"/>
                  </a:solidFill>
                  <a:latin typeface="华文中宋" panose="02010600040101010101" pitchFamily="2" charset="-122"/>
                  <a:ea typeface="华文中宋" panose="02010600040101010101" pitchFamily="2" charset="-122"/>
                  <a:cs typeface="+mn-ea"/>
                </a:defRPr>
              </a:lvl1pPr>
            </a:lstStyle>
            <a:p>
              <a:pPr>
                <a:lnSpc>
                  <a:spcPct val="130000"/>
                </a:lnSpc>
              </a:pPr>
              <a:r>
                <a:rPr lang="zh-CN" altLang="en-US" sz="2200" dirty="0">
                  <a:effectLst>
                    <a:outerShdw blurRad="38100" dist="38100" dir="2700000" algn="tl">
                      <a:srgbClr val="000000">
                        <a:alpha val="43137"/>
                      </a:srgbClr>
                    </a:outerShdw>
                  </a:effectLst>
                  <a:sym typeface="+mn-lt"/>
                </a:rPr>
                <a:t>实事求是</a:t>
              </a:r>
            </a:p>
            <a:p>
              <a:pPr>
                <a:lnSpc>
                  <a:spcPct val="130000"/>
                </a:lnSpc>
              </a:pPr>
              <a:r>
                <a:rPr lang="zh-CN" altLang="en-US" sz="2200" dirty="0">
                  <a:effectLst>
                    <a:outerShdw blurRad="38100" dist="38100" dir="2700000" algn="tl">
                      <a:srgbClr val="000000">
                        <a:alpha val="43137"/>
                      </a:srgbClr>
                    </a:outerShdw>
                  </a:effectLst>
                  <a:sym typeface="+mn-lt"/>
                </a:rPr>
                <a:t>群众路线</a:t>
              </a:r>
            </a:p>
            <a:p>
              <a:pPr>
                <a:lnSpc>
                  <a:spcPct val="130000"/>
                </a:lnSpc>
              </a:pPr>
              <a:r>
                <a:rPr lang="zh-CN" altLang="en-US" sz="2200" dirty="0">
                  <a:effectLst>
                    <a:outerShdw blurRad="38100" dist="38100" dir="2700000" algn="tl">
                      <a:srgbClr val="000000">
                        <a:alpha val="43137"/>
                      </a:srgbClr>
                    </a:outerShdw>
                  </a:effectLst>
                  <a:sym typeface="+mn-lt"/>
                </a:rPr>
                <a:t>独立自主</a:t>
              </a:r>
            </a:p>
          </p:txBody>
        </p:sp>
        <p:sp>
          <p:nvSpPr>
            <p:cNvPr id="26" name="矩形 25"/>
            <p:cNvSpPr/>
            <p:nvPr>
              <p:custDataLst>
                <p:tags r:id="rId5"/>
              </p:custDataLst>
            </p:nvPr>
          </p:nvSpPr>
          <p:spPr>
            <a:xfrm>
              <a:off x="6705303" y="2858379"/>
              <a:ext cx="2818624" cy="430887"/>
            </a:xfrm>
            <a:prstGeom prst="rect">
              <a:avLst/>
            </a:prstGeom>
          </p:spPr>
          <p:txBody>
            <a:bodyPr wrap="square" anchor="ctr">
              <a:spAutoFit/>
            </a:bodyPr>
            <a:lstStyle/>
            <a:p>
              <a:r>
                <a:rPr lang="zh-CN" altLang="en-US" sz="2200" b="1" dirty="0">
                  <a:solidFill>
                    <a:srgbClr val="000000"/>
                  </a:solidFill>
                  <a:latin typeface="微软雅黑" panose="020B0503020204020204" pitchFamily="34" charset="-122"/>
                  <a:ea typeface="微软雅黑" panose="020B0503020204020204" pitchFamily="34" charset="-122"/>
                </a:rPr>
                <a:t>毛泽东思想活的灵魂</a:t>
              </a:r>
              <a:endParaRPr lang="zh-CN" altLang="en-US" sz="2200" b="1" dirty="0"/>
            </a:p>
          </p:txBody>
        </p:sp>
        <p:sp>
          <p:nvSpPr>
            <p:cNvPr id="28" name="矩形 27"/>
            <p:cNvSpPr/>
            <p:nvPr>
              <p:custDataLst>
                <p:tags r:id="rId6"/>
              </p:custDataLst>
            </p:nvPr>
          </p:nvSpPr>
          <p:spPr>
            <a:xfrm>
              <a:off x="6705303" y="5315638"/>
              <a:ext cx="3976552" cy="430887"/>
            </a:xfrm>
            <a:prstGeom prst="rect">
              <a:avLst/>
            </a:prstGeom>
          </p:spPr>
          <p:txBody>
            <a:bodyPr wrap="square" anchor="ctr">
              <a:spAutoFit/>
            </a:bodyPr>
            <a:lstStyle/>
            <a:p>
              <a:r>
                <a:rPr lang="zh-CN" altLang="en-US" sz="2200" b="1" dirty="0">
                  <a:solidFill>
                    <a:srgbClr val="000000"/>
                  </a:solidFill>
                  <a:latin typeface="微软雅黑" panose="020B0503020204020204" pitchFamily="34" charset="-122"/>
                  <a:ea typeface="微软雅黑" panose="020B0503020204020204" pitchFamily="34" charset="-122"/>
                </a:rPr>
                <a:t>中国特色社会主义理论体系</a:t>
              </a:r>
              <a:endParaRPr lang="zh-CN" altLang="en-US" sz="2200" b="1" dirty="0"/>
            </a:p>
          </p:txBody>
        </p:sp>
        <p:sp>
          <p:nvSpPr>
            <p:cNvPr id="33" name="椭圆 32"/>
            <p:cNvSpPr/>
            <p:nvPr/>
          </p:nvSpPr>
          <p:spPr>
            <a:xfrm>
              <a:off x="2241707" y="2874548"/>
              <a:ext cx="2852632" cy="2852632"/>
            </a:xfrm>
            <a:prstGeom prst="ellipse">
              <a:avLst/>
            </a:prstGeom>
            <a:noFill/>
            <a:ln w="15875" cap="flat" cmpd="sng" algn="ctr">
              <a:solidFill>
                <a:srgbClr val="A5300F">
                  <a:alpha val="17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34" name="椭圆 33"/>
            <p:cNvSpPr/>
            <p:nvPr/>
          </p:nvSpPr>
          <p:spPr>
            <a:xfrm>
              <a:off x="2436204" y="3069045"/>
              <a:ext cx="2463638" cy="2463638"/>
            </a:xfrm>
            <a:prstGeom prst="ellipse">
              <a:avLst/>
            </a:prstGeom>
            <a:noFill/>
            <a:ln w="22225" cap="flat" cmpd="sng" algn="ctr">
              <a:solidFill>
                <a:srgbClr val="800000">
                  <a:alpha val="3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36" name="Oval 18"/>
            <p:cNvSpPr>
              <a:spLocks noChangeArrowheads="1"/>
            </p:cNvSpPr>
            <p:nvPr>
              <p:custDataLst>
                <p:tags r:id="rId7"/>
              </p:custDataLst>
            </p:nvPr>
          </p:nvSpPr>
          <p:spPr bwMode="auto">
            <a:xfrm>
              <a:off x="5315715" y="5275907"/>
              <a:ext cx="1168212" cy="504000"/>
            </a:xfrm>
            <a:prstGeom prst="roundRect">
              <a:avLst>
                <a:gd name="adj" fmla="val 50000"/>
              </a:avLst>
            </a:prstGeom>
            <a:solidFill>
              <a:srgbClr val="C00000"/>
            </a:solidFill>
            <a:ln w="12700" cap="flat" cmpd="sng" algn="ctr">
              <a:noFill/>
              <a:prstDash val="solid"/>
              <a:miter lim="800000"/>
            </a:ln>
            <a:effectLst/>
          </p:spPr>
          <p:txBody>
            <a:bodyPr rtlCol="0" anchor="ctr"/>
            <a:lstStyle/>
            <a:p>
              <a:pPr algn="ctr"/>
              <a:endParaRPr lang="zh-CN" altLang="en-US" kern="0">
                <a:solidFill>
                  <a:prstClr val="white"/>
                </a:solidFill>
                <a:latin typeface="+mn-ea"/>
                <a:cs typeface="+mn-ea"/>
                <a:sym typeface="+mn-lt"/>
              </a:endParaRPr>
            </a:p>
          </p:txBody>
        </p:sp>
        <p:sp>
          <p:nvSpPr>
            <p:cNvPr id="37" name="TextBox 32"/>
            <p:cNvSpPr txBox="1"/>
            <p:nvPr>
              <p:custDataLst>
                <p:tags r:id="rId8"/>
              </p:custDataLst>
            </p:nvPr>
          </p:nvSpPr>
          <p:spPr>
            <a:xfrm>
              <a:off x="5178582" y="5297687"/>
              <a:ext cx="1527175" cy="460375"/>
            </a:xfrm>
            <a:prstGeom prst="rect">
              <a:avLst/>
            </a:prstGeom>
            <a:noFill/>
            <a:ln w="12700" cap="flat" cmpd="sng" algn="ctr">
              <a:noFill/>
              <a:prstDash val="solid"/>
              <a:miter lim="800000"/>
            </a:ln>
            <a:effectLst/>
          </p:spPr>
          <p:txBody>
            <a:bodyPr rtlCol="0" anchor="ctr"/>
            <a:lstStyle>
              <a:defPPr>
                <a:defRPr lang="zh-CN"/>
              </a:defPPr>
              <a:lvl1pPr marR="0" lvl="0" indent="0" algn="ctr" fontAlgn="auto">
                <a:lnSpc>
                  <a:spcPct val="100000"/>
                </a:lnSpc>
                <a:spcBef>
                  <a:spcPts val="0"/>
                </a:spcBef>
                <a:spcAft>
                  <a:spcPts val="0"/>
                </a:spcAft>
                <a:buClrTx/>
                <a:buSzTx/>
                <a:buFontTx/>
                <a:buNone/>
                <a:defRPr kumimoji="0" b="0" i="0" u="none" strike="noStrike" kern="0" cap="none" spc="0" normalizeH="0" baseline="0">
                  <a:ln>
                    <a:noFill/>
                  </a:ln>
                  <a:solidFill>
                    <a:prstClr val="white"/>
                  </a:solidFill>
                  <a:effectLst/>
                  <a:uLnTx/>
                  <a:uFillTx/>
                  <a:latin typeface="+mn-ea"/>
                  <a:cs typeface="+mn-ea"/>
                </a:defRPr>
              </a:lvl1pPr>
            </a:lstStyle>
            <a:p>
              <a:r>
                <a:rPr lang="zh-CN" altLang="en-US" sz="20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贯穿于</a:t>
              </a:r>
            </a:p>
          </p:txBody>
        </p:sp>
        <p:sp>
          <p:nvSpPr>
            <p:cNvPr id="41" name="Oval 18"/>
            <p:cNvSpPr>
              <a:spLocks noChangeArrowheads="1"/>
            </p:cNvSpPr>
            <p:nvPr>
              <p:custDataLst>
                <p:tags r:id="rId9"/>
              </p:custDataLst>
            </p:nvPr>
          </p:nvSpPr>
          <p:spPr bwMode="auto">
            <a:xfrm>
              <a:off x="5315715" y="2821822"/>
              <a:ext cx="1168212" cy="504000"/>
            </a:xfrm>
            <a:prstGeom prst="roundRect">
              <a:avLst>
                <a:gd name="adj" fmla="val 50000"/>
              </a:avLst>
            </a:prstGeom>
            <a:solidFill>
              <a:srgbClr val="C00000"/>
            </a:solidFill>
            <a:ln w="12700" cap="flat" cmpd="sng" algn="ctr">
              <a:noFill/>
              <a:prstDash val="solid"/>
              <a:miter lim="800000"/>
            </a:ln>
            <a:effectLst/>
          </p:spPr>
          <p:txBody>
            <a:bodyPr rtlCol="0" anchor="ctr"/>
            <a:lstStyle/>
            <a:p>
              <a:pPr algn="ctr"/>
              <a:endParaRPr lang="zh-CN" altLang="en-US" kern="0">
                <a:solidFill>
                  <a:prstClr val="white"/>
                </a:solidFill>
                <a:latin typeface="+mn-ea"/>
                <a:cs typeface="+mn-ea"/>
                <a:sym typeface="+mn-lt"/>
              </a:endParaRPr>
            </a:p>
          </p:txBody>
        </p:sp>
        <p:sp>
          <p:nvSpPr>
            <p:cNvPr id="42" name="TextBox 32"/>
            <p:cNvSpPr txBox="1"/>
            <p:nvPr>
              <p:custDataLst>
                <p:tags r:id="rId10"/>
              </p:custDataLst>
            </p:nvPr>
          </p:nvSpPr>
          <p:spPr>
            <a:xfrm>
              <a:off x="5645735" y="2843635"/>
              <a:ext cx="508173" cy="460375"/>
            </a:xfrm>
            <a:prstGeom prst="rect">
              <a:avLst/>
            </a:prstGeom>
            <a:noFill/>
            <a:ln w="12700" cap="flat" cmpd="sng" algn="ctr">
              <a:noFill/>
              <a:prstDash val="solid"/>
              <a:miter lim="800000"/>
            </a:ln>
            <a:effectLst/>
          </p:spPr>
          <p:txBody>
            <a:bodyPr rtlCol="0" anchor="ctr"/>
            <a:lstStyle>
              <a:defPPr>
                <a:defRPr lang="zh-CN"/>
              </a:defPPr>
              <a:lvl1pPr marR="0" lvl="0" indent="0" algn="ctr" fontAlgn="auto">
                <a:lnSpc>
                  <a:spcPct val="100000"/>
                </a:lnSpc>
                <a:spcBef>
                  <a:spcPts val="0"/>
                </a:spcBef>
                <a:spcAft>
                  <a:spcPts val="0"/>
                </a:spcAft>
                <a:buClrTx/>
                <a:buSzTx/>
                <a:buFontTx/>
                <a:buNone/>
                <a:defRPr kumimoji="0" b="0" i="0" u="none" strike="noStrike" kern="0" cap="none" spc="0" normalizeH="0" baseline="0">
                  <a:ln>
                    <a:noFill/>
                  </a:ln>
                  <a:solidFill>
                    <a:prstClr val="white"/>
                  </a:solidFill>
                  <a:effectLst/>
                  <a:uLnTx/>
                  <a:uFillTx/>
                  <a:latin typeface="+mn-ea"/>
                  <a:cs typeface="+mn-ea"/>
                </a:defRPr>
              </a:lvl1pPr>
            </a:lstStyle>
            <a:p>
              <a:r>
                <a:rPr lang="zh-CN" altLang="en-US" sz="20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是</a:t>
              </a:r>
            </a:p>
          </p:txBody>
        </p:sp>
        <p:sp>
          <p:nvSpPr>
            <p:cNvPr id="47" name="箭头: 下 46"/>
            <p:cNvSpPr/>
            <p:nvPr/>
          </p:nvSpPr>
          <p:spPr>
            <a:xfrm>
              <a:off x="7770446" y="3782490"/>
              <a:ext cx="446894" cy="1036749"/>
            </a:xfrm>
            <a:prstGeom prst="downArrow">
              <a:avLst/>
            </a:prstGeom>
            <a:gradFill>
              <a:gsLst>
                <a:gs pos="100000">
                  <a:srgbClr val="C00000"/>
                </a:gs>
                <a:gs pos="25000">
                  <a:srgbClr val="C00000">
                    <a:alpha val="3000"/>
                  </a:srgbClr>
                </a:gs>
              </a:gsLst>
              <a:lin ang="5400000" scaled="0"/>
            </a:gradFill>
            <a:ln w="25400" cap="flat" cmpd="sng" algn="ctr">
              <a:noFill/>
              <a:prstDash val="solid"/>
            </a:ln>
            <a:effectLst/>
          </p:spPr>
          <p:txBody>
            <a:bodyPr wrap="square" rtlCol="0" anchor="ctr">
              <a:noAutofit/>
            </a:bodyPr>
            <a:lstStyle/>
            <a:p>
              <a:pPr algn="ctr"/>
              <a:endParaRPr lang="zh-CN" altLang="en-US" kern="0">
                <a:solidFill>
                  <a:prstClr val="white"/>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4766323" y="3068600"/>
              <a:ext cx="495327" cy="2464530"/>
              <a:chOff x="4757446" y="3037208"/>
              <a:chExt cx="495327" cy="2464530"/>
            </a:xfrm>
          </p:grpSpPr>
          <p:sp>
            <p:nvSpPr>
              <p:cNvPr id="48" name="箭头: 下 47"/>
              <p:cNvSpPr/>
              <p:nvPr/>
            </p:nvSpPr>
            <p:spPr>
              <a:xfrm rot="14400000">
                <a:off x="4871443" y="2923211"/>
                <a:ext cx="267331" cy="495326"/>
              </a:xfrm>
              <a:prstGeom prst="downArrow">
                <a:avLst/>
              </a:prstGeom>
              <a:gradFill>
                <a:gsLst>
                  <a:gs pos="100000">
                    <a:srgbClr val="C00000"/>
                  </a:gs>
                  <a:gs pos="31000">
                    <a:srgbClr val="C00000">
                      <a:alpha val="3000"/>
                    </a:srgbClr>
                  </a:gs>
                </a:gsLst>
                <a:lin ang="5400000" scaled="0"/>
              </a:gradFill>
              <a:ln w="25400" cap="flat" cmpd="sng" algn="ctr">
                <a:noFill/>
                <a:prstDash val="solid"/>
              </a:ln>
              <a:effectLst/>
            </p:spPr>
            <p:txBody>
              <a:bodyPr wrap="square" rtlCol="0" anchor="ctr">
                <a:noAutofit/>
              </a:bodyPr>
              <a:lstStyle/>
              <a:p>
                <a:pPr algn="ct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49" name="箭头: 下 48"/>
              <p:cNvSpPr/>
              <p:nvPr/>
            </p:nvSpPr>
            <p:spPr>
              <a:xfrm rot="7200000" flipV="1">
                <a:off x="4871444" y="5120410"/>
                <a:ext cx="267331" cy="495326"/>
              </a:xfrm>
              <a:prstGeom prst="downArrow">
                <a:avLst/>
              </a:prstGeom>
              <a:gradFill>
                <a:gsLst>
                  <a:gs pos="100000">
                    <a:srgbClr val="C00000"/>
                  </a:gs>
                  <a:gs pos="31000">
                    <a:srgbClr val="C00000">
                      <a:alpha val="3000"/>
                    </a:srgbClr>
                  </a:gs>
                </a:gsLst>
                <a:lin ang="5400000" scaled="0"/>
              </a:gradFill>
              <a:ln w="25400" cap="flat" cmpd="sng" algn="ctr">
                <a:noFill/>
                <a:prstDash val="solid"/>
              </a:ln>
              <a:effectLst/>
            </p:spPr>
            <p:txBody>
              <a:bodyPr wrap="square" rtlCol="0" anchor="ctr">
                <a:noAutofit/>
              </a:bodyPr>
              <a:lstStyle/>
              <a:p>
                <a:pPr algn="ctr"/>
                <a:endParaRPr lang="zh-CN" altLang="en-US" kern="0">
                  <a:solidFill>
                    <a:prstClr val="white"/>
                  </a:solidFill>
                  <a:latin typeface="微软雅黑" panose="020B0503020204020204" pitchFamily="34" charset="-122"/>
                  <a:ea typeface="微软雅黑" panose="020B0503020204020204" pitchFamily="34" charset="-122"/>
                </a:endParaRPr>
              </a:p>
            </p:txBody>
          </p:sp>
        </p:grpSp>
      </p:gr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12</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768985"/>
            <a:ext cx="12198350" cy="4401185"/>
            <a:chOff x="-6525" y="594478"/>
            <a:chExt cx="12198525" cy="5186368"/>
          </a:xfrm>
        </p:grpSpPr>
        <p:sp>
          <p:nvSpPr>
            <p:cNvPr id="7" name="矩形 6"/>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25" y="594478"/>
              <a:ext cx="12192000" cy="5099416"/>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1"/>
          <p:cNvSpPr/>
          <p:nvPr>
            <p:custDataLst>
              <p:tags r:id="rId1"/>
            </p:custDataLst>
          </p:nvPr>
        </p:nvSpPr>
        <p:spPr>
          <a:xfrm flipV="1">
            <a:off x="5309370" y="4896900"/>
            <a:ext cx="1579785" cy="901466"/>
          </a:xfrm>
          <a:custGeom>
            <a:avLst/>
            <a:gdLst>
              <a:gd name="connsiteX0" fmla="*/ 1020359 w 2046625"/>
              <a:gd name="connsiteY0" fmla="*/ 0 h 2046658"/>
              <a:gd name="connsiteX1" fmla="*/ 1023313 w 2046625"/>
              <a:gd name="connsiteY1" fmla="*/ 2008 h 2046658"/>
              <a:gd name="connsiteX2" fmla="*/ 1026266 w 2046625"/>
              <a:gd name="connsiteY2" fmla="*/ 0 h 2046658"/>
              <a:gd name="connsiteX3" fmla="*/ 1026266 w 2046625"/>
              <a:gd name="connsiteY3" fmla="*/ 4015 h 2046658"/>
              <a:gd name="connsiteX4" fmla="*/ 2046625 w 2046625"/>
              <a:gd name="connsiteY4" fmla="*/ 697533 h 2046658"/>
              <a:gd name="connsiteX5" fmla="*/ 1379906 w 2046625"/>
              <a:gd name="connsiteY5" fmla="*/ 600599 h 2046658"/>
              <a:gd name="connsiteX6" fmla="*/ 1957624 w 2046625"/>
              <a:gd name="connsiteY6" fmla="*/ 2046658 h 2046658"/>
              <a:gd name="connsiteX7" fmla="*/ 1023313 w 2046625"/>
              <a:gd name="connsiteY7" fmla="*/ 1747488 h 2046658"/>
              <a:gd name="connsiteX8" fmla="*/ 89002 w 2046625"/>
              <a:gd name="connsiteY8" fmla="*/ 2046658 h 2046658"/>
              <a:gd name="connsiteX9" fmla="*/ 666719 w 2046625"/>
              <a:gd name="connsiteY9" fmla="*/ 600599 h 2046658"/>
              <a:gd name="connsiteX10" fmla="*/ 0 w 2046625"/>
              <a:gd name="connsiteY10" fmla="*/ 697533 h 2046658"/>
              <a:gd name="connsiteX11" fmla="*/ 1020359 w 2046625"/>
              <a:gd name="connsiteY11" fmla="*/ 4015 h 20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625" h="2046658">
                <a:moveTo>
                  <a:pt x="1020359" y="0"/>
                </a:moveTo>
                <a:lnTo>
                  <a:pt x="1023313" y="2008"/>
                </a:lnTo>
                <a:lnTo>
                  <a:pt x="1026266" y="0"/>
                </a:lnTo>
                <a:lnTo>
                  <a:pt x="1026266" y="4015"/>
                </a:lnTo>
                <a:lnTo>
                  <a:pt x="2046625" y="697533"/>
                </a:lnTo>
                <a:lnTo>
                  <a:pt x="1379906" y="600599"/>
                </a:lnTo>
                <a:cubicBezTo>
                  <a:pt x="1365073" y="825454"/>
                  <a:pt x="1510913" y="1771328"/>
                  <a:pt x="1957624" y="2046658"/>
                </a:cubicBezTo>
                <a:lnTo>
                  <a:pt x="1023313" y="1747488"/>
                </a:lnTo>
                <a:lnTo>
                  <a:pt x="89002" y="2046658"/>
                </a:lnTo>
                <a:cubicBezTo>
                  <a:pt x="535713" y="1771328"/>
                  <a:pt x="681552" y="825454"/>
                  <a:pt x="666719" y="600599"/>
                </a:cubicBezTo>
                <a:lnTo>
                  <a:pt x="0" y="697533"/>
                </a:lnTo>
                <a:lnTo>
                  <a:pt x="1020359" y="4015"/>
                </a:lnTo>
                <a:close/>
              </a:path>
            </a:pathLst>
          </a:custGeom>
          <a:gradFill>
            <a:gsLst>
              <a:gs pos="0">
                <a:srgbClr val="C00000"/>
              </a:gs>
              <a:gs pos="80000">
                <a:srgbClr val="C00000">
                  <a:alpha val="3000"/>
                </a:srgbClr>
              </a:gs>
            </a:gsLst>
            <a:lin ang="5400000" scaled="0"/>
          </a:gradFill>
          <a:ln w="25400" cap="flat" cmpd="sng" algn="ctr">
            <a:noFill/>
            <a:prstDash val="solid"/>
          </a:ln>
          <a:effectLst/>
        </p:spPr>
        <p:txBody>
          <a:bodyPr wrap="square" rtlCol="0" anchor="ctr">
            <a:noAutofit/>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aphicFrame>
        <p:nvGraphicFramePr>
          <p:cNvPr id="2" name="表格 1"/>
          <p:cNvGraphicFramePr/>
          <p:nvPr>
            <p:custDataLst>
              <p:tags r:id="rId2"/>
            </p:custDataLst>
          </p:nvPr>
        </p:nvGraphicFramePr>
        <p:xfrm>
          <a:off x="1575993" y="1294891"/>
          <a:ext cx="9046539" cy="3614486"/>
        </p:xfrm>
        <a:graphic>
          <a:graphicData uri="http://schemas.openxmlformats.org/drawingml/2006/table">
            <a:tbl>
              <a:tblPr firstRow="1" bandRow="1">
                <a:tableStyleId>{5C22544A-7EE6-4342-B048-85BDC9FD1C3A}</a:tableStyleId>
              </a:tblPr>
              <a:tblGrid>
                <a:gridCol w="9046539">
                  <a:extLst>
                    <a:ext uri="{9D8B030D-6E8A-4147-A177-3AD203B41FA5}">
                      <a16:colId xmlns:a16="http://schemas.microsoft.com/office/drawing/2014/main" val="20000"/>
                    </a:ext>
                  </a:extLst>
                </a:gridCol>
              </a:tblGrid>
              <a:tr h="451437">
                <a:tc>
                  <a:txBody>
                    <a:bodyPr/>
                    <a:lstStyle/>
                    <a:p>
                      <a:pPr indent="0" algn="ctr">
                        <a:lnSpc>
                          <a:spcPct val="120000"/>
                        </a:lnSpc>
                        <a:spcBef>
                          <a:spcPts val="0"/>
                        </a:spcBef>
                        <a:spcAft>
                          <a:spcPts val="0"/>
                        </a:spcAft>
                        <a:buNone/>
                      </a:pPr>
                      <a:r>
                        <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rPr>
                        <a:t>社会主义是一个很长的历史阶段</a:t>
                      </a:r>
                    </a:p>
                  </a:txBody>
                  <a:tcPr marL="177800" marR="177800" marT="107950" marB="107950" anchor="ctr">
                    <a:lnL>
                      <a:noFill/>
                    </a:lnL>
                    <a:lnR>
                      <a:noFill/>
                    </a:lnR>
                    <a:lnT w="12700" cap="flat" cmpd="sng" algn="ctr">
                      <a:solidFill>
                        <a:srgbClr val="C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0"/>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sym typeface="+mn-ea"/>
                        </a:rPr>
                        <a:t>严格区分和正确处理敌我矛盾和人民内部矛盾</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endParaRPr>
                    </a:p>
                  </a:txBody>
                  <a:tcPr marL="177800" marR="177800" marT="107950" marB="107950" anchor="ctr">
                    <a:lnL>
                      <a:noFill/>
                    </a:lnL>
                    <a:lnR>
                      <a:noFill/>
                    </a:lnR>
                    <a:lnT>
                      <a:noFill/>
                    </a:lnT>
                    <a:lnB>
                      <a:noFill/>
                    </a:lnB>
                    <a:solidFill>
                      <a:srgbClr val="F2F2F2"/>
                    </a:solidFill>
                  </a:tcPr>
                </a:tc>
                <a:extLst>
                  <a:ext uri="{0D108BD9-81ED-4DB2-BD59-A6C34878D82A}">
                    <a16:rowId xmlns:a16="http://schemas.microsoft.com/office/drawing/2014/main" val="10001"/>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sym typeface="+mn-ea"/>
                        </a:rPr>
                        <a:t>正确处理我国社会主义建设的十大关系</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endParaRPr>
                    </a:p>
                  </a:txBody>
                  <a:tcPr marL="177800" marR="177800" marT="107950" marB="107950" anchor="ctr">
                    <a:lnL>
                      <a:noFill/>
                    </a:lnL>
                    <a:lnR>
                      <a:noFill/>
                    </a:lnR>
                    <a:lnT>
                      <a:noFill/>
                    </a:lnT>
                    <a:lnB>
                      <a:noFill/>
                    </a:lnB>
                    <a:solidFill>
                      <a:srgbClr val="FFFFFF"/>
                    </a:solidFill>
                  </a:tcPr>
                </a:tc>
                <a:extLst>
                  <a:ext uri="{0D108BD9-81ED-4DB2-BD59-A6C34878D82A}">
                    <a16:rowId xmlns:a16="http://schemas.microsoft.com/office/drawing/2014/main" val="10002"/>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sym typeface="+mn-ea"/>
                        </a:rPr>
                        <a:t>走出一条适合我国国情的工业化道路</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endParaRPr>
                    </a:p>
                  </a:txBody>
                  <a:tcPr marL="177800" marR="177800" marT="107950" marB="107950" anchor="ctr">
                    <a:lnL>
                      <a:noFill/>
                    </a:lnL>
                    <a:lnR>
                      <a:noFill/>
                    </a:lnR>
                    <a:lnT>
                      <a:noFill/>
                    </a:lnT>
                    <a:lnB>
                      <a:noFill/>
                    </a:lnB>
                    <a:solidFill>
                      <a:srgbClr val="F2F2F2"/>
                    </a:solidFill>
                  </a:tcPr>
                </a:tc>
                <a:extLst>
                  <a:ext uri="{0D108BD9-81ED-4DB2-BD59-A6C34878D82A}">
                    <a16:rowId xmlns:a16="http://schemas.microsoft.com/office/drawing/2014/main" val="10003"/>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sym typeface="+mn-ea"/>
                        </a:rPr>
                        <a:t>尊重价值规律</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anchor="ctr">
                    <a:lnL>
                      <a:noFill/>
                    </a:lnL>
                    <a:lnR>
                      <a:noFill/>
                    </a:lnR>
                    <a:lnT>
                      <a:noFill/>
                    </a:lnT>
                    <a:lnB>
                      <a:noFill/>
                    </a:lnB>
                    <a:solidFill>
                      <a:srgbClr val="FFFFFF"/>
                    </a:solidFill>
                  </a:tcPr>
                </a:tc>
                <a:extLst>
                  <a:ext uri="{0D108BD9-81ED-4DB2-BD59-A6C34878D82A}">
                    <a16:rowId xmlns:a16="http://schemas.microsoft.com/office/drawing/2014/main" val="10004"/>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在党与民主党派的关系上实行</a:t>
                      </a:r>
                      <a:r>
                        <a:rPr lang="en-US" altLang="zh-CN" sz="1800" spc="120"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长期共存、互相监督</a:t>
                      </a:r>
                      <a:r>
                        <a:rPr lang="en-US" altLang="zh-CN" sz="1800" spc="120"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的方针</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anchor="ctr">
                    <a:lnL>
                      <a:noFill/>
                    </a:lnL>
                    <a:lnR>
                      <a:noFill/>
                    </a:lnR>
                    <a:lnT>
                      <a:noFill/>
                    </a:lnT>
                    <a:lnB>
                      <a:noFill/>
                    </a:lnB>
                    <a:solidFill>
                      <a:srgbClr val="F2F2F2"/>
                    </a:solidFill>
                  </a:tcPr>
                </a:tc>
                <a:extLst>
                  <a:ext uri="{0D108BD9-81ED-4DB2-BD59-A6C34878D82A}">
                    <a16:rowId xmlns:a16="http://schemas.microsoft.com/office/drawing/2014/main" val="10005"/>
                  </a:ext>
                </a:extLst>
              </a:tr>
              <a:tr h="451437">
                <a:tc>
                  <a:txBody>
                    <a:bodyPr/>
                    <a:lstStyle/>
                    <a:p>
                      <a:pPr indent="0" algn="ctr">
                        <a:lnSpc>
                          <a:spcPct val="120000"/>
                        </a:lnSpc>
                        <a:spcBef>
                          <a:spcPts val="0"/>
                        </a:spcBef>
                        <a:spcAft>
                          <a:spcPts val="0"/>
                        </a:spcAft>
                        <a:buNone/>
                      </a:pP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在科学文化工作中实行</a:t>
                      </a:r>
                      <a:r>
                        <a:rPr lang="en-US" altLang="zh-CN" sz="1800" spc="120"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百花齐放、百家争鸣</a:t>
                      </a:r>
                      <a:r>
                        <a:rPr lang="en-US" altLang="zh-CN" sz="1800" spc="120"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的方针</a:t>
                      </a:r>
                      <a:endParaRPr lang="zh-CN" altLang="en-US" sz="1800" b="0" spc="12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anchor="ctr">
                    <a:lnL>
                      <a:noFill/>
                    </a:lnL>
                    <a:lnR>
                      <a:noFill/>
                    </a:lnR>
                    <a:lnT>
                      <a:noFill/>
                    </a:lnT>
                    <a:lnB w="12700" cap="flat" cmpd="sng" algn="ctr">
                      <a:solidFill>
                        <a:srgbClr val="C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9" name="文本框 18"/>
          <p:cNvSpPr txBox="1"/>
          <p:nvPr/>
        </p:nvSpPr>
        <p:spPr>
          <a:xfrm>
            <a:off x="2654630" y="5798366"/>
            <a:ext cx="6889264" cy="460375"/>
          </a:xfrm>
          <a:prstGeom prst="rect">
            <a:avLst/>
          </a:prstGeom>
          <a:noFill/>
        </p:spPr>
        <p:txBody>
          <a:bodyPr wrap="square" rtlCol="0">
            <a:spAutoFit/>
          </a:bodyPr>
          <a:lstStyle/>
          <a:p>
            <a:pPr indent="0" algn="ctr" fontAlgn="auto"/>
            <a:r>
              <a:rPr lang="zh-CN" altLang="en-US" sz="2400" b="1" dirty="0">
                <a:latin typeface="微软雅黑" panose="020B0503020204020204" pitchFamily="34" charset="-122"/>
                <a:ea typeface="微软雅黑" panose="020B0503020204020204" pitchFamily="34" charset="-122"/>
              </a:rPr>
              <a:t>为中国特色社会主义作了重要的理论准备</a:t>
            </a:r>
          </a:p>
        </p:txBody>
      </p:sp>
      <p:sp>
        <p:nvSpPr>
          <p:cNvPr id="4" name="文本框 3"/>
          <p:cNvSpPr txBox="1"/>
          <p:nvPr/>
        </p:nvSpPr>
        <p:spPr>
          <a:xfrm>
            <a:off x="2649877" y="714388"/>
            <a:ext cx="6898771" cy="497205"/>
          </a:xfrm>
          <a:prstGeom prst="rect">
            <a:avLst/>
          </a:prstGeom>
          <a:noFill/>
        </p:spPr>
        <p:txBody>
          <a:bodyPr wrap="square">
            <a:spAutoFit/>
          </a:bodyPr>
          <a:lstStyle/>
          <a:p>
            <a:pPr indent="0" algn="ctr">
              <a:lnSpc>
                <a:spcPct val="120000"/>
              </a:lnSpc>
              <a:spcBef>
                <a:spcPts val="0"/>
              </a:spcBef>
              <a:spcAft>
                <a:spcPts val="0"/>
              </a:spcAft>
              <a:buNone/>
            </a:pPr>
            <a:r>
              <a:rPr lang="zh-CN" altLang="en-US" sz="2200" b="1" spc="13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毛泽东思想中关于社会主义建设的一系列重要思想</a:t>
            </a:r>
          </a:p>
        </p:txBody>
      </p:sp>
      <p:cxnSp>
        <p:nvCxnSpPr>
          <p:cNvPr id="11" name="直接连接符 10"/>
          <p:cNvCxnSpPr/>
          <p:nvPr/>
        </p:nvCxnSpPr>
        <p:spPr>
          <a:xfrm>
            <a:off x="2511239" y="6372212"/>
            <a:ext cx="7169523" cy="0"/>
          </a:xfrm>
          <a:prstGeom prst="line">
            <a:avLst/>
          </a:prstGeom>
          <a:ln w="38100">
            <a:gradFill>
              <a:gsLst>
                <a:gs pos="0">
                  <a:srgbClr val="FFC001">
                    <a:alpha val="0"/>
                  </a:srgbClr>
                </a:gs>
                <a:gs pos="36000">
                  <a:srgbClr val="C00000"/>
                </a:gs>
                <a:gs pos="76000">
                  <a:srgbClr val="C00000"/>
                </a:gs>
                <a:gs pos="100000">
                  <a:srgbClr val="FFC001">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endParaRPr lang="zh-CN" altLang="en-US"/>
          </a:p>
        </p:txBody>
      </p:sp>
      <p:sp>
        <p:nvSpPr>
          <p:cNvPr id="15" name="副标题 14"/>
          <p:cNvSpPr>
            <a:spLocks noGrp="1"/>
          </p:cNvSpPr>
          <p:nvPr>
            <p:ph type="subTitle" idx="1"/>
          </p:nvPr>
        </p:nvSpPr>
        <p:spPr/>
        <p:txBody>
          <a:bodyPr/>
          <a:lstStyle/>
          <a:p>
            <a:endParaRPr lang="zh-CN" altLang="en-US"/>
          </a:p>
        </p:txBody>
      </p:sp>
      <p:pic>
        <p:nvPicPr>
          <p:cNvPr id="14" name="图片 13"/>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graphicFrame>
        <p:nvGraphicFramePr>
          <p:cNvPr id="2" name="表格 1"/>
          <p:cNvGraphicFramePr/>
          <p:nvPr>
            <p:custDataLst>
              <p:tags r:id="rId2"/>
            </p:custDataLst>
          </p:nvPr>
        </p:nvGraphicFramePr>
        <p:xfrm>
          <a:off x="636270" y="1965419"/>
          <a:ext cx="10919759" cy="4183411"/>
        </p:xfrm>
        <a:graphic>
          <a:graphicData uri="http://schemas.openxmlformats.org/drawingml/2006/table">
            <a:tbl>
              <a:tblPr>
                <a:effectLst>
                  <a:outerShdw blurRad="609600" dist="88900" dir="2700000" algn="tl" rotWithShape="0">
                    <a:schemeClr val="tx1">
                      <a:lumMod val="50000"/>
                      <a:lumOff val="50000"/>
                      <a:alpha val="46000"/>
                    </a:schemeClr>
                  </a:outerShdw>
                </a:effectLst>
              </a:tblPr>
              <a:tblGrid>
                <a:gridCol w="4809789">
                  <a:extLst>
                    <a:ext uri="{9D8B030D-6E8A-4147-A177-3AD203B41FA5}">
                      <a16:colId xmlns:a16="http://schemas.microsoft.com/office/drawing/2014/main" val="20000"/>
                    </a:ext>
                  </a:extLst>
                </a:gridCol>
                <a:gridCol w="6109970">
                  <a:extLst>
                    <a:ext uri="{9D8B030D-6E8A-4147-A177-3AD203B41FA5}">
                      <a16:colId xmlns:a16="http://schemas.microsoft.com/office/drawing/2014/main" val="20001"/>
                    </a:ext>
                  </a:extLst>
                </a:gridCol>
              </a:tblGrid>
              <a:tr h="713147">
                <a:tc>
                  <a:txBody>
                    <a:body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毛泽东思想</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中国特色社会主义理论体系</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618419">
                <a:tc>
                  <a:txBody>
                    <a:bodyPr/>
                    <a:lstStyle/>
                    <a:p>
                      <a:pPr marL="0" lvl="0" algn="l">
                        <a:lnSpc>
                          <a:spcPct val="150000"/>
                        </a:lnSpc>
                        <a:spcBef>
                          <a:spcPts val="0"/>
                        </a:spcBef>
                        <a:buFont typeface="Wingdings" panose="05000000000000000000" pitchFamily="2" charset="2"/>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社会主义建设道路理论</a:t>
                      </a:r>
                      <a:endParaRPr lang="zh-CN" altLang="en-US" sz="1800" b="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p>
                      <a:pPr marL="0" lvl="0" algn="just">
                        <a:lnSpc>
                          <a:spcPct val="150000"/>
                        </a:lnSpc>
                        <a:spcBef>
                          <a:spcPts val="0"/>
                        </a:spcBef>
                        <a:buFont typeface="Wingdings" panose="05000000000000000000" pitchFamily="2" charset="2"/>
                        <a:buNone/>
                      </a:pPr>
                      <a:r>
                        <a:rPr 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走自己的路、建设中国特色社会主义</a:t>
                      </a:r>
                      <a:endParaRPr lang="zh-CN" altLang="en-US" sz="18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extLst>
                  <a:ext uri="{0D108BD9-81ED-4DB2-BD59-A6C34878D82A}">
                    <a16:rowId xmlns:a16="http://schemas.microsoft.com/office/drawing/2014/main" val="10001"/>
                  </a:ext>
                </a:extLst>
              </a:tr>
              <a:tr h="974694">
                <a:tc>
                  <a:txBody>
                    <a:bodyPr/>
                    <a:lstStyle/>
                    <a:p>
                      <a:pPr marL="0" lvl="0" algn="ctr">
                        <a:lnSpc>
                          <a:spcPct val="150000"/>
                        </a:lnSpc>
                        <a:spcBef>
                          <a:spcPts val="0"/>
                        </a:spcBef>
                        <a:buFont typeface="Wingdings" panose="05000000000000000000" pitchFamily="2" charset="2"/>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社会主义</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四个现代化</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理论</a:t>
                      </a:r>
                      <a:endParaRPr lang="zh-CN" sz="1800" b="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p>
                      <a:pPr marL="0" lvl="0" algn="ctr">
                        <a:lnSpc>
                          <a:spcPct val="150000"/>
                        </a:lnSpc>
                        <a:spcBef>
                          <a:spcPts val="0"/>
                        </a:spcBef>
                        <a:buFont typeface="Wingdings" panose="05000000000000000000" pitchFamily="2" charset="2"/>
                        <a:buNone/>
                      </a:pPr>
                      <a:r>
                        <a:rPr 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中国式现代化，建设富强民主文明和谐美丽的</a:t>
                      </a:r>
                      <a:endParaRPr lang="en-US" alt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lvl="0" algn="ctr">
                        <a:lnSpc>
                          <a:spcPct val="150000"/>
                        </a:lnSpc>
                        <a:spcBef>
                          <a:spcPts val="0"/>
                        </a:spcBef>
                        <a:buFont typeface="Wingdings" panose="05000000000000000000" pitchFamily="2" charset="2"/>
                        <a:buNone/>
                      </a:pPr>
                      <a:r>
                        <a:rPr 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社会主义现代化国家</a:t>
                      </a:r>
                      <a:endParaRPr lang="zh-CN" altLang="en-US" sz="18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extLst>
                  <a:ext uri="{0D108BD9-81ED-4DB2-BD59-A6C34878D82A}">
                    <a16:rowId xmlns:a16="http://schemas.microsoft.com/office/drawing/2014/main" val="10002"/>
                  </a:ext>
                </a:extLst>
              </a:tr>
              <a:tr h="974694">
                <a:tc>
                  <a:txBody>
                    <a:bodyPr/>
                    <a:lstStyle/>
                    <a:p>
                      <a:pPr marL="0" lvl="0" algn="ctr">
                        <a:lnSpc>
                          <a:spcPct val="150000"/>
                        </a:lnSpc>
                        <a:spcBef>
                          <a:spcPts val="0"/>
                        </a:spcBef>
                        <a:buFont typeface="Wingdings" panose="05000000000000000000" pitchFamily="2" charset="2"/>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党的建设理论</a:t>
                      </a:r>
                      <a:endParaRPr lang="zh-CN" altLang="en-US" sz="1800" b="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p>
                      <a:pPr marL="0" lvl="0" algn="ctr">
                        <a:lnSpc>
                          <a:spcPct val="150000"/>
                        </a:lnSpc>
                        <a:spcBef>
                          <a:spcPts val="0"/>
                        </a:spcBef>
                        <a:buFont typeface="Wingdings" panose="05000000000000000000" pitchFamily="2" charset="2"/>
                        <a:buNone/>
                      </a:pPr>
                      <a:r>
                        <a:rPr 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全面从严治党，推进党的建设新的伟大工程，</a:t>
                      </a:r>
                      <a:endParaRPr lang="en-US" alt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lvl="0" algn="ctr">
                        <a:lnSpc>
                          <a:spcPct val="150000"/>
                        </a:lnSpc>
                        <a:spcBef>
                          <a:spcPts val="0"/>
                        </a:spcBef>
                        <a:buFont typeface="Wingdings" panose="05000000000000000000" pitchFamily="2" charset="2"/>
                        <a:buNone/>
                      </a:pPr>
                      <a:r>
                        <a:rPr lang="zh-CN"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以党的自我革命引领社会革命</a:t>
                      </a:r>
                      <a:endParaRPr lang="zh-CN" altLang="en-US" sz="18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extLst>
                  <a:ext uri="{0D108BD9-81ED-4DB2-BD59-A6C34878D82A}">
                    <a16:rowId xmlns:a16="http://schemas.microsoft.com/office/drawing/2014/main" val="10003"/>
                  </a:ext>
                </a:extLst>
              </a:tr>
              <a:tr h="871029">
                <a:tc>
                  <a:txBody>
                    <a:bodyPr/>
                    <a:lstStyle/>
                    <a:p>
                      <a:pPr marL="0" lvl="0" algn="l">
                        <a:lnSpc>
                          <a:spcPct val="150000"/>
                        </a:lnSpc>
                        <a:spcBef>
                          <a:spcPts val="0"/>
                        </a:spcBef>
                        <a:buFont typeface="Wingdings" panose="05000000000000000000" pitchFamily="2" charset="2"/>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独立自主和平外交的理论</a:t>
                      </a:r>
                      <a:endParaRPr lang="zh-CN" altLang="en-US" sz="1800" b="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BF3F3"/>
                    </a:solidFill>
                  </a:tcPr>
                </a:tc>
                <a:tc>
                  <a:txBody>
                    <a:bodyPr/>
                    <a:lstStyle/>
                    <a:p>
                      <a:pPr marL="0" lvl="0" algn="just">
                        <a:lnSpc>
                          <a:spcPct val="150000"/>
                        </a:lnSpc>
                        <a:spcBef>
                          <a:spcPts val="0"/>
                        </a:spcBef>
                        <a:buFont typeface="Wingdings" panose="05000000000000000000" pitchFamily="2" charset="2"/>
                        <a:buNone/>
                      </a:pPr>
                      <a:r>
                        <a:rPr lang="zh-CN" altLang="en-US"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走和平发展道路，推动构建人类命运共同体</a:t>
                      </a:r>
                      <a:endParaRPr lang="zh-CN" altLang="en-US" sz="18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solidFill>
                      <a:srgbClr val="FBF3F3"/>
                    </a:solidFill>
                  </a:tcPr>
                </a:tc>
                <a:extLst>
                  <a:ext uri="{0D108BD9-81ED-4DB2-BD59-A6C34878D82A}">
                    <a16:rowId xmlns:a16="http://schemas.microsoft.com/office/drawing/2014/main" val="10004"/>
                  </a:ext>
                </a:extLst>
              </a:tr>
            </a:tbl>
          </a:graphicData>
        </a:graphic>
      </p:graphicFrame>
      <p:sp>
        <p:nvSpPr>
          <p:cNvPr id="1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046966" y="756882"/>
            <a:ext cx="8098068" cy="1032910"/>
            <a:chOff x="2546364" y="1847850"/>
            <a:chExt cx="8098068" cy="1032910"/>
          </a:xfrm>
        </p:grpSpPr>
        <p:sp>
          <p:nvSpPr>
            <p:cNvPr id="5" name="直角三角形 4"/>
            <p:cNvSpPr/>
            <p:nvPr/>
          </p:nvSpPr>
          <p:spPr>
            <a:xfrm flipH="1" flipV="1">
              <a:off x="2546366" y="2399907"/>
              <a:ext cx="311635" cy="147743"/>
            </a:xfrm>
            <a:prstGeom prst="rtTriangle">
              <a:avLst/>
            </a:prstGeom>
            <a:solidFill>
              <a:srgbClr val="5C1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立方体 5"/>
            <p:cNvSpPr/>
            <p:nvPr/>
          </p:nvSpPr>
          <p:spPr>
            <a:xfrm flipV="1">
              <a:off x="2858009" y="1847850"/>
              <a:ext cx="7786423" cy="1032910"/>
            </a:xfrm>
            <a:prstGeom prst="cube">
              <a:avLst>
                <a:gd name="adj" fmla="val 8531"/>
              </a:avLst>
            </a:prstGeom>
            <a:solidFill>
              <a:schemeClr val="bg1"/>
            </a:solidFill>
            <a:ln w="1270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lnSpc>
                  <a:spcPct val="150000"/>
                </a:lnSpc>
              </a:pPr>
              <a:endParaRPr lang="en-GB" sz="1400" b="1" dirty="0"/>
            </a:p>
          </p:txBody>
        </p:sp>
        <p:sp>
          <p:nvSpPr>
            <p:cNvPr id="7" name="文本框 6"/>
            <p:cNvSpPr txBox="1"/>
            <p:nvPr/>
          </p:nvSpPr>
          <p:spPr>
            <a:xfrm>
              <a:off x="3402580" y="1847850"/>
              <a:ext cx="6657678" cy="961289"/>
            </a:xfrm>
            <a:prstGeom prst="rect">
              <a:avLst/>
            </a:prstGeom>
            <a:noFill/>
          </p:spPr>
          <p:txBody>
            <a:bodyPr wrap="square" rtlCol="0">
              <a:spAutoFit/>
            </a:bodyPr>
            <a:lstStyle/>
            <a:p>
              <a:pPr>
                <a:lnSpc>
                  <a:spcPct val="150000"/>
                </a:lnSpc>
                <a:buClr>
                  <a:srgbClr val="C80F19"/>
                </a:buClr>
                <a:buSzPct val="90000"/>
              </a:pPr>
              <a:r>
                <a:rPr lang="zh-CN" altLang="en-US" sz="2000" dirty="0">
                  <a:latin typeface="微软雅黑" panose="020B0503020204020204" pitchFamily="34" charset="-122"/>
                  <a:ea typeface="微软雅黑" panose="020B0503020204020204" pitchFamily="34" charset="-122"/>
                </a:rPr>
                <a:t>      中国特色社会主义理论体系在新的历史条件下进一步丰富和发展了毛泽东思想。</a:t>
              </a:r>
            </a:p>
          </p:txBody>
        </p:sp>
        <p:grpSp>
          <p:nvGrpSpPr>
            <p:cNvPr id="8" name="组合 7"/>
            <p:cNvGrpSpPr/>
            <p:nvPr/>
          </p:nvGrpSpPr>
          <p:grpSpPr>
            <a:xfrm>
              <a:off x="2546364" y="1918041"/>
              <a:ext cx="1028110" cy="481867"/>
              <a:chOff x="2332485" y="1918041"/>
              <a:chExt cx="1028110" cy="481867"/>
            </a:xfrm>
            <a:effectLst>
              <a:outerShdw blurRad="50800" dist="38100" dir="2700000" algn="tl" rotWithShape="0">
                <a:prstClr val="black">
                  <a:alpha val="40000"/>
                </a:prstClr>
              </a:outerShdw>
            </a:effectLst>
          </p:grpSpPr>
          <p:sp>
            <p:nvSpPr>
              <p:cNvPr id="9" name="矩形: 圆顶角 8"/>
              <p:cNvSpPr/>
              <p:nvPr/>
            </p:nvSpPr>
            <p:spPr>
              <a:xfrm rot="5400000">
                <a:off x="2605606" y="1644920"/>
                <a:ext cx="481867" cy="1028110"/>
              </a:xfrm>
              <a:prstGeom prst="round2SameRect">
                <a:avLst>
                  <a:gd name="adj1" fmla="val 50000"/>
                  <a:gd name="adj2" fmla="val 0"/>
                </a:avLst>
              </a:prstGeom>
              <a:solidFill>
                <a:srgbClr val="B0261F"/>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50000"/>
                  </a:lnSpc>
                </a:pPr>
                <a:endParaRPr lang="en-GB" sz="1600" b="1">
                  <a:solidFill>
                    <a:schemeClr val="tx1"/>
                  </a:solidFill>
                </a:endParaRPr>
              </a:p>
            </p:txBody>
          </p:sp>
          <p:sp>
            <p:nvSpPr>
              <p:cNvPr id="13" name="矩形 12"/>
              <p:cNvSpPr/>
              <p:nvPr/>
            </p:nvSpPr>
            <p:spPr>
              <a:xfrm>
                <a:off x="2426630" y="1958920"/>
                <a:ext cx="762070" cy="400110"/>
              </a:xfrm>
              <a:prstGeom prst="rect">
                <a:avLst/>
              </a:prstGeom>
            </p:spPr>
            <p:txBody>
              <a:bodyPr wrap="square">
                <a:spAutoFit/>
              </a:bodyPr>
              <a:lstStyle/>
              <a:p>
                <a:pPr algn="ctr">
                  <a:buClr>
                    <a:srgbClr val="C00000"/>
                  </a:buCl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a:t>
                </a:r>
              </a:p>
            </p:txBody>
          </p:sp>
        </p:grpSp>
      </p:grpSp>
      <p:sp>
        <p:nvSpPr>
          <p:cNvPr id="16" name="灯片编号占位符 1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14</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s://hbimg.huabanimg.com/fdb35ec1312b046b48dbabe993a461590724bcd81b844-JnjOQz"/>
          <p:cNvPicPr>
            <a:picLocks noChangeAspect="1" noChangeArrowheads="1"/>
          </p:cNvPicPr>
          <p:nvPr/>
        </p:nvPicPr>
        <p:blipFill rotWithShape="1">
          <a:blip r:embed="rId3">
            <a:extLst>
              <a:ext uri="{28A0092B-C50C-407E-A947-70E740481C1C}">
                <a14:useLocalDpi xmlns:a14="http://schemas.microsoft.com/office/drawing/2010/main" val="0"/>
              </a:ext>
            </a:extLst>
          </a:blip>
          <a:srcRect t="3230" b="39138"/>
          <a:stretch>
            <a:fillRect/>
          </a:stretch>
        </p:blipFill>
        <p:spPr bwMode="auto">
          <a:xfrm flipH="1">
            <a:off x="-2" y="-1"/>
            <a:ext cx="12210249" cy="61602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2138" y="2878530"/>
            <a:ext cx="12210249" cy="2814786"/>
            <a:chOff x="-12138" y="3789155"/>
            <a:chExt cx="12210249" cy="2464220"/>
          </a:xfrm>
        </p:grpSpPr>
        <p:pic>
          <p:nvPicPr>
            <p:cNvPr id="45" name="图片 44"/>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46803" r="15468" b="24114"/>
            <a:stretch>
              <a:fillRect/>
            </a:stretch>
          </p:blipFill>
          <p:spPr>
            <a:xfrm flipH="1">
              <a:off x="0" y="3789155"/>
              <a:ext cx="12192000" cy="2464220"/>
            </a:xfrm>
            <a:prstGeom prst="rect">
              <a:avLst/>
            </a:prstGeom>
          </p:spPr>
        </p:pic>
        <p:sp>
          <p:nvSpPr>
            <p:cNvPr id="44" name="矩形 43"/>
            <p:cNvSpPr/>
            <p:nvPr/>
          </p:nvSpPr>
          <p:spPr>
            <a:xfrm>
              <a:off x="-12138" y="3789155"/>
              <a:ext cx="12210249" cy="2464220"/>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649506" y="4008488"/>
            <a:ext cx="8892988" cy="1198880"/>
          </a:xfrm>
          <a:prstGeom prst="rect">
            <a:avLst/>
          </a:prstGeom>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都是马克思主义中国化时代化的理论成果</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都是中国化时代化的马克思主义</a:t>
            </a: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956989" y="1548110"/>
            <a:ext cx="8278023" cy="1963899"/>
            <a:chOff x="1991968" y="1547637"/>
            <a:chExt cx="8278023" cy="1963899"/>
          </a:xfrm>
        </p:grpSpPr>
        <p:sp>
          <p:nvSpPr>
            <p:cNvPr id="25" name="isľïḓè"/>
            <p:cNvSpPr/>
            <p:nvPr/>
          </p:nvSpPr>
          <p:spPr>
            <a:xfrm>
              <a:off x="1991968" y="1801906"/>
              <a:ext cx="3050679" cy="1709630"/>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2" name="矩形 21"/>
            <p:cNvSpPr/>
            <p:nvPr/>
          </p:nvSpPr>
          <p:spPr>
            <a:xfrm>
              <a:off x="2655533" y="2475051"/>
              <a:ext cx="1723549" cy="461665"/>
            </a:xfrm>
            <a:prstGeom prst="rect">
              <a:avLst/>
            </a:prstGeom>
          </p:spPr>
          <p:txBody>
            <a:bodyPr wrap="none">
              <a:spAutoFit/>
            </a:bodyPr>
            <a:lstStyle/>
            <a:p>
              <a:r>
                <a:rPr lang="zh-CN" altLang="en-US" sz="2400" b="1" dirty="0">
                  <a:solidFill>
                    <a:srgbClr val="C00000"/>
                  </a:solidFill>
                  <a:latin typeface="华文中宋" panose="02010600040101010101" pitchFamily="2" charset="-122"/>
                  <a:ea typeface="华文中宋" panose="02010600040101010101" pitchFamily="2" charset="-122"/>
                </a:rPr>
                <a:t>毛泽东思想</a:t>
              </a:r>
              <a:endParaRPr lang="zh-CN" altLang="en-US" b="1" dirty="0">
                <a:solidFill>
                  <a:srgbClr val="C00000"/>
                </a:solidFill>
                <a:latin typeface="华文中宋" panose="02010600040101010101" pitchFamily="2" charset="-122"/>
                <a:ea typeface="华文中宋" panose="02010600040101010101" pitchFamily="2" charset="-122"/>
              </a:endParaRPr>
            </a:p>
          </p:txBody>
        </p:sp>
        <p:sp>
          <p:nvSpPr>
            <p:cNvPr id="28" name="任意多边形: 形状 27"/>
            <p:cNvSpPr>
              <a:spLocks noChangeArrowheads="1"/>
            </p:cNvSpPr>
            <p:nvPr/>
          </p:nvSpPr>
          <p:spPr bwMode="gray">
            <a:xfrm>
              <a:off x="3170623" y="1547637"/>
              <a:ext cx="693369" cy="675760"/>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sp>
          <p:nvSpPr>
            <p:cNvPr id="36" name="isľïḓè"/>
            <p:cNvSpPr/>
            <p:nvPr/>
          </p:nvSpPr>
          <p:spPr>
            <a:xfrm>
              <a:off x="5834453" y="1801906"/>
              <a:ext cx="4435538" cy="1709630"/>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7" name="矩形 36"/>
            <p:cNvSpPr/>
            <p:nvPr/>
          </p:nvSpPr>
          <p:spPr>
            <a:xfrm>
              <a:off x="6043786" y="2443119"/>
              <a:ext cx="4016873" cy="525528"/>
            </a:xfrm>
            <a:prstGeom prst="rect">
              <a:avLst/>
            </a:prstGeom>
          </p:spPr>
          <p:txBody>
            <a:bodyPr wrap="square">
              <a:spAutoFit/>
            </a:bodyPr>
            <a:lstStyle/>
            <a:p>
              <a:pPr algn="ctr" defTabSz="457200">
                <a:lnSpc>
                  <a:spcPct val="130000"/>
                </a:lnSpc>
              </a:pPr>
              <a:r>
                <a:rPr lang="zh-CN" altLang="en-US" sz="2400" b="1" dirty="0">
                  <a:solidFill>
                    <a:srgbClr val="C00000"/>
                  </a:solidFill>
                  <a:latin typeface="华文中宋" panose="02010600040101010101" pitchFamily="2" charset="-122"/>
                  <a:ea typeface="华文中宋" panose="02010600040101010101" pitchFamily="2" charset="-122"/>
                </a:rPr>
                <a:t>中国特色社会主义理论体系</a:t>
              </a:r>
              <a:endParaRPr lang="zh-CN" altLang="en-US" sz="2400" dirty="0">
                <a:solidFill>
                  <a:srgbClr val="C00000"/>
                </a:solidFill>
                <a:latin typeface="华文中宋" panose="02010600040101010101" pitchFamily="2" charset="-122"/>
                <a:ea typeface="华文中宋" panose="02010600040101010101" pitchFamily="2" charset="-122"/>
              </a:endParaRPr>
            </a:p>
          </p:txBody>
        </p:sp>
        <p:sp>
          <p:nvSpPr>
            <p:cNvPr id="4" name="任意多边形: 形状 3"/>
            <p:cNvSpPr>
              <a:spLocks noChangeArrowheads="1"/>
            </p:cNvSpPr>
            <p:nvPr/>
          </p:nvSpPr>
          <p:spPr bwMode="gray">
            <a:xfrm>
              <a:off x="7705538" y="1547637"/>
              <a:ext cx="693369" cy="675760"/>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15</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矩形 10"/>
          <p:cNvSpPr>
            <a:spLocks noChangeArrowheads="1"/>
          </p:cNvSpPr>
          <p:nvPr/>
        </p:nvSpPr>
        <p:spPr bwMode="auto">
          <a:xfrm>
            <a:off x="3109056" y="3083270"/>
            <a:ext cx="5751638" cy="270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457200" rtl="0" eaLnBrk="0" fontAlgn="base" latinLnBrk="0" hangingPunct="0">
              <a:lnSpc>
                <a:spcPct val="150000"/>
              </a:lnSpc>
              <a:spcBef>
                <a:spcPts val="1200"/>
              </a:spcBef>
              <a:spcAft>
                <a:spcPct val="0"/>
              </a:spcAft>
              <a:buClr>
                <a:srgbClr val="C00000"/>
              </a:buClr>
              <a:buSzTx/>
              <a:buFont typeface="Wingdings" panose="05000000000000000000" pitchFamily="2" charset="2"/>
              <a:buChar char="l"/>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《中国的红色政权为什么能够存在？》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342900" marR="0" lvl="0" indent="-342900" algn="just" defTabSz="457200" rtl="0" eaLnBrk="0" fontAlgn="base" latinLnBrk="0" hangingPunct="0">
              <a:lnSpc>
                <a:spcPct val="150000"/>
              </a:lnSpc>
              <a:spcBef>
                <a:spcPts val="1200"/>
              </a:spcBef>
              <a:spcAft>
                <a:spcPct val="0"/>
              </a:spcAft>
              <a:buClr>
                <a:srgbClr val="C00000"/>
              </a:buClr>
              <a:buSzTx/>
              <a:buFont typeface="Wingdings" panose="05000000000000000000" pitchFamily="2" charset="2"/>
              <a:buChar char="l"/>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《井冈山的斗争》</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342900" marR="0" lvl="0" indent="-342900" algn="just" defTabSz="457200" rtl="0" eaLnBrk="0" fontAlgn="base" latinLnBrk="0" hangingPunct="0">
              <a:lnSpc>
                <a:spcPct val="150000"/>
              </a:lnSpc>
              <a:spcBef>
                <a:spcPts val="1200"/>
              </a:spcBef>
              <a:spcAft>
                <a:spcPct val="0"/>
              </a:spcAft>
              <a:buClr>
                <a:srgbClr val="C00000"/>
              </a:buClr>
              <a:buSzTx/>
              <a:buFont typeface="Wingdings" panose="05000000000000000000" pitchFamily="2" charset="2"/>
              <a:buChar char="l"/>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《星星之火，可以燎原》</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342900" marR="0" lvl="0" indent="-342900" algn="just" defTabSz="457200" rtl="0" eaLnBrk="0" fontAlgn="base" latinLnBrk="0" hangingPunct="0">
              <a:lnSpc>
                <a:spcPct val="150000"/>
              </a:lnSpc>
              <a:spcBef>
                <a:spcPts val="1200"/>
              </a:spcBef>
              <a:spcAft>
                <a:spcPct val="0"/>
              </a:spcAft>
              <a:buClr>
                <a:srgbClr val="C00000"/>
              </a:buClr>
              <a:buSzTx/>
              <a:buFont typeface="Wingdings" panose="05000000000000000000" pitchFamily="2" charset="2"/>
              <a:buChar char="l"/>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《反对本本主义》</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10" name="组合 9"/>
          <p:cNvGrpSpPr/>
          <p:nvPr/>
        </p:nvGrpSpPr>
        <p:grpSpPr bwMode="auto">
          <a:xfrm>
            <a:off x="291243" y="3626195"/>
            <a:ext cx="2136775" cy="1060450"/>
            <a:chOff x="409384" y="4545900"/>
            <a:chExt cx="1886378" cy="1059438"/>
          </a:xfrm>
        </p:grpSpPr>
        <p:sp>
          <p:nvSpPr>
            <p:cNvPr id="12" name="矩形 19"/>
            <p:cNvSpPr>
              <a:spLocks noChangeArrowheads="1"/>
            </p:cNvSpPr>
            <p:nvPr/>
          </p:nvSpPr>
          <p:spPr bwMode="auto">
            <a:xfrm>
              <a:off x="604188" y="4660091"/>
              <a:ext cx="1505178"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土地革命战争时期</a:t>
              </a:r>
            </a:p>
          </p:txBody>
        </p:sp>
        <p:sp>
          <p:nvSpPr>
            <p:cNvPr id="13" name="矩形 12"/>
            <p:cNvSpPr/>
            <p:nvPr/>
          </p:nvSpPr>
          <p:spPr>
            <a:xfrm>
              <a:off x="409384" y="4545900"/>
              <a:ext cx="1886378" cy="1059438"/>
            </a:xfrm>
            <a:prstGeom prst="rect">
              <a:avLst/>
            </a:prstGeom>
            <a:noFill/>
            <a:ln w="57150" cap="flat" cmpd="sng" algn="ctr">
              <a:solidFill>
                <a:srgbClr val="C00000"/>
              </a:solidFill>
              <a:prstDash val="solid"/>
              <a:miter lim="800000"/>
            </a:ln>
            <a:effectLst>
              <a:outerShdw blurRad="38100" dist="12700" dir="2700000" algn="tl" rotWithShape="0">
                <a:prstClr val="black">
                  <a:alpha val="26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cxnSp>
        <p:nvCxnSpPr>
          <p:cNvPr id="14" name="直接箭头连接符 13"/>
          <p:cNvCxnSpPr/>
          <p:nvPr/>
        </p:nvCxnSpPr>
        <p:spPr>
          <a:xfrm>
            <a:off x="2639156" y="4156420"/>
            <a:ext cx="327025" cy="1588"/>
          </a:xfrm>
          <a:prstGeom prst="straightConnector1">
            <a:avLst/>
          </a:prstGeom>
          <a:noFill/>
          <a:ln w="9525" cap="flat" cmpd="sng" algn="ctr">
            <a:solidFill>
              <a:srgbClr val="C00000"/>
            </a:solidFill>
            <a:prstDash val="solid"/>
            <a:round/>
            <a:headEnd type="none" w="med" len="med"/>
            <a:tailEnd type="arrow" w="med" len="med"/>
          </a:ln>
          <a:effectLst/>
        </p:spPr>
      </p:cxnSp>
      <p:cxnSp>
        <p:nvCxnSpPr>
          <p:cNvPr id="15" name="直接箭头连接符 14"/>
          <p:cNvCxnSpPr/>
          <p:nvPr/>
        </p:nvCxnSpPr>
        <p:spPr>
          <a:xfrm>
            <a:off x="8275188" y="4156420"/>
            <a:ext cx="328613" cy="1587"/>
          </a:xfrm>
          <a:prstGeom prst="straightConnector1">
            <a:avLst/>
          </a:prstGeom>
          <a:noFill/>
          <a:ln w="9525" cap="flat" cmpd="sng" algn="ctr">
            <a:solidFill>
              <a:srgbClr val="C00000"/>
            </a:solidFill>
            <a:prstDash val="solid"/>
            <a:round/>
            <a:headEnd type="none" w="med" len="med"/>
            <a:tailEnd type="arrow" w="med" len="med"/>
          </a:ln>
          <a:effectLst/>
        </p:spPr>
      </p:cxnSp>
      <p:sp>
        <p:nvSpPr>
          <p:cNvPr id="16" name="Freeform 7"/>
          <p:cNvSpPr>
            <a:spLocks noChangeAspect="1"/>
          </p:cNvSpPr>
          <p:nvPr/>
        </p:nvSpPr>
        <p:spPr bwMode="auto">
          <a:xfrm>
            <a:off x="9071832" y="2791170"/>
            <a:ext cx="2819400" cy="3086102"/>
          </a:xfrm>
          <a:prstGeom prst="roundRect">
            <a:avLst>
              <a:gd name="adj" fmla="val 5131"/>
            </a:avLst>
          </a:prstGeom>
          <a:solidFill>
            <a:srgbClr val="ED7D31">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40"/>
          <p:cNvSpPr>
            <a:spLocks noChangeArrowheads="1"/>
          </p:cNvSpPr>
          <p:nvPr/>
        </p:nvSpPr>
        <p:spPr bwMode="auto">
          <a:xfrm>
            <a:off x="9125807" y="2935697"/>
            <a:ext cx="271145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提出并阐述了</a:t>
            </a:r>
            <a:r>
              <a:rPr kumimoji="0" lang="zh-CN" altLang="en-US" sz="2400" b="1"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sym typeface="+mn-lt"/>
              </a:rPr>
              <a:t>农村包围城市、武装夺取政权</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的中国革命道路，标志着毛泽东思想的</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lt"/>
              </a:rPr>
              <a:t>初步形成</a:t>
            </a:r>
          </a:p>
        </p:txBody>
      </p:sp>
      <p:sp>
        <p:nvSpPr>
          <p:cNvPr id="19"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16</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8" grpId="0" bldLvl="0" animBg="1"/>
      <p:bldP spid="2" grpId="0"/>
      <p:bldP spid="3" grpId="0" bldLvl="0" animBg="1"/>
      <p:bldP spid="8" grpId="0"/>
      <p:bldP spid="16"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cxnSp>
        <p:nvCxnSpPr>
          <p:cNvPr id="19" name="直接箭头连接符 18"/>
          <p:cNvCxnSpPr/>
          <p:nvPr/>
        </p:nvCxnSpPr>
        <p:spPr>
          <a:xfrm flipV="1">
            <a:off x="1084036" y="2825826"/>
            <a:ext cx="0" cy="3208165"/>
          </a:xfrm>
          <a:prstGeom prst="straightConnector1">
            <a:avLst/>
          </a:prstGeom>
          <a:noFill/>
          <a:ln w="6350" cap="flat" cmpd="sng" algn="ctr">
            <a:gradFill>
              <a:gsLst>
                <a:gs pos="0">
                  <a:srgbClr val="CB232D">
                    <a:lumMod val="5000"/>
                    <a:lumOff val="95000"/>
                  </a:srgbClr>
                </a:gs>
                <a:gs pos="100000">
                  <a:srgbClr val="CB232D"/>
                </a:gs>
              </a:gsLst>
              <a:lin ang="5400000" scaled="1"/>
            </a:gradFill>
            <a:prstDash val="solid"/>
            <a:miter lim="800000"/>
            <a:tailEnd type="triangle"/>
          </a:ln>
          <a:effectLst/>
        </p:spPr>
      </p:cxnSp>
      <p:cxnSp>
        <p:nvCxnSpPr>
          <p:cNvPr id="20" name="直接箭头连接符 19"/>
          <p:cNvCxnSpPr/>
          <p:nvPr/>
        </p:nvCxnSpPr>
        <p:spPr>
          <a:xfrm flipV="1">
            <a:off x="3114928" y="2825826"/>
            <a:ext cx="0" cy="3208165"/>
          </a:xfrm>
          <a:prstGeom prst="straightConnector1">
            <a:avLst/>
          </a:prstGeom>
          <a:noFill/>
          <a:ln w="6350" cap="flat" cmpd="sng" algn="ctr">
            <a:gradFill>
              <a:gsLst>
                <a:gs pos="0">
                  <a:srgbClr val="CB232D">
                    <a:lumMod val="5000"/>
                    <a:lumOff val="95000"/>
                  </a:srgbClr>
                </a:gs>
                <a:gs pos="100000">
                  <a:srgbClr val="CB232D"/>
                </a:gs>
              </a:gsLst>
              <a:lin ang="5400000" scaled="1"/>
            </a:gradFill>
            <a:prstDash val="solid"/>
            <a:miter lim="800000"/>
            <a:tailEnd type="triangle"/>
          </a:ln>
          <a:effectLst/>
        </p:spPr>
      </p:cxnSp>
      <p:cxnSp>
        <p:nvCxnSpPr>
          <p:cNvPr id="21" name="直接箭头连接符 20"/>
          <p:cNvCxnSpPr/>
          <p:nvPr/>
        </p:nvCxnSpPr>
        <p:spPr>
          <a:xfrm flipV="1">
            <a:off x="5293562" y="2825826"/>
            <a:ext cx="0" cy="3208165"/>
          </a:xfrm>
          <a:prstGeom prst="straightConnector1">
            <a:avLst/>
          </a:prstGeom>
          <a:noFill/>
          <a:ln w="6350" cap="flat" cmpd="sng" algn="ctr">
            <a:gradFill>
              <a:gsLst>
                <a:gs pos="0">
                  <a:srgbClr val="CB232D">
                    <a:lumMod val="5000"/>
                    <a:lumOff val="95000"/>
                  </a:srgbClr>
                </a:gs>
                <a:gs pos="100000">
                  <a:srgbClr val="CB232D"/>
                </a:gs>
              </a:gsLst>
              <a:lin ang="5400000" scaled="1"/>
            </a:gradFill>
            <a:prstDash val="solid"/>
            <a:miter lim="800000"/>
            <a:tailEnd type="triangle"/>
          </a:ln>
          <a:effectLst/>
        </p:spPr>
      </p:cxnSp>
      <p:cxnSp>
        <p:nvCxnSpPr>
          <p:cNvPr id="22" name="直接箭头连接符 21"/>
          <p:cNvCxnSpPr/>
          <p:nvPr/>
        </p:nvCxnSpPr>
        <p:spPr>
          <a:xfrm>
            <a:off x="423716" y="6318779"/>
            <a:ext cx="10926454" cy="0"/>
          </a:xfrm>
          <a:prstGeom prst="straightConnector1">
            <a:avLst/>
          </a:prstGeom>
          <a:noFill/>
          <a:ln w="6350" cap="flat" cmpd="sng" algn="ctr">
            <a:solidFill>
              <a:srgbClr val="CB232D"/>
            </a:solidFill>
            <a:prstDash val="solid"/>
            <a:miter lim="800000"/>
            <a:tailEnd type="triangle"/>
          </a:ln>
          <a:effectLst/>
        </p:spPr>
      </p:cxnSp>
      <p:sp>
        <p:nvSpPr>
          <p:cNvPr id="23" name="矩形 22"/>
          <p:cNvSpPr/>
          <p:nvPr/>
        </p:nvSpPr>
        <p:spPr>
          <a:xfrm>
            <a:off x="1253793" y="3112237"/>
            <a:ext cx="1747178" cy="2446182"/>
          </a:xfrm>
          <a:prstGeom prst="rect">
            <a:avLst/>
          </a:prstGeom>
        </p:spPr>
        <p:txBody>
          <a:bodyPr wrap="square">
            <a:spAutoFit/>
          </a:bodyPr>
          <a:lstStyle/>
          <a:p>
            <a:pPr marL="0" marR="0" lvl="0" indent="0" algn="just" defTabSz="1066800" rtl="0" eaLnBrk="0" fontAlgn="base" latinLnBrk="0" hangingPunct="0">
              <a:lnSpc>
                <a:spcPct val="130000"/>
              </a:lnSpc>
              <a:spcBef>
                <a:spcPct val="0"/>
              </a:spcBef>
              <a:spcAft>
                <a:spcPts val="0"/>
              </a:spcAft>
              <a:buClr>
                <a:srgbClr val="CB232D"/>
              </a:buClr>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lt"/>
              </a:rPr>
              <a:t>事实上</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确立了毛泽东在党中央和红军的领导地位</a:t>
            </a:r>
          </a:p>
        </p:txBody>
      </p:sp>
      <p:cxnSp>
        <p:nvCxnSpPr>
          <p:cNvPr id="24" name="直接箭头连接符 23"/>
          <p:cNvCxnSpPr/>
          <p:nvPr/>
        </p:nvCxnSpPr>
        <p:spPr>
          <a:xfrm flipV="1">
            <a:off x="7447482" y="2825826"/>
            <a:ext cx="0" cy="3208165"/>
          </a:xfrm>
          <a:prstGeom prst="straightConnector1">
            <a:avLst/>
          </a:prstGeom>
          <a:noFill/>
          <a:ln w="6350" cap="flat" cmpd="sng" algn="ctr">
            <a:gradFill>
              <a:gsLst>
                <a:gs pos="0">
                  <a:srgbClr val="CB232D">
                    <a:lumMod val="5000"/>
                    <a:lumOff val="95000"/>
                  </a:srgbClr>
                </a:gs>
                <a:gs pos="100000">
                  <a:srgbClr val="CB232D"/>
                </a:gs>
              </a:gsLst>
              <a:lin ang="5400000" scaled="1"/>
            </a:gradFill>
            <a:prstDash val="solid"/>
            <a:miter lim="800000"/>
            <a:tailEnd type="triangle"/>
          </a:ln>
          <a:effectLst/>
        </p:spPr>
      </p:cxnSp>
      <p:cxnSp>
        <p:nvCxnSpPr>
          <p:cNvPr id="25" name="直接箭头连接符 24"/>
          <p:cNvCxnSpPr/>
          <p:nvPr/>
        </p:nvCxnSpPr>
        <p:spPr>
          <a:xfrm flipV="1">
            <a:off x="9465805" y="2825826"/>
            <a:ext cx="0" cy="3208165"/>
          </a:xfrm>
          <a:prstGeom prst="straightConnector1">
            <a:avLst/>
          </a:prstGeom>
          <a:noFill/>
          <a:ln w="6350" cap="flat" cmpd="sng" algn="ctr">
            <a:gradFill>
              <a:gsLst>
                <a:gs pos="0">
                  <a:srgbClr val="CB232D">
                    <a:lumMod val="5000"/>
                    <a:lumOff val="95000"/>
                  </a:srgbClr>
                </a:gs>
                <a:gs pos="100000">
                  <a:srgbClr val="CB232D"/>
                </a:gs>
              </a:gsLst>
              <a:lin ang="5400000" scaled="1"/>
            </a:gradFill>
            <a:prstDash val="solid"/>
            <a:miter lim="800000"/>
            <a:tailEnd type="triangle"/>
          </a:ln>
          <a:effectLst/>
        </p:spPr>
      </p:cxnSp>
      <p:grpSp>
        <p:nvGrpSpPr>
          <p:cNvPr id="26" name="组合 25"/>
          <p:cNvGrpSpPr/>
          <p:nvPr/>
        </p:nvGrpSpPr>
        <p:grpSpPr>
          <a:xfrm>
            <a:off x="812656" y="5950334"/>
            <a:ext cx="646216" cy="647018"/>
            <a:chOff x="986829" y="5747259"/>
            <a:chExt cx="646216" cy="647018"/>
          </a:xfrm>
        </p:grpSpPr>
        <p:sp>
          <p:nvSpPr>
            <p:cNvPr id="27" name="Oval 10"/>
            <p:cNvSpPr>
              <a:spLocks noChangeArrowheads="1"/>
            </p:cNvSpPr>
            <p:nvPr/>
          </p:nvSpPr>
          <p:spPr bwMode="auto">
            <a:xfrm>
              <a:off x="986829" y="5747259"/>
              <a:ext cx="646216" cy="647018"/>
            </a:xfrm>
            <a:prstGeom prst="ellipse">
              <a:avLst/>
            </a:prstGeom>
            <a:solidFill>
              <a:srgbClr val="C00000">
                <a:alpha val="24000"/>
              </a:srgbClr>
            </a:solidFill>
            <a:ln w="12700" cap="flat" cmpd="sng" algn="ctr">
              <a:noFill/>
              <a:prstDash val="solid"/>
              <a:miter lim="800000"/>
            </a:ln>
            <a:effectLst/>
          </p:spPr>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2400" b="0" i="0" u="none" strike="noStrike" kern="0" cap="none" spc="0" normalizeH="0" baseline="0" noProof="0">
                <a:ln w="19050">
                  <a:noFill/>
                </a:ln>
                <a:gradFill>
                  <a:gsLst>
                    <a:gs pos="100000">
                      <a:srgbClr val="E9BE61"/>
                    </a:gs>
                    <a:gs pos="49000">
                      <a:srgbClr val="FEEFAC"/>
                    </a:gs>
                  </a:gsLst>
                  <a:lin ang="5400000" scaled="0"/>
                </a:gradFill>
                <a:effectLst/>
                <a:uLnTx/>
                <a:uFillTx/>
                <a:latin typeface="思源宋体 CN Heavy" panose="02020900000000000000" pitchFamily="18" charset="-122"/>
                <a:ea typeface="思源宋体 CN Heavy" panose="02020900000000000000" pitchFamily="18" charset="-122"/>
                <a:cs typeface="+mn-cs"/>
              </a:endParaRPr>
            </a:p>
          </p:txBody>
        </p:sp>
        <p:sp>
          <p:nvSpPr>
            <p:cNvPr id="28" name="Oval 10"/>
            <p:cNvSpPr>
              <a:spLocks noChangeArrowheads="1"/>
            </p:cNvSpPr>
            <p:nvPr/>
          </p:nvSpPr>
          <p:spPr bwMode="auto">
            <a:xfrm flipV="1">
              <a:off x="1025498" y="5785976"/>
              <a:ext cx="568878" cy="569584"/>
            </a:xfrm>
            <a:prstGeom prst="ellipse">
              <a:avLst/>
            </a:prstGeom>
            <a:gradFill>
              <a:gsLst>
                <a:gs pos="100000">
                  <a:srgbClr val="C00000"/>
                </a:gs>
                <a:gs pos="0">
                  <a:srgbClr val="800000"/>
                </a:gs>
              </a:gsLst>
              <a:lin ang="5400000" scaled="1"/>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9" name="Freeform 5"/>
            <p:cNvSpPr>
              <a:spLocks noChangeAspect="1"/>
            </p:cNvSpPr>
            <p:nvPr/>
          </p:nvSpPr>
          <p:spPr bwMode="auto">
            <a:xfrm>
              <a:off x="1152438" y="5913270"/>
              <a:ext cx="314999" cy="3149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30" name="组合 29"/>
          <p:cNvGrpSpPr/>
          <p:nvPr/>
        </p:nvGrpSpPr>
        <p:grpSpPr>
          <a:xfrm>
            <a:off x="2835362" y="5950334"/>
            <a:ext cx="646216" cy="647018"/>
            <a:chOff x="986829" y="5747259"/>
            <a:chExt cx="646216" cy="647018"/>
          </a:xfrm>
        </p:grpSpPr>
        <p:sp>
          <p:nvSpPr>
            <p:cNvPr id="31" name="Oval 10"/>
            <p:cNvSpPr>
              <a:spLocks noChangeArrowheads="1"/>
            </p:cNvSpPr>
            <p:nvPr/>
          </p:nvSpPr>
          <p:spPr bwMode="auto">
            <a:xfrm>
              <a:off x="986829" y="5747259"/>
              <a:ext cx="646216" cy="647018"/>
            </a:xfrm>
            <a:prstGeom prst="ellipse">
              <a:avLst/>
            </a:prstGeom>
            <a:solidFill>
              <a:srgbClr val="C00000">
                <a:alpha val="24000"/>
              </a:srgbClr>
            </a:solidFill>
            <a:ln w="12700" cap="flat" cmpd="sng" algn="ctr">
              <a:noFill/>
              <a:prstDash val="solid"/>
              <a:miter lim="800000"/>
            </a:ln>
            <a:effectLst/>
          </p:spPr>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2400" b="0" i="0" u="none" strike="noStrike" kern="0" cap="none" spc="0" normalizeH="0" baseline="0" noProof="0">
                <a:ln w="19050">
                  <a:noFill/>
                </a:ln>
                <a:gradFill>
                  <a:gsLst>
                    <a:gs pos="100000">
                      <a:srgbClr val="E9BE61"/>
                    </a:gs>
                    <a:gs pos="49000">
                      <a:srgbClr val="FEEFAC"/>
                    </a:gs>
                  </a:gsLst>
                  <a:lin ang="5400000" scaled="0"/>
                </a:gradFill>
                <a:effectLst/>
                <a:uLnTx/>
                <a:uFillTx/>
                <a:latin typeface="思源宋体 CN Heavy" panose="02020900000000000000" pitchFamily="18" charset="-122"/>
                <a:ea typeface="思源宋体 CN Heavy" panose="02020900000000000000" pitchFamily="18" charset="-122"/>
                <a:cs typeface="+mn-cs"/>
              </a:endParaRPr>
            </a:p>
          </p:txBody>
        </p:sp>
        <p:sp>
          <p:nvSpPr>
            <p:cNvPr id="32" name="Oval 10"/>
            <p:cNvSpPr>
              <a:spLocks noChangeArrowheads="1"/>
            </p:cNvSpPr>
            <p:nvPr/>
          </p:nvSpPr>
          <p:spPr bwMode="auto">
            <a:xfrm flipV="1">
              <a:off x="1025498" y="5785976"/>
              <a:ext cx="568878" cy="569584"/>
            </a:xfrm>
            <a:prstGeom prst="ellipse">
              <a:avLst/>
            </a:prstGeom>
            <a:gradFill>
              <a:gsLst>
                <a:gs pos="100000">
                  <a:srgbClr val="C00000"/>
                </a:gs>
                <a:gs pos="0">
                  <a:srgbClr val="800000"/>
                </a:gs>
              </a:gsLst>
              <a:lin ang="5400000" scaled="1"/>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3" name="Freeform 5"/>
            <p:cNvSpPr>
              <a:spLocks noChangeAspect="1"/>
            </p:cNvSpPr>
            <p:nvPr/>
          </p:nvSpPr>
          <p:spPr bwMode="auto">
            <a:xfrm>
              <a:off x="1152438" y="5913270"/>
              <a:ext cx="314999" cy="3149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34" name="组合 33"/>
          <p:cNvGrpSpPr/>
          <p:nvPr/>
        </p:nvGrpSpPr>
        <p:grpSpPr>
          <a:xfrm>
            <a:off x="4972662" y="5950334"/>
            <a:ext cx="646216" cy="647018"/>
            <a:chOff x="986829" y="5747259"/>
            <a:chExt cx="646216" cy="647018"/>
          </a:xfrm>
        </p:grpSpPr>
        <p:sp>
          <p:nvSpPr>
            <p:cNvPr id="35" name="Oval 10"/>
            <p:cNvSpPr>
              <a:spLocks noChangeArrowheads="1"/>
            </p:cNvSpPr>
            <p:nvPr/>
          </p:nvSpPr>
          <p:spPr bwMode="auto">
            <a:xfrm>
              <a:off x="986829" y="5747259"/>
              <a:ext cx="646216" cy="647018"/>
            </a:xfrm>
            <a:prstGeom prst="ellipse">
              <a:avLst/>
            </a:prstGeom>
            <a:solidFill>
              <a:srgbClr val="C00000">
                <a:alpha val="24000"/>
              </a:srgbClr>
            </a:solidFill>
            <a:ln w="12700" cap="flat" cmpd="sng" algn="ctr">
              <a:noFill/>
              <a:prstDash val="solid"/>
              <a:miter lim="800000"/>
            </a:ln>
            <a:effectLst/>
          </p:spPr>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2400" b="0" i="0" u="none" strike="noStrike" kern="0" cap="none" spc="0" normalizeH="0" baseline="0" noProof="0">
                <a:ln w="19050">
                  <a:noFill/>
                </a:ln>
                <a:gradFill>
                  <a:gsLst>
                    <a:gs pos="100000">
                      <a:srgbClr val="E9BE61"/>
                    </a:gs>
                    <a:gs pos="49000">
                      <a:srgbClr val="FEEFAC"/>
                    </a:gs>
                  </a:gsLst>
                  <a:lin ang="5400000" scaled="0"/>
                </a:gradFill>
                <a:effectLst/>
                <a:uLnTx/>
                <a:uFillTx/>
                <a:latin typeface="思源宋体 CN Heavy" panose="02020900000000000000" pitchFamily="18" charset="-122"/>
                <a:ea typeface="思源宋体 CN Heavy" panose="02020900000000000000" pitchFamily="18" charset="-122"/>
                <a:cs typeface="+mn-cs"/>
              </a:endParaRPr>
            </a:p>
          </p:txBody>
        </p:sp>
        <p:sp>
          <p:nvSpPr>
            <p:cNvPr id="36" name="Oval 10"/>
            <p:cNvSpPr>
              <a:spLocks noChangeArrowheads="1"/>
            </p:cNvSpPr>
            <p:nvPr/>
          </p:nvSpPr>
          <p:spPr bwMode="auto">
            <a:xfrm flipV="1">
              <a:off x="1025498" y="5785976"/>
              <a:ext cx="568878" cy="569584"/>
            </a:xfrm>
            <a:prstGeom prst="ellipse">
              <a:avLst/>
            </a:prstGeom>
            <a:gradFill>
              <a:gsLst>
                <a:gs pos="100000">
                  <a:srgbClr val="C00000"/>
                </a:gs>
                <a:gs pos="0">
                  <a:srgbClr val="800000"/>
                </a:gs>
              </a:gsLst>
              <a:lin ang="5400000" scaled="1"/>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7" name="Freeform 5"/>
            <p:cNvSpPr>
              <a:spLocks noChangeAspect="1"/>
            </p:cNvSpPr>
            <p:nvPr/>
          </p:nvSpPr>
          <p:spPr bwMode="auto">
            <a:xfrm>
              <a:off x="1152438" y="5913270"/>
              <a:ext cx="314999" cy="3149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38" name="组合 37"/>
          <p:cNvGrpSpPr/>
          <p:nvPr/>
        </p:nvGrpSpPr>
        <p:grpSpPr>
          <a:xfrm>
            <a:off x="7158343" y="5950334"/>
            <a:ext cx="646216" cy="647018"/>
            <a:chOff x="986829" y="5747259"/>
            <a:chExt cx="646216" cy="647018"/>
          </a:xfrm>
        </p:grpSpPr>
        <p:sp>
          <p:nvSpPr>
            <p:cNvPr id="39" name="Oval 10"/>
            <p:cNvSpPr>
              <a:spLocks noChangeArrowheads="1"/>
            </p:cNvSpPr>
            <p:nvPr/>
          </p:nvSpPr>
          <p:spPr bwMode="auto">
            <a:xfrm>
              <a:off x="986829" y="5747259"/>
              <a:ext cx="646216" cy="647018"/>
            </a:xfrm>
            <a:prstGeom prst="ellipse">
              <a:avLst/>
            </a:prstGeom>
            <a:solidFill>
              <a:srgbClr val="C00000">
                <a:alpha val="24000"/>
              </a:srgbClr>
            </a:solidFill>
            <a:ln w="12700" cap="flat" cmpd="sng" algn="ctr">
              <a:noFill/>
              <a:prstDash val="solid"/>
              <a:miter lim="800000"/>
            </a:ln>
            <a:effectLst/>
          </p:spPr>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2400" b="0" i="0" u="none" strike="noStrike" kern="0" cap="none" spc="0" normalizeH="0" baseline="0" noProof="0">
                <a:ln w="19050">
                  <a:noFill/>
                </a:ln>
                <a:gradFill>
                  <a:gsLst>
                    <a:gs pos="100000">
                      <a:srgbClr val="E9BE61"/>
                    </a:gs>
                    <a:gs pos="49000">
                      <a:srgbClr val="FEEFAC"/>
                    </a:gs>
                  </a:gsLst>
                  <a:lin ang="5400000" scaled="0"/>
                </a:gradFill>
                <a:effectLst/>
                <a:uLnTx/>
                <a:uFillTx/>
                <a:latin typeface="思源宋体 CN Heavy" panose="02020900000000000000" pitchFamily="18" charset="-122"/>
                <a:ea typeface="思源宋体 CN Heavy" panose="02020900000000000000" pitchFamily="18" charset="-122"/>
                <a:cs typeface="+mn-cs"/>
              </a:endParaRPr>
            </a:p>
          </p:txBody>
        </p:sp>
        <p:sp>
          <p:nvSpPr>
            <p:cNvPr id="40" name="Oval 10"/>
            <p:cNvSpPr>
              <a:spLocks noChangeArrowheads="1"/>
            </p:cNvSpPr>
            <p:nvPr/>
          </p:nvSpPr>
          <p:spPr bwMode="auto">
            <a:xfrm flipV="1">
              <a:off x="1025498" y="5785976"/>
              <a:ext cx="568878" cy="569584"/>
            </a:xfrm>
            <a:prstGeom prst="ellipse">
              <a:avLst/>
            </a:prstGeom>
            <a:gradFill>
              <a:gsLst>
                <a:gs pos="100000">
                  <a:srgbClr val="C00000"/>
                </a:gs>
                <a:gs pos="0">
                  <a:srgbClr val="800000"/>
                </a:gs>
              </a:gsLst>
              <a:lin ang="5400000" scaled="1"/>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1" name="Freeform 5"/>
            <p:cNvSpPr>
              <a:spLocks noChangeAspect="1"/>
            </p:cNvSpPr>
            <p:nvPr/>
          </p:nvSpPr>
          <p:spPr bwMode="auto">
            <a:xfrm>
              <a:off x="1152438" y="5913270"/>
              <a:ext cx="314999" cy="3149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42" name="组合 41"/>
          <p:cNvGrpSpPr/>
          <p:nvPr/>
        </p:nvGrpSpPr>
        <p:grpSpPr>
          <a:xfrm>
            <a:off x="9169645" y="5950334"/>
            <a:ext cx="646216" cy="647018"/>
            <a:chOff x="986829" y="5747259"/>
            <a:chExt cx="646216" cy="647018"/>
          </a:xfrm>
        </p:grpSpPr>
        <p:sp>
          <p:nvSpPr>
            <p:cNvPr id="43" name="Oval 10"/>
            <p:cNvSpPr>
              <a:spLocks noChangeArrowheads="1"/>
            </p:cNvSpPr>
            <p:nvPr/>
          </p:nvSpPr>
          <p:spPr bwMode="auto">
            <a:xfrm>
              <a:off x="986829" y="5747259"/>
              <a:ext cx="646216" cy="647018"/>
            </a:xfrm>
            <a:prstGeom prst="ellipse">
              <a:avLst/>
            </a:prstGeom>
            <a:solidFill>
              <a:srgbClr val="C00000">
                <a:alpha val="24000"/>
              </a:srgbClr>
            </a:solidFill>
            <a:ln w="12700" cap="flat" cmpd="sng" algn="ctr">
              <a:noFill/>
              <a:prstDash val="solid"/>
              <a:miter lim="800000"/>
            </a:ln>
            <a:effectLst/>
          </p:spPr>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2400" b="0" i="0" u="none" strike="noStrike" kern="0" cap="none" spc="0" normalizeH="0" baseline="0" noProof="0">
                <a:ln w="19050">
                  <a:noFill/>
                </a:ln>
                <a:gradFill>
                  <a:gsLst>
                    <a:gs pos="100000">
                      <a:srgbClr val="E9BE61"/>
                    </a:gs>
                    <a:gs pos="49000">
                      <a:srgbClr val="FEEFAC"/>
                    </a:gs>
                  </a:gsLst>
                  <a:lin ang="5400000" scaled="0"/>
                </a:gradFill>
                <a:effectLst/>
                <a:uLnTx/>
                <a:uFillTx/>
                <a:latin typeface="思源宋体 CN Heavy" panose="02020900000000000000" pitchFamily="18" charset="-122"/>
                <a:ea typeface="思源宋体 CN Heavy" panose="02020900000000000000" pitchFamily="18" charset="-122"/>
                <a:cs typeface="+mn-cs"/>
              </a:endParaRPr>
            </a:p>
          </p:txBody>
        </p:sp>
        <p:sp>
          <p:nvSpPr>
            <p:cNvPr id="44" name="Oval 10"/>
            <p:cNvSpPr>
              <a:spLocks noChangeArrowheads="1"/>
            </p:cNvSpPr>
            <p:nvPr/>
          </p:nvSpPr>
          <p:spPr bwMode="auto">
            <a:xfrm flipV="1">
              <a:off x="1025498" y="5785976"/>
              <a:ext cx="568878" cy="569584"/>
            </a:xfrm>
            <a:prstGeom prst="ellipse">
              <a:avLst/>
            </a:prstGeom>
            <a:gradFill>
              <a:gsLst>
                <a:gs pos="100000">
                  <a:srgbClr val="C00000"/>
                </a:gs>
                <a:gs pos="0">
                  <a:srgbClr val="800000"/>
                </a:gs>
              </a:gsLst>
              <a:lin ang="5400000" scaled="1"/>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5" name="Freeform 5"/>
            <p:cNvSpPr>
              <a:spLocks noChangeAspect="1"/>
            </p:cNvSpPr>
            <p:nvPr/>
          </p:nvSpPr>
          <p:spPr bwMode="auto">
            <a:xfrm>
              <a:off x="1152438" y="5913270"/>
              <a:ext cx="314999" cy="314996"/>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gradFill>
              <a:gsLst>
                <a:gs pos="0">
                  <a:srgbClr val="FEEFAC"/>
                </a:gs>
                <a:gs pos="84000">
                  <a:srgbClr val="E9BE61"/>
                </a:gs>
              </a:gsLst>
              <a:lin ang="5400000" scaled="1"/>
            </a:gradFill>
            <a:ln w="60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46" name="矩形 45"/>
          <p:cNvSpPr/>
          <p:nvPr/>
        </p:nvSpPr>
        <p:spPr>
          <a:xfrm>
            <a:off x="3201583" y="3112237"/>
            <a:ext cx="2057860" cy="2926314"/>
          </a:xfrm>
          <a:prstGeom prst="rect">
            <a:avLst/>
          </a:prstGeom>
        </p:spPr>
        <p:txBody>
          <a:bodyPr wrap="square">
            <a:spAutoFit/>
          </a:bodyPr>
          <a:lstStyle/>
          <a:p>
            <a:pPr marL="0" marR="0" lvl="0" indent="0" algn="just" defTabSz="1066800" rtl="0" eaLnBrk="0" fontAlgn="base" latinLnBrk="0" hangingPunct="0">
              <a:lnSpc>
                <a:spcPct val="130000"/>
              </a:lnSpc>
              <a:spcBef>
                <a:spcPct val="0"/>
              </a:spcBef>
              <a:spcAft>
                <a:spcPts val="0"/>
              </a:spcAft>
              <a:buClr>
                <a:srgbClr val="CB232D"/>
              </a:buClr>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lt"/>
              </a:rPr>
              <a:t>开始确立</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了以毛泽东为主要代表的马克思主义正确路线在党中央的领导地位</a:t>
            </a:r>
          </a:p>
        </p:txBody>
      </p:sp>
      <p:sp>
        <p:nvSpPr>
          <p:cNvPr id="47" name="矩形 46"/>
          <p:cNvSpPr/>
          <p:nvPr/>
        </p:nvSpPr>
        <p:spPr>
          <a:xfrm>
            <a:off x="5319233" y="3112237"/>
            <a:ext cx="2104161" cy="2446182"/>
          </a:xfrm>
          <a:prstGeom prst="rect">
            <a:avLst/>
          </a:prstGeom>
        </p:spPr>
        <p:txBody>
          <a:bodyPr wrap="square">
            <a:spAutoFit/>
          </a:bodyPr>
          <a:lstStyle/>
          <a:p>
            <a:pPr marL="0" marR="0" lvl="0" indent="0" algn="just" defTabSz="1066800" rtl="0" eaLnBrk="0" fontAlgn="base" latinLnBrk="0" hangingPunct="0">
              <a:lnSpc>
                <a:spcPct val="130000"/>
              </a:lnSpc>
              <a:spcBef>
                <a:spcPct val="0"/>
              </a:spcBef>
              <a:spcAft>
                <a:spcPts val="0"/>
              </a:spcAft>
              <a:buClr>
                <a:srgbClr val="CB232D"/>
              </a:buClr>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lt"/>
              </a:rPr>
              <a:t>开始形成</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了以毛泽东同志为核心的党的第一代中央领导集体</a:t>
            </a:r>
          </a:p>
        </p:txBody>
      </p:sp>
      <p:sp>
        <p:nvSpPr>
          <p:cNvPr id="48" name="矩形 47"/>
          <p:cNvSpPr/>
          <p:nvPr/>
        </p:nvSpPr>
        <p:spPr>
          <a:xfrm>
            <a:off x="7593203" y="3112237"/>
            <a:ext cx="1747178" cy="2446182"/>
          </a:xfrm>
          <a:prstGeom prst="rect">
            <a:avLst/>
          </a:prstGeom>
        </p:spPr>
        <p:txBody>
          <a:bodyPr wrap="square">
            <a:spAutoFit/>
          </a:bodyPr>
          <a:lstStyle/>
          <a:p>
            <a:pPr marL="0" marR="0" lvl="0" indent="0" algn="just" defTabSz="1066800" rtl="0" eaLnBrk="0" fontAlgn="base" latinLnBrk="0" hangingPunct="0">
              <a:lnSpc>
                <a:spcPct val="130000"/>
              </a:lnSpc>
              <a:spcBef>
                <a:spcPct val="0"/>
              </a:spcBef>
              <a:spcAft>
                <a:spcPts val="0"/>
              </a:spcAft>
              <a:buClr>
                <a:srgbClr val="CB232D"/>
              </a:buClr>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lt"/>
              </a:rPr>
              <a:t>开启了</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我们党独立自主解决中国革命实际问题的新阶段</a:t>
            </a:r>
          </a:p>
        </p:txBody>
      </p:sp>
      <p:sp>
        <p:nvSpPr>
          <p:cNvPr id="49" name="矩形 48"/>
          <p:cNvSpPr/>
          <p:nvPr/>
        </p:nvSpPr>
        <p:spPr>
          <a:xfrm>
            <a:off x="9623306" y="3112237"/>
            <a:ext cx="2145260" cy="1966051"/>
          </a:xfrm>
          <a:prstGeom prst="rect">
            <a:avLst/>
          </a:prstGeom>
        </p:spPr>
        <p:txBody>
          <a:bodyPr wrap="square">
            <a:spAutoFit/>
          </a:bodyPr>
          <a:lstStyle/>
          <a:p>
            <a:pPr marL="0" marR="0" lvl="0" indent="0" algn="just" defTabSz="1066800" rtl="0" eaLnBrk="0" fontAlgn="base" latinLnBrk="0" hangingPunct="0">
              <a:lnSpc>
                <a:spcPct val="130000"/>
              </a:lnSpc>
              <a:spcBef>
                <a:spcPct val="0"/>
              </a:spcBef>
              <a:spcAft>
                <a:spcPts val="0"/>
              </a:spcAft>
              <a:buClr>
                <a:srgbClr val="CB232D"/>
              </a:buClr>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在最危急关头挽救了党、挽救了红军、挽救了中国革命</a:t>
            </a:r>
          </a:p>
        </p:txBody>
      </p:sp>
      <p:sp>
        <p:nvSpPr>
          <p:cNvPr id="50" name="文本框 49"/>
          <p:cNvSpPr txBox="1"/>
          <p:nvPr/>
        </p:nvSpPr>
        <p:spPr>
          <a:xfrm>
            <a:off x="9987159" y="2212549"/>
            <a:ext cx="1781407" cy="369332"/>
          </a:xfrm>
          <a:prstGeom prst="rect">
            <a:avLst/>
          </a:prstGeom>
          <a:noFill/>
        </p:spPr>
        <p:txBody>
          <a:bodyPr wrap="square" rtlCol="0">
            <a:spAutoFit/>
          </a:bodyPr>
          <a:lstStyle/>
          <a:p>
            <a:r>
              <a:rPr lang="zh-CN" altLang="en-US" dirty="0"/>
              <a:t>教材</a:t>
            </a:r>
            <a:r>
              <a:rPr lang="en-US" altLang="zh-CN" dirty="0"/>
              <a:t>p.18</a:t>
            </a:r>
            <a:endParaRPr lang="zh-CN" altLang="en-US" dirty="0"/>
          </a:p>
        </p:txBody>
      </p:sp>
      <p:sp>
        <p:nvSpPr>
          <p:cNvPr id="51" name="矩形: 剪去左右顶角 1"/>
          <p:cNvSpPr/>
          <p:nvPr/>
        </p:nvSpPr>
        <p:spPr>
          <a:xfrm>
            <a:off x="389668" y="1808550"/>
            <a:ext cx="1650917" cy="584775"/>
          </a:xfrm>
          <a:prstGeom prst="snip2Same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遵义会议</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2"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17</a:t>
            </a:fld>
            <a:endParaRPr lang="en-US" altLang="zh-CN" sz="1200" dirty="0"/>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pic>
        <p:nvPicPr>
          <p:cNvPr id="9" name="图片 8"/>
          <p:cNvPicPr>
            <a:picLocks noChangeAspect="1"/>
          </p:cNvPicPr>
          <p:nvPr/>
        </p:nvPicPr>
        <p:blipFill>
          <a:blip r:embed="rId2"/>
          <a:stretch>
            <a:fillRect/>
          </a:stretch>
        </p:blipFill>
        <p:spPr>
          <a:xfrm>
            <a:off x="2136775" y="2173288"/>
            <a:ext cx="7918450" cy="4548187"/>
          </a:xfrm>
          <a:prstGeom prst="rect">
            <a:avLst/>
          </a:prstGeom>
          <a:noFill/>
          <a:ln w="9525">
            <a:noFill/>
          </a:ln>
        </p:spPr>
      </p:pic>
      <p:sp>
        <p:nvSpPr>
          <p:cNvPr id="7"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18</a:t>
            </a:fld>
            <a:endParaRPr lang="en-US" altLang="zh-CN" sz="1200" dirty="0"/>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95400" y="1772816"/>
            <a:ext cx="358944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新民主主义革命理论</a:t>
            </a:r>
          </a:p>
        </p:txBody>
      </p:sp>
      <p:sp>
        <p:nvSpPr>
          <p:cNvPr id="5" name="文本框 4"/>
          <p:cNvSpPr txBox="1"/>
          <p:nvPr/>
        </p:nvSpPr>
        <p:spPr>
          <a:xfrm>
            <a:off x="623392" y="2598116"/>
            <a:ext cx="10945216" cy="1128579"/>
          </a:xfrm>
          <a:prstGeom prst="rect">
            <a:avLst/>
          </a:prstGeom>
          <a:noFill/>
        </p:spPr>
        <p:txBody>
          <a:bodyPr wrap="square" rtlCol="0">
            <a:spAutoFit/>
          </a:bodyPr>
          <a:lstStyle/>
          <a:p>
            <a:pPr>
              <a:lnSpc>
                <a:spcPct val="150000"/>
              </a:lnSpc>
            </a:pPr>
            <a:r>
              <a:rPr lang="zh-CN" altLang="en-US" sz="2400" dirty="0"/>
              <a:t>（在新民主义革命时期）</a:t>
            </a:r>
            <a:r>
              <a:rPr lang="zh-CN" altLang="en-US" sz="2400" b="1" dirty="0">
                <a:solidFill>
                  <a:srgbClr val="3333FF"/>
                </a:solidFill>
              </a:rPr>
              <a:t>中国的资产阶级</a:t>
            </a:r>
            <a:r>
              <a:rPr lang="zh-CN" altLang="en-US" sz="2400" dirty="0"/>
              <a:t>有两个部分：</a:t>
            </a:r>
            <a:endParaRPr lang="en-US" altLang="zh-CN" sz="2400" dirty="0"/>
          </a:p>
          <a:p>
            <a:pPr>
              <a:lnSpc>
                <a:spcPct val="150000"/>
              </a:lnSpc>
            </a:pPr>
            <a:r>
              <a:rPr lang="zh-CN" altLang="en-US" sz="2400" dirty="0">
                <a:latin typeface="楷体" panose="02010609060101010101" pitchFamily="49" charset="-122"/>
                <a:ea typeface="楷体" panose="02010609060101010101" pitchFamily="49" charset="-122"/>
              </a:rPr>
              <a:t>     依附于帝国主义的</a:t>
            </a:r>
            <a:r>
              <a:rPr lang="zh-CN" altLang="en-US" sz="2400" b="1" dirty="0">
                <a:solidFill>
                  <a:srgbClr val="3333FF"/>
                </a:solidFill>
                <a:latin typeface="楷体" panose="02010609060101010101" pitchFamily="49" charset="-122"/>
                <a:ea typeface="楷体" panose="02010609060101010101" pitchFamily="49" charset="-122"/>
              </a:rPr>
              <a:t>大资产阶级</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既有革命要求又有动摇性的</a:t>
            </a:r>
            <a:r>
              <a:rPr lang="zh-CN" altLang="en-US" sz="2400" b="1" dirty="0">
                <a:solidFill>
                  <a:srgbClr val="3333FF"/>
                </a:solidFill>
                <a:latin typeface="楷体" panose="02010609060101010101" pitchFamily="49" charset="-122"/>
                <a:ea typeface="楷体" panose="02010609060101010101" pitchFamily="49" charset="-122"/>
              </a:rPr>
              <a:t>民族资产阶级</a:t>
            </a:r>
          </a:p>
        </p:txBody>
      </p:sp>
      <p:sp>
        <p:nvSpPr>
          <p:cNvPr id="10" name="文本框 9"/>
          <p:cNvSpPr txBox="1"/>
          <p:nvPr/>
        </p:nvSpPr>
        <p:spPr>
          <a:xfrm>
            <a:off x="623392" y="3979249"/>
            <a:ext cx="10945216" cy="1128579"/>
          </a:xfrm>
          <a:prstGeom prst="rect">
            <a:avLst/>
          </a:prstGeom>
          <a:noFill/>
        </p:spPr>
        <p:txBody>
          <a:bodyPr wrap="square" rtlCol="0">
            <a:spAutoFit/>
          </a:bodyPr>
          <a:lstStyle/>
          <a:p>
            <a:pPr>
              <a:lnSpc>
                <a:spcPct val="150000"/>
              </a:lnSpc>
            </a:pPr>
            <a:r>
              <a:rPr lang="zh-CN" altLang="en-US" sz="2400" dirty="0"/>
              <a:t>（在新民主义革命时期）</a:t>
            </a:r>
            <a:r>
              <a:rPr lang="zh-CN" altLang="en-US" sz="2400" b="1" dirty="0">
                <a:solidFill>
                  <a:srgbClr val="3333FF"/>
                </a:solidFill>
              </a:rPr>
              <a:t>中国的武装斗争</a:t>
            </a:r>
            <a:r>
              <a:rPr lang="zh-CN" altLang="en-US" sz="2400" dirty="0"/>
              <a:t>：</a:t>
            </a:r>
            <a:endParaRPr lang="en-US" altLang="zh-CN" sz="2400" dirty="0"/>
          </a:p>
          <a:p>
            <a:pPr>
              <a:lnSpc>
                <a:spcPct val="150000"/>
              </a:lnSpc>
            </a:pPr>
            <a:r>
              <a:rPr lang="zh-CN" altLang="en-US" sz="2400" dirty="0">
                <a:latin typeface="楷体" panose="02010609060101010101" pitchFamily="49" charset="-122"/>
                <a:ea typeface="楷体" panose="02010609060101010101" pitchFamily="49" charset="-122"/>
              </a:rPr>
              <a:t>        </a:t>
            </a:r>
            <a:r>
              <a:rPr lang="zh-CN" altLang="en-US" sz="2400" b="1" dirty="0">
                <a:solidFill>
                  <a:srgbClr val="3333FF"/>
                </a:solidFill>
                <a:latin typeface="楷体" panose="02010609060101010101" pitchFamily="49" charset="-122"/>
                <a:ea typeface="楷体" panose="02010609060101010101" pitchFamily="49" charset="-122"/>
              </a:rPr>
              <a:t>无产阶级领导的以农民为主体的革命战争</a:t>
            </a:r>
          </a:p>
        </p:txBody>
      </p:sp>
      <p:sp>
        <p:nvSpPr>
          <p:cNvPr id="12" name="文本框 11"/>
          <p:cNvSpPr txBox="1"/>
          <p:nvPr/>
        </p:nvSpPr>
        <p:spPr>
          <a:xfrm>
            <a:off x="695400" y="5293144"/>
            <a:ext cx="10945216" cy="559769"/>
          </a:xfrm>
          <a:prstGeom prst="rect">
            <a:avLst/>
          </a:prstGeom>
          <a:noFill/>
        </p:spPr>
        <p:txBody>
          <a:bodyPr wrap="square" rtlCol="0">
            <a:spAutoFit/>
          </a:bodyPr>
          <a:lstStyle/>
          <a:p>
            <a:pPr>
              <a:lnSpc>
                <a:spcPct val="150000"/>
              </a:lnSpc>
            </a:pPr>
            <a:r>
              <a:rPr lang="zh-CN" altLang="en-US" sz="2400" b="1" dirty="0">
                <a:solidFill>
                  <a:srgbClr val="FF0000"/>
                </a:solidFill>
              </a:rPr>
              <a:t>新民主主义革命理论</a:t>
            </a:r>
            <a:r>
              <a:rPr lang="zh-CN" altLang="en-US" sz="2400" dirty="0"/>
              <a:t>：</a:t>
            </a:r>
            <a:r>
              <a:rPr lang="zh-CN" altLang="en-US" sz="2400" dirty="0">
                <a:latin typeface="楷体" panose="02010609060101010101" pitchFamily="49" charset="-122"/>
                <a:ea typeface="楷体" panose="02010609060101010101" pitchFamily="49" charset="-122"/>
              </a:rPr>
              <a:t>是反映新民主主义革命客观规律的完备的理论形态。</a:t>
            </a:r>
          </a:p>
        </p:txBody>
      </p:sp>
      <p:sp>
        <p:nvSpPr>
          <p:cNvPr id="6" name="文本框 5"/>
          <p:cNvSpPr txBox="1"/>
          <p:nvPr/>
        </p:nvSpPr>
        <p:spPr>
          <a:xfrm>
            <a:off x="8976320" y="2132856"/>
            <a:ext cx="2448272" cy="369332"/>
          </a:xfrm>
          <a:prstGeom prst="rect">
            <a:avLst/>
          </a:prstGeom>
          <a:noFill/>
        </p:spPr>
        <p:txBody>
          <a:bodyPr wrap="square" rtlCol="0">
            <a:spAutoFit/>
          </a:bodyPr>
          <a:lstStyle/>
          <a:p>
            <a:pPr algn="r"/>
            <a:r>
              <a:rPr lang="zh-CN" altLang="en-US" dirty="0">
                <a:latin typeface="Times New Roman" panose="02020603050405020304" pitchFamily="18" charset="0"/>
                <a:ea typeface="楷体" panose="02010609060101010101" pitchFamily="49" charset="-122"/>
                <a:cs typeface="Times New Roman" panose="02020603050405020304" pitchFamily="18" charset="0"/>
              </a:rPr>
              <a:t>教材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pp.20-21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19</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6" presetClass="entr" presetSubtype="2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0" grpId="0"/>
      <p:bldP spid="1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0"/>
          <p:cNvSpPr txBox="1"/>
          <p:nvPr/>
        </p:nvSpPr>
        <p:spPr>
          <a:xfrm>
            <a:off x="7139653" y="2043625"/>
            <a:ext cx="2001838"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教材串讲</a:t>
            </a:r>
          </a:p>
        </p:txBody>
      </p:sp>
      <p:grpSp>
        <p:nvGrpSpPr>
          <p:cNvPr id="52" name="组合 51"/>
          <p:cNvGrpSpPr/>
          <p:nvPr/>
        </p:nvGrpSpPr>
        <p:grpSpPr>
          <a:xfrm>
            <a:off x="6023992" y="1872636"/>
            <a:ext cx="962086" cy="962084"/>
            <a:chOff x="6409426" y="1173624"/>
            <a:chExt cx="962086" cy="962084"/>
          </a:xfrm>
          <a:solidFill>
            <a:srgbClr val="00B0F0"/>
          </a:solidFill>
        </p:grpSpPr>
        <p:sp>
          <p:nvSpPr>
            <p:cNvPr id="11" name="椭圆 10"/>
            <p:cNvSpPr/>
            <p:nvPr/>
          </p:nvSpPr>
          <p:spPr bwMode="auto">
            <a:xfrm>
              <a:off x="6409426" y="1173624"/>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54" name="TextBox 53"/>
            <p:cNvSpPr txBox="1"/>
            <p:nvPr/>
          </p:nvSpPr>
          <p:spPr>
            <a:xfrm>
              <a:off x="6653353" y="1282181"/>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1</a:t>
              </a:r>
              <a:endParaRPr lang="zh-CN" altLang="en-US" sz="4000" b="1" strike="noStrike" noProof="1">
                <a:solidFill>
                  <a:srgbClr val="F8F8F8"/>
                </a:solidFill>
                <a:latin typeface="+mj-ea"/>
                <a:ea typeface="+mj-ea"/>
              </a:endParaRPr>
            </a:p>
          </p:txBody>
        </p:sp>
      </p:grpSp>
      <p:grpSp>
        <p:nvGrpSpPr>
          <p:cNvPr id="55" name="组合 54"/>
          <p:cNvGrpSpPr/>
          <p:nvPr/>
        </p:nvGrpSpPr>
        <p:grpSpPr>
          <a:xfrm>
            <a:off x="6031200" y="4215571"/>
            <a:ext cx="962086" cy="962084"/>
            <a:chOff x="6409426" y="2394908"/>
            <a:chExt cx="962086" cy="962084"/>
          </a:xfrm>
          <a:solidFill>
            <a:schemeClr val="accent3">
              <a:lumMod val="75000"/>
            </a:schemeClr>
          </a:solidFill>
        </p:grpSpPr>
        <p:sp>
          <p:nvSpPr>
            <p:cNvPr id="56" name="椭圆 55"/>
            <p:cNvSpPr/>
            <p:nvPr/>
          </p:nvSpPr>
          <p:spPr bwMode="auto">
            <a:xfrm>
              <a:off x="6409426" y="2394908"/>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57" name="TextBox 56"/>
            <p:cNvSpPr txBox="1"/>
            <p:nvPr/>
          </p:nvSpPr>
          <p:spPr>
            <a:xfrm>
              <a:off x="6651873" y="2523286"/>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2</a:t>
              </a:r>
              <a:endParaRPr lang="zh-CN" altLang="en-US" sz="4000" b="1" strike="noStrike" noProof="1">
                <a:solidFill>
                  <a:srgbClr val="F8F8F8"/>
                </a:solidFill>
                <a:latin typeface="+mj-ea"/>
                <a:ea typeface="+mj-ea"/>
              </a:endParaRPr>
            </a:p>
          </p:txBody>
        </p:sp>
      </p:grpSp>
      <p:sp>
        <p:nvSpPr>
          <p:cNvPr id="25" name="TextBox 50"/>
          <p:cNvSpPr txBox="1"/>
          <p:nvPr/>
        </p:nvSpPr>
        <p:spPr>
          <a:xfrm>
            <a:off x="7146861" y="4359076"/>
            <a:ext cx="2001838"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考试说明</a:t>
            </a: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417" y="1053231"/>
            <a:ext cx="4225775" cy="55313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slow" advTm="1007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59896" y="2066990"/>
            <a:ext cx="543610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社会主义革命和社会主义建设理论</a:t>
            </a:r>
          </a:p>
        </p:txBody>
      </p:sp>
      <p:sp>
        <p:nvSpPr>
          <p:cNvPr id="12" name="文本框 11"/>
          <p:cNvSpPr txBox="1"/>
          <p:nvPr/>
        </p:nvSpPr>
        <p:spPr>
          <a:xfrm>
            <a:off x="1055440" y="3149115"/>
            <a:ext cx="10945216" cy="559769"/>
          </a:xfrm>
          <a:prstGeom prst="rect">
            <a:avLst/>
          </a:prstGeom>
          <a:noFill/>
        </p:spPr>
        <p:txBody>
          <a:bodyPr wrap="square" rtlCol="0">
            <a:spAutoFit/>
          </a:bodyPr>
          <a:lstStyle/>
          <a:p>
            <a:pPr>
              <a:lnSpc>
                <a:spcPct val="150000"/>
              </a:lnSpc>
            </a:pPr>
            <a:r>
              <a:rPr lang="zh-CN" altLang="en-US" sz="2400" b="1" dirty="0">
                <a:solidFill>
                  <a:srgbClr val="FF0000"/>
                </a:solidFill>
              </a:rPr>
              <a:t>人民民主专政理论</a:t>
            </a:r>
            <a:r>
              <a:rPr lang="zh-CN" altLang="en-US" sz="2400" dirty="0"/>
              <a:t>：</a:t>
            </a:r>
            <a:r>
              <a:rPr lang="zh-CN" altLang="en-US" sz="2400" dirty="0">
                <a:solidFill>
                  <a:srgbClr val="FF0000"/>
                </a:solidFill>
                <a:latin typeface="楷体" panose="02010609060101010101" pitchFamily="49" charset="-122"/>
                <a:ea typeface="楷体" panose="02010609060101010101" pitchFamily="49" charset="-122"/>
              </a:rPr>
              <a:t>对人民内部的民主</a:t>
            </a:r>
            <a:r>
              <a:rPr lang="zh-CN" altLang="en-US" sz="2400" dirty="0">
                <a:latin typeface="楷体" panose="02010609060101010101" pitchFamily="49" charset="-122"/>
                <a:ea typeface="楷体" panose="02010609060101010101" pitchFamily="49" charset="-122"/>
              </a:rPr>
              <a:t>和</a:t>
            </a:r>
            <a:r>
              <a:rPr lang="zh-CN" altLang="en-US" sz="2400" dirty="0">
                <a:solidFill>
                  <a:srgbClr val="FF0000"/>
                </a:solidFill>
                <a:latin typeface="楷体" panose="02010609060101010101" pitchFamily="49" charset="-122"/>
                <a:ea typeface="楷体" panose="02010609060101010101" pitchFamily="49" charset="-122"/>
              </a:rPr>
              <a:t>对敌人的专政</a:t>
            </a:r>
            <a:r>
              <a:rPr lang="zh-CN" altLang="en-US" sz="2400" dirty="0">
                <a:latin typeface="楷体" panose="02010609060101010101" pitchFamily="49" charset="-122"/>
                <a:ea typeface="楷体" panose="02010609060101010101" pitchFamily="49" charset="-122"/>
              </a:rPr>
              <a:t>互相结合起来。</a:t>
            </a:r>
          </a:p>
        </p:txBody>
      </p:sp>
      <p:sp>
        <p:nvSpPr>
          <p:cNvPr id="13"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20</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95400" y="1772816"/>
            <a:ext cx="512832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3.</a:t>
            </a:r>
            <a:r>
              <a:rPr lang="zh-CN" altLang="en-US" sz="2400" b="1" dirty="0">
                <a:solidFill>
                  <a:srgbClr val="FF0000"/>
                </a:solidFill>
                <a:latin typeface="华文中宋" panose="02010600040101010101" pitchFamily="2" charset="-122"/>
                <a:ea typeface="华文中宋" panose="02010600040101010101" pitchFamily="2" charset="-122"/>
              </a:rPr>
              <a:t>革命军队建设和军事战略的理论</a:t>
            </a:r>
          </a:p>
        </p:txBody>
      </p:sp>
      <p:sp>
        <p:nvSpPr>
          <p:cNvPr id="4" name="矩形 3"/>
          <p:cNvSpPr/>
          <p:nvPr/>
        </p:nvSpPr>
        <p:spPr>
          <a:xfrm>
            <a:off x="767408" y="2464053"/>
            <a:ext cx="11233248" cy="1464632"/>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zh-CN" altLang="en-US" sz="2400" dirty="0">
                <a:solidFill>
                  <a:prstClr val="black"/>
                </a:solidFill>
                <a:latin typeface="楷体" panose="02010609060101010101" pitchFamily="49" charset="-122"/>
                <a:ea typeface="楷体" panose="02010609060101010101" pitchFamily="49" charset="-122"/>
              </a:rPr>
              <a:t>规定了</a:t>
            </a:r>
            <a:r>
              <a:rPr lang="zh-CN" altLang="en-US" sz="2400" b="1" dirty="0">
                <a:solidFill>
                  <a:srgbClr val="FF0000"/>
                </a:solidFill>
                <a:latin typeface="楷体" panose="02010609060101010101" pitchFamily="49" charset="-122"/>
                <a:ea typeface="楷体" panose="02010609060101010101" pitchFamily="49" charset="-122"/>
              </a:rPr>
              <a:t>党对军队绝对领导的原则</a:t>
            </a:r>
            <a:r>
              <a:rPr lang="zh-CN" altLang="en-US" sz="2400" dirty="0">
                <a:solidFill>
                  <a:prstClr val="black"/>
                </a:solidFill>
                <a:latin typeface="楷体" panose="02010609060101010101" pitchFamily="49" charset="-122"/>
                <a:ea typeface="楷体" panose="02010609060101010101" pitchFamily="49" charset="-122"/>
              </a:rPr>
              <a:t>，指明了是</a:t>
            </a:r>
            <a:r>
              <a:rPr lang="zh-CN" altLang="en-US" sz="2400" dirty="0">
                <a:solidFill>
                  <a:srgbClr val="FF0000"/>
                </a:solidFill>
                <a:latin typeface="楷体" panose="02010609060101010101" pitchFamily="49" charset="-122"/>
                <a:ea typeface="楷体" panose="02010609060101010101" pitchFamily="49" charset="-122"/>
              </a:rPr>
              <a:t>党指挥枪</a:t>
            </a:r>
            <a:r>
              <a:rPr lang="zh-CN" altLang="en-US" sz="2400" dirty="0">
                <a:solidFill>
                  <a:prstClr val="black"/>
                </a:solidFill>
                <a:latin typeface="楷体" panose="02010609060101010101" pitchFamily="49" charset="-122"/>
                <a:ea typeface="楷体" panose="02010609060101010101" pitchFamily="49" charset="-122"/>
              </a:rPr>
              <a:t>而不是枪指挥党，强调</a:t>
            </a:r>
            <a:r>
              <a:rPr lang="zh-CN" altLang="en-US" sz="2400" b="1" dirty="0">
                <a:solidFill>
                  <a:srgbClr val="FF0000"/>
                </a:solidFill>
                <a:latin typeface="楷体" panose="02010609060101010101" pitchFamily="49" charset="-122"/>
                <a:ea typeface="楷体" panose="02010609060101010101" pitchFamily="49" charset="-122"/>
              </a:rPr>
              <a:t>全心全意为人民服务</a:t>
            </a:r>
            <a:r>
              <a:rPr lang="zh-CN" altLang="en-US" sz="2400" dirty="0">
                <a:solidFill>
                  <a:prstClr val="black"/>
                </a:solidFill>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人民军队的唯一宗旨</a:t>
            </a:r>
            <a:r>
              <a:rPr lang="zh-CN" altLang="en-US" sz="2400" dirty="0">
                <a:solidFill>
                  <a:prstClr val="black"/>
                </a:solidFill>
                <a:latin typeface="楷体" panose="02010609060101010101" pitchFamily="49" charset="-122"/>
                <a:ea typeface="楷体" panose="02010609060101010101" pitchFamily="49" charset="-122"/>
              </a:rPr>
              <a:t>，强调实行</a:t>
            </a:r>
            <a:r>
              <a:rPr lang="zh-CN" altLang="en-US" sz="2400" b="1" dirty="0">
                <a:solidFill>
                  <a:srgbClr val="FF0000"/>
                </a:solidFill>
                <a:latin typeface="楷体" panose="02010609060101010101" pitchFamily="49" charset="-122"/>
                <a:ea typeface="楷体" panose="02010609060101010101" pitchFamily="49" charset="-122"/>
              </a:rPr>
              <a:t>政治、经济、军事三大民主</a:t>
            </a:r>
            <a:r>
              <a:rPr lang="zh-CN" altLang="en-US" sz="2400" dirty="0">
                <a:solidFill>
                  <a:prstClr val="black"/>
                </a:solidFill>
                <a:latin typeface="楷体" panose="02010609060101010101" pitchFamily="49" charset="-122"/>
                <a:ea typeface="楷体" panose="02010609060101010101" pitchFamily="49" charset="-122"/>
              </a:rPr>
              <a:t>，实行</a:t>
            </a:r>
            <a:r>
              <a:rPr lang="zh-CN" altLang="en-US" sz="2400" b="1" dirty="0">
                <a:solidFill>
                  <a:srgbClr val="FF0000"/>
                </a:solidFill>
                <a:latin typeface="楷体" panose="02010609060101010101" pitchFamily="49" charset="-122"/>
                <a:ea typeface="楷体" panose="02010609060101010101" pitchFamily="49" charset="-122"/>
              </a:rPr>
              <a:t>官兵一致、军民一致和瓦解敌军</a:t>
            </a:r>
            <a:r>
              <a:rPr lang="zh-CN" altLang="en-US" sz="2400" dirty="0">
                <a:solidFill>
                  <a:prstClr val="black"/>
                </a:solidFill>
                <a:latin typeface="楷体" panose="02010609060101010101" pitchFamily="49" charset="-122"/>
                <a:ea typeface="楷体" panose="02010609060101010101" pitchFamily="49" charset="-122"/>
              </a:rPr>
              <a:t>的原则。</a:t>
            </a:r>
            <a:endParaRPr lang="en-US" altLang="zh-CN" sz="2400" dirty="0">
              <a:solidFill>
                <a:prstClr val="black"/>
              </a:solidFill>
              <a:latin typeface="楷体" panose="02010609060101010101" pitchFamily="49" charset="-122"/>
              <a:ea typeface="楷体" panose="02010609060101010101" pitchFamily="49" charset="-122"/>
            </a:endParaRPr>
          </a:p>
        </p:txBody>
      </p:sp>
      <p:sp>
        <p:nvSpPr>
          <p:cNvPr id="13" name="矩形 12"/>
          <p:cNvSpPr/>
          <p:nvPr/>
        </p:nvSpPr>
        <p:spPr>
          <a:xfrm>
            <a:off x="761088" y="4158257"/>
            <a:ext cx="11233248" cy="1481111"/>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1927</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月至</a:t>
            </a:r>
            <a:r>
              <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月，毛泽东领导秋收起义的部队在江西省永新县三湾村完成</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“三湾改编”</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创造性地将支部建在连上</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，在政治上</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官兵平等</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从组织上确立了党对军队的领导</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21</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95400" y="1772816"/>
            <a:ext cx="3281668"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4.</a:t>
            </a:r>
            <a:r>
              <a:rPr lang="zh-CN" altLang="en-US" sz="2400" b="1" dirty="0">
                <a:solidFill>
                  <a:srgbClr val="FF0000"/>
                </a:solidFill>
                <a:latin typeface="华文中宋" panose="02010600040101010101" pitchFamily="2" charset="-122"/>
                <a:ea typeface="华文中宋" panose="02010600040101010101" pitchFamily="2" charset="-122"/>
              </a:rPr>
              <a:t>政策和策略的理论</a:t>
            </a:r>
          </a:p>
        </p:txBody>
      </p:sp>
      <p:sp>
        <p:nvSpPr>
          <p:cNvPr id="4" name="矩形 3"/>
          <p:cNvSpPr/>
          <p:nvPr/>
        </p:nvSpPr>
        <p:spPr>
          <a:xfrm>
            <a:off x="767408" y="2464053"/>
            <a:ext cx="11233248" cy="1944763"/>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zh-CN" altLang="en-US" sz="2400" dirty="0">
                <a:solidFill>
                  <a:prstClr val="black"/>
                </a:solidFill>
                <a:latin typeface="楷体" panose="02010609060101010101" pitchFamily="49" charset="-122"/>
                <a:ea typeface="楷体" panose="02010609060101010101" pitchFamily="49" charset="-122"/>
              </a:rPr>
              <a:t>指出</a:t>
            </a:r>
            <a:r>
              <a:rPr lang="zh-CN" altLang="en-US" sz="2400" b="1" dirty="0">
                <a:solidFill>
                  <a:srgbClr val="FF0000"/>
                </a:solidFill>
                <a:latin typeface="楷体" panose="02010609060101010101" pitchFamily="49" charset="-122"/>
                <a:ea typeface="楷体" panose="02010609060101010101" pitchFamily="49" charset="-122"/>
              </a:rPr>
              <a:t>政策和策略</a:t>
            </a:r>
            <a:r>
              <a:rPr lang="zh-CN" altLang="en-US" sz="2400" dirty="0">
                <a:solidFill>
                  <a:prstClr val="black"/>
                </a:solidFill>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党的生命</a:t>
            </a:r>
          </a:p>
          <a:p>
            <a:pPr marL="342900" lvl="0" indent="-342900" eaLnBrk="0" hangingPunct="0">
              <a:lnSpc>
                <a:spcPct val="130000"/>
              </a:lnSpc>
              <a:buClr>
                <a:srgbClr val="C00000"/>
              </a:buClr>
              <a:buFont typeface="Wingdings" panose="05000000000000000000" pitchFamily="2" charset="2"/>
              <a:buChar char="ü"/>
              <a:defRPr/>
            </a:pPr>
            <a:r>
              <a:rPr lang="zh-CN" altLang="en-US" sz="2400" dirty="0">
                <a:solidFill>
                  <a:prstClr val="black"/>
                </a:solidFill>
                <a:latin typeface="楷体" panose="02010609060101010101" pitchFamily="49" charset="-122"/>
                <a:ea typeface="楷体" panose="02010609060101010101" pitchFamily="49" charset="-122"/>
              </a:rPr>
              <a:t>强调</a:t>
            </a:r>
            <a:r>
              <a:rPr lang="zh-CN" altLang="en-US" sz="2400" dirty="0">
                <a:solidFill>
                  <a:srgbClr val="FF0000"/>
                </a:solidFill>
                <a:latin typeface="楷体" panose="02010609060101010101" pitchFamily="49" charset="-122"/>
                <a:ea typeface="楷体" panose="02010609060101010101" pitchFamily="49" charset="-122"/>
              </a:rPr>
              <a:t>原则性和灵活性相结合</a:t>
            </a:r>
          </a:p>
          <a:p>
            <a:pPr marL="342900" lvl="0" indent="-342900" eaLnBrk="0" hangingPunct="0">
              <a:lnSpc>
                <a:spcPct val="130000"/>
              </a:lnSpc>
              <a:buClr>
                <a:srgbClr val="C00000"/>
              </a:buClr>
              <a:buFont typeface="Wingdings" panose="05000000000000000000" pitchFamily="2" charset="2"/>
              <a:buChar char="ü"/>
              <a:defRPr/>
            </a:pPr>
            <a:r>
              <a:rPr lang="zh-CN" altLang="en-US" sz="2400" dirty="0">
                <a:solidFill>
                  <a:prstClr val="black"/>
                </a:solidFill>
                <a:latin typeface="楷体" panose="02010609060101010101" pitchFamily="49" charset="-122"/>
                <a:ea typeface="楷体" panose="02010609060101010101" pitchFamily="49" charset="-122"/>
              </a:rPr>
              <a:t>弱小的革命力量在变化着的主客观条件下能够最终战胜强大的反动力量</a:t>
            </a:r>
          </a:p>
          <a:p>
            <a:pPr marL="342900" lvl="0" indent="-342900" eaLnBrk="0" hangingPunct="0">
              <a:lnSpc>
                <a:spcPct val="130000"/>
              </a:lnSpc>
              <a:buClr>
                <a:srgbClr val="C00000"/>
              </a:buClr>
              <a:buFont typeface="Wingdings" panose="05000000000000000000" pitchFamily="2" charset="2"/>
              <a:buChar char="ü"/>
              <a:defRPr/>
            </a:pPr>
            <a:r>
              <a:rPr lang="zh-CN" altLang="en-US" sz="2400" dirty="0">
                <a:solidFill>
                  <a:srgbClr val="FF0000"/>
                </a:solidFill>
                <a:latin typeface="楷体" panose="02010609060101010101" pitchFamily="49" charset="-122"/>
                <a:ea typeface="楷体" panose="02010609060101010101" pitchFamily="49" charset="-122"/>
              </a:rPr>
              <a:t>战略上</a:t>
            </a:r>
            <a:r>
              <a:rPr lang="zh-CN" altLang="en-US" sz="2400" dirty="0">
                <a:solidFill>
                  <a:prstClr val="black"/>
                </a:solidFill>
                <a:latin typeface="楷体" panose="02010609060101010101" pitchFamily="49" charset="-122"/>
                <a:ea typeface="楷体" panose="02010609060101010101" pitchFamily="49" charset="-122"/>
              </a:rPr>
              <a:t>要藐视敌人，</a:t>
            </a:r>
            <a:r>
              <a:rPr lang="zh-CN" altLang="en-US" sz="2400" dirty="0">
                <a:solidFill>
                  <a:srgbClr val="FF0000"/>
                </a:solidFill>
                <a:latin typeface="楷体" panose="02010609060101010101" pitchFamily="49" charset="-122"/>
                <a:ea typeface="楷体" panose="02010609060101010101" pitchFamily="49" charset="-122"/>
              </a:rPr>
              <a:t>战术上</a:t>
            </a:r>
            <a:r>
              <a:rPr lang="zh-CN" altLang="en-US" sz="2400" dirty="0">
                <a:solidFill>
                  <a:prstClr val="black"/>
                </a:solidFill>
                <a:latin typeface="楷体" panose="02010609060101010101" pitchFamily="49" charset="-122"/>
                <a:ea typeface="楷体" panose="02010609060101010101" pitchFamily="49" charset="-122"/>
              </a:rPr>
              <a:t>要重视敌人</a:t>
            </a:r>
          </a:p>
        </p:txBody>
      </p:sp>
      <p:sp>
        <p:nvSpPr>
          <p:cNvPr id="5" name="矩形 4"/>
          <p:cNvSpPr/>
          <p:nvPr/>
        </p:nvSpPr>
        <p:spPr>
          <a:xfrm>
            <a:off x="767408" y="4410962"/>
            <a:ext cx="10585176" cy="1464632"/>
          </a:xfrm>
          <a:prstGeom prst="rect">
            <a:avLst/>
          </a:prstGeom>
        </p:spPr>
        <p:txBody>
          <a:bodyPr wrap="square">
            <a:spAutoFit/>
          </a:bodyPr>
          <a:lstStyle/>
          <a:p>
            <a:pPr marL="342900" lvl="0" indent="-342900" algn="just" eaLnBrk="0" hangingPunct="0">
              <a:lnSpc>
                <a:spcPct val="130000"/>
              </a:lnSpc>
              <a:buClr>
                <a:srgbClr val="C00000"/>
              </a:buClr>
              <a:buFont typeface="Wingdings" panose="05000000000000000000" pitchFamily="2" charset="2"/>
              <a:buChar char="ü"/>
              <a:defRPr/>
            </a:pPr>
            <a:r>
              <a:rPr lang="zh-CN" altLang="en-US" sz="2400" dirty="0">
                <a:solidFill>
                  <a:prstClr val="black"/>
                </a:solidFill>
                <a:latin typeface="楷体" panose="02010609060101010101" pitchFamily="49" charset="-122"/>
                <a:ea typeface="楷体" panose="02010609060101010101" pitchFamily="49" charset="-122"/>
              </a:rPr>
              <a:t>无产阶级及其政党要实现自己对同盟者的领导必须具备的</a:t>
            </a:r>
            <a:r>
              <a:rPr lang="zh-CN" altLang="en-US" sz="2400" dirty="0">
                <a:solidFill>
                  <a:srgbClr val="FF0000"/>
                </a:solidFill>
                <a:latin typeface="楷体" panose="02010609060101010101" pitchFamily="49" charset="-122"/>
                <a:ea typeface="楷体" panose="02010609060101010101" pitchFamily="49" charset="-122"/>
              </a:rPr>
              <a:t>两个条件</a:t>
            </a:r>
            <a:r>
              <a:rPr lang="zh-CN" altLang="en-US" sz="2400" dirty="0">
                <a:solidFill>
                  <a:prstClr val="black"/>
                </a:solidFill>
                <a:latin typeface="楷体" panose="02010609060101010101" pitchFamily="49" charset="-122"/>
                <a:ea typeface="楷体" panose="02010609060101010101" pitchFamily="49" charset="-122"/>
              </a:rPr>
              <a:t>：</a:t>
            </a:r>
            <a:endParaRPr lang="en-US" altLang="zh-CN" sz="2400" dirty="0">
              <a:solidFill>
                <a:prstClr val="black"/>
              </a:solidFill>
              <a:latin typeface="楷体" panose="02010609060101010101" pitchFamily="49" charset="-122"/>
              <a:ea typeface="楷体" panose="02010609060101010101" pitchFamily="49" charset="-122"/>
            </a:endParaRPr>
          </a:p>
          <a:p>
            <a:pPr lvl="0" algn="just" eaLnBrk="0" hangingPunct="0">
              <a:lnSpc>
                <a:spcPct val="130000"/>
              </a:lnSpc>
              <a:buClr>
                <a:srgbClr val="C00000"/>
              </a:buClr>
              <a:defRPr/>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一是率领被领导者向着共同的敌人作坚决斗争并取得胜利，</a:t>
            </a:r>
            <a:endParaRPr lang="en-US" altLang="zh-CN" sz="2400" dirty="0">
              <a:solidFill>
                <a:prstClr val="black"/>
              </a:solidFill>
              <a:latin typeface="楷体" panose="02010609060101010101" pitchFamily="49" charset="-122"/>
              <a:ea typeface="楷体" panose="02010609060101010101" pitchFamily="49" charset="-122"/>
            </a:endParaRPr>
          </a:p>
          <a:p>
            <a:pPr lvl="0" algn="just" eaLnBrk="0" hangingPunct="0">
              <a:lnSpc>
                <a:spcPct val="130000"/>
              </a:lnSpc>
              <a:buClr>
                <a:srgbClr val="C00000"/>
              </a:buClr>
              <a:defRPr/>
            </a:pPr>
            <a:r>
              <a:rPr lang="en-US" altLang="zh-CN" sz="2400" dirty="0">
                <a:solidFill>
                  <a:prstClr val="black"/>
                </a:solidFill>
                <a:latin typeface="楷体" panose="02010609060101010101" pitchFamily="49" charset="-122"/>
                <a:ea typeface="楷体" panose="02010609060101010101" pitchFamily="49" charset="-122"/>
              </a:rPr>
              <a:t>    </a:t>
            </a:r>
            <a:r>
              <a:rPr lang="zh-CN" altLang="en-US" sz="2400" dirty="0">
                <a:solidFill>
                  <a:prstClr val="black"/>
                </a:solidFill>
                <a:latin typeface="楷体" panose="02010609060101010101" pitchFamily="49" charset="-122"/>
                <a:ea typeface="楷体" panose="02010609060101010101" pitchFamily="49" charset="-122"/>
              </a:rPr>
              <a:t>二是对被领导者给以物质利益，至少不损害其利益，同时给以政治教育。</a:t>
            </a:r>
            <a:endParaRPr lang="en-US" altLang="zh-CN" sz="2400" dirty="0">
              <a:solidFill>
                <a:prstClr val="black"/>
              </a:solidFill>
              <a:latin typeface="楷体" panose="02010609060101010101" pitchFamily="49" charset="-122"/>
              <a:ea typeface="楷体" panose="02010609060101010101" pitchFamily="49" charset="-122"/>
            </a:endParaRPr>
          </a:p>
        </p:txBody>
      </p:sp>
      <p:sp>
        <p:nvSpPr>
          <p:cNvPr id="10"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22</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95400" y="1772816"/>
            <a:ext cx="512832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思想政治工作和文化工作的理论</a:t>
            </a:r>
          </a:p>
        </p:txBody>
      </p:sp>
      <p:sp>
        <p:nvSpPr>
          <p:cNvPr id="4" name="矩形 3"/>
          <p:cNvSpPr/>
          <p:nvPr/>
        </p:nvSpPr>
        <p:spPr>
          <a:xfrm>
            <a:off x="899697" y="2628897"/>
            <a:ext cx="11233248" cy="504369"/>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zh-CN" altLang="en-US" sz="2400" b="1" dirty="0">
                <a:solidFill>
                  <a:srgbClr val="FF0000"/>
                </a:solidFill>
                <a:latin typeface="楷体" panose="02010609060101010101" pitchFamily="49" charset="-122"/>
                <a:ea typeface="楷体" panose="02010609060101010101" pitchFamily="49" charset="-122"/>
              </a:rPr>
              <a:t>掌握思想教育</a:t>
            </a:r>
            <a:r>
              <a:rPr lang="zh-CN" altLang="en-US" sz="2400" dirty="0">
                <a:solidFill>
                  <a:prstClr val="black"/>
                </a:solidFill>
                <a:latin typeface="楷体" panose="02010609060101010101" pitchFamily="49" charset="-122"/>
                <a:ea typeface="楷体" panose="02010609060101010101" pitchFamily="49" charset="-122"/>
              </a:rPr>
              <a:t>，是团结全党进行伟大政治斗争的</a:t>
            </a:r>
            <a:r>
              <a:rPr lang="zh-CN" altLang="en-US" sz="2400" dirty="0">
                <a:solidFill>
                  <a:srgbClr val="FF0000"/>
                </a:solidFill>
                <a:latin typeface="楷体" panose="02010609060101010101" pitchFamily="49" charset="-122"/>
                <a:ea typeface="楷体" panose="02010609060101010101" pitchFamily="49" charset="-122"/>
              </a:rPr>
              <a:t>中心环节</a:t>
            </a:r>
            <a:r>
              <a:rPr lang="zh-CN" altLang="en-US" sz="2400" dirty="0">
                <a:solidFill>
                  <a:prstClr val="black"/>
                </a:solidFill>
                <a:latin typeface="楷体" panose="02010609060101010101" pitchFamily="49" charset="-122"/>
                <a:ea typeface="楷体" panose="02010609060101010101" pitchFamily="49" charset="-122"/>
              </a:rPr>
              <a:t>。</a:t>
            </a:r>
            <a:endParaRPr lang="en-US" altLang="zh-CN" sz="2400" dirty="0">
              <a:solidFill>
                <a:prstClr val="black"/>
              </a:solidFill>
              <a:latin typeface="楷体" panose="02010609060101010101" pitchFamily="49" charset="-122"/>
              <a:ea typeface="楷体" panose="02010609060101010101" pitchFamily="49" charset="-122"/>
            </a:endParaRPr>
          </a:p>
        </p:txBody>
      </p:sp>
      <p:sp>
        <p:nvSpPr>
          <p:cNvPr id="13" name="矩形 12"/>
          <p:cNvSpPr/>
          <p:nvPr/>
        </p:nvSpPr>
        <p:spPr>
          <a:xfrm>
            <a:off x="891442" y="3429000"/>
            <a:ext cx="11233248" cy="520848"/>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思想政治工作</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是经济工作和其他一切工作的</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生命线</a:t>
            </a:r>
            <a:r>
              <a:rPr lang="zh-CN" altLang="en-US"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23</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文本框 7"/>
          <p:cNvSpPr txBox="1"/>
          <p:nvPr/>
        </p:nvSpPr>
        <p:spPr>
          <a:xfrm>
            <a:off x="695400" y="1772816"/>
            <a:ext cx="266611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6.</a:t>
            </a:r>
            <a:r>
              <a:rPr lang="zh-CN" altLang="en-US" sz="2400" b="1" dirty="0">
                <a:solidFill>
                  <a:srgbClr val="FF0000"/>
                </a:solidFill>
                <a:latin typeface="华文中宋" panose="02010600040101010101" pitchFamily="2" charset="-122"/>
                <a:ea typeface="华文中宋" panose="02010600040101010101" pitchFamily="2" charset="-122"/>
              </a:rPr>
              <a:t>党的建设理论</a:t>
            </a:r>
          </a:p>
        </p:txBody>
      </p:sp>
      <p:sp>
        <p:nvSpPr>
          <p:cNvPr id="4" name="矩形 3"/>
          <p:cNvSpPr/>
          <p:nvPr/>
        </p:nvSpPr>
        <p:spPr>
          <a:xfrm>
            <a:off x="839416" y="2678757"/>
            <a:ext cx="11233248" cy="2905026"/>
          </a:xfrm>
          <a:prstGeom prst="rect">
            <a:avLst/>
          </a:prstGeom>
        </p:spPr>
        <p:txBody>
          <a:bodyPr wrap="square">
            <a:spAutoFit/>
          </a:bodyPr>
          <a:lstStyle/>
          <a:p>
            <a:pPr marL="342900" lvl="0" indent="-342900" eaLnBrk="0" hangingPunct="0">
              <a:lnSpc>
                <a:spcPct val="130000"/>
              </a:lnSpc>
              <a:buClr>
                <a:srgbClr val="C00000"/>
              </a:buClr>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提出</a:t>
            </a:r>
            <a:r>
              <a:rPr lang="zh-CN" altLang="en-US" sz="2400" b="1" dirty="0">
                <a:solidFill>
                  <a:srgbClr val="FF0000"/>
                </a:solidFill>
                <a:latin typeface="楷体" panose="02010609060101010101" pitchFamily="49" charset="-122"/>
                <a:ea typeface="楷体" panose="02010609060101010101" pitchFamily="49" charset="-122"/>
              </a:rPr>
              <a:t>“三大作风”</a:t>
            </a:r>
            <a:r>
              <a:rPr lang="zh-CN" altLang="en-US" sz="2400" dirty="0">
                <a:solidFill>
                  <a:srgbClr val="FF0000"/>
                </a:solidFill>
                <a:latin typeface="楷体" panose="02010609060101010101" pitchFamily="49" charset="-122"/>
                <a:ea typeface="楷体" panose="02010609060101010101" pitchFamily="49" charset="-122"/>
              </a:rPr>
              <a:t>（理论和实践相结合的作风，和人民群众紧密地联系在一起的作风，自我批评的作风）</a:t>
            </a:r>
            <a:r>
              <a:rPr lang="zh-CN" altLang="en-US" sz="2400" dirty="0">
                <a:latin typeface="楷体" panose="02010609060101010101" pitchFamily="49" charset="-122"/>
                <a:ea typeface="楷体" panose="02010609060101010101" pitchFamily="49" charset="-122"/>
              </a:rPr>
              <a:t>是中国共产党区别于其他政党的</a:t>
            </a:r>
            <a:r>
              <a:rPr lang="zh-CN" altLang="en-US" sz="2400" dirty="0">
                <a:solidFill>
                  <a:srgbClr val="FF0000"/>
                </a:solidFill>
                <a:latin typeface="楷体" panose="02010609060101010101" pitchFamily="49" charset="-122"/>
                <a:ea typeface="楷体" panose="02010609060101010101" pitchFamily="49" charset="-122"/>
              </a:rPr>
              <a:t>显著标志</a:t>
            </a:r>
            <a:r>
              <a:rPr lang="zh-CN" altLang="en-US" sz="2400" dirty="0">
                <a:latin typeface="楷体" panose="02010609060101010101" pitchFamily="49" charset="-122"/>
                <a:ea typeface="楷体" panose="02010609060101010101" pitchFamily="49" charset="-122"/>
              </a:rPr>
              <a:t>；</a:t>
            </a:r>
          </a:p>
          <a:p>
            <a:pPr marL="342900" lvl="0" indent="-342900" eaLnBrk="0" hangingPunct="0">
              <a:lnSpc>
                <a:spcPct val="130000"/>
              </a:lnSpc>
              <a:buClr>
                <a:srgbClr val="C00000"/>
              </a:buClr>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提出</a:t>
            </a:r>
            <a:r>
              <a:rPr lang="zh-CN" altLang="en-US" sz="2400" b="1" dirty="0">
                <a:solidFill>
                  <a:srgbClr val="FF0000"/>
                </a:solidFill>
                <a:latin typeface="楷体" panose="02010609060101010101" pitchFamily="49" charset="-122"/>
                <a:ea typeface="楷体" panose="02010609060101010101" pitchFamily="49" charset="-122"/>
              </a:rPr>
              <a:t>“惩前毖后、治病救人”</a:t>
            </a:r>
            <a:r>
              <a:rPr lang="zh-CN" altLang="en-US" sz="2400" dirty="0">
                <a:latin typeface="楷体" panose="02010609060101010101" pitchFamily="49" charset="-122"/>
                <a:ea typeface="楷体" panose="02010609060101010101" pitchFamily="49" charset="-122"/>
              </a:rPr>
              <a:t>的方针；</a:t>
            </a:r>
          </a:p>
          <a:p>
            <a:pPr marL="342900" lvl="0" indent="-342900" eaLnBrk="0" hangingPunct="0">
              <a:lnSpc>
                <a:spcPct val="130000"/>
              </a:lnSpc>
              <a:buClr>
                <a:srgbClr val="C00000"/>
              </a:buClr>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提出通过</a:t>
            </a:r>
            <a:r>
              <a:rPr lang="zh-CN" altLang="en-US" sz="2400" b="1" dirty="0">
                <a:solidFill>
                  <a:srgbClr val="FF0000"/>
                </a:solidFill>
                <a:latin typeface="楷体" panose="02010609060101010101" pitchFamily="49" charset="-122"/>
                <a:ea typeface="楷体" panose="02010609060101010101" pitchFamily="49" charset="-122"/>
              </a:rPr>
              <a:t>批评与自我批评</a:t>
            </a:r>
            <a:r>
              <a:rPr lang="zh-CN" altLang="en-US" sz="2400" dirty="0">
                <a:latin typeface="楷体" panose="02010609060101010101" pitchFamily="49" charset="-122"/>
                <a:ea typeface="楷体" panose="02010609060101010101" pitchFamily="49" charset="-122"/>
              </a:rPr>
              <a:t>进行</a:t>
            </a:r>
            <a:r>
              <a:rPr lang="zh-CN" altLang="en-US" sz="2400" dirty="0">
                <a:solidFill>
                  <a:srgbClr val="FF0000"/>
                </a:solidFill>
                <a:latin typeface="楷体" panose="02010609060101010101" pitchFamily="49" charset="-122"/>
                <a:ea typeface="楷体" panose="02010609060101010101" pitchFamily="49" charset="-122"/>
              </a:rPr>
              <a:t>思想教育的整风形式</a:t>
            </a:r>
            <a:r>
              <a:rPr lang="zh-CN" altLang="en-US" sz="2400" dirty="0">
                <a:latin typeface="楷体" panose="02010609060101010101" pitchFamily="49" charset="-122"/>
                <a:ea typeface="楷体" panose="02010609060101010101" pitchFamily="49" charset="-122"/>
              </a:rPr>
              <a:t>；</a:t>
            </a:r>
            <a:endParaRPr lang="zh-CN" altLang="en-US" sz="2400" dirty="0">
              <a:solidFill>
                <a:srgbClr val="FF0000"/>
              </a:solidFill>
              <a:latin typeface="楷体" panose="02010609060101010101" pitchFamily="49" charset="-122"/>
              <a:ea typeface="楷体" panose="02010609060101010101" pitchFamily="49" charset="-122"/>
            </a:endParaRPr>
          </a:p>
          <a:p>
            <a:pPr marL="342900" lvl="0" indent="-342900" eaLnBrk="0" hangingPunct="0">
              <a:lnSpc>
                <a:spcPct val="130000"/>
              </a:lnSpc>
              <a:buClr>
                <a:srgbClr val="C00000"/>
              </a:buClr>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提出</a:t>
            </a:r>
            <a:r>
              <a:rPr lang="zh-CN" altLang="en-US" sz="2400" b="1" dirty="0">
                <a:solidFill>
                  <a:srgbClr val="FF0000"/>
                </a:solidFill>
                <a:latin typeface="楷体" panose="02010609060101010101" pitchFamily="49" charset="-122"/>
                <a:ea typeface="楷体" panose="02010609060101010101" pitchFamily="49" charset="-122"/>
              </a:rPr>
              <a:t>“两个务必”</a:t>
            </a:r>
            <a:r>
              <a:rPr lang="zh-CN" altLang="en-US" sz="2400" dirty="0">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务必</a:t>
            </a:r>
            <a:r>
              <a:rPr lang="zh-CN" altLang="en-US" sz="2400" dirty="0">
                <a:latin typeface="楷体" panose="02010609060101010101" pitchFamily="49" charset="-122"/>
                <a:ea typeface="楷体" panose="02010609060101010101" pitchFamily="49" charset="-122"/>
              </a:rPr>
              <a:t>使同志们继续地保持谦虚、谨慎、不骄、不躁的作风</a:t>
            </a:r>
            <a:r>
              <a:rPr lang="en-US" altLang="zh-CN" sz="2400" dirty="0">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务必</a:t>
            </a:r>
            <a:r>
              <a:rPr lang="zh-CN" altLang="en-US" sz="2400" dirty="0">
                <a:latin typeface="楷体" panose="02010609060101010101" pitchFamily="49" charset="-122"/>
                <a:ea typeface="楷体" panose="02010609060101010101" pitchFamily="49" charset="-122"/>
              </a:rPr>
              <a:t>使同志们继续地保持艰苦奋斗的作风。</a:t>
            </a:r>
            <a:endParaRPr lang="en-US" altLang="zh-CN" sz="2400" dirty="0">
              <a:latin typeface="楷体" panose="02010609060101010101" pitchFamily="49" charset="-122"/>
              <a:ea typeface="楷体" panose="02010609060101010101" pitchFamily="49" charset="-122"/>
            </a:endParaRPr>
          </a:p>
        </p:txBody>
      </p:sp>
      <p:sp>
        <p:nvSpPr>
          <p:cNvPr id="9"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24</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88962"/>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69340"/>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第一章  </a:t>
            </a:r>
            <a:r>
              <a:rPr lang="zh-CN" altLang="en-US" sz="2400" b="1" dirty="0">
                <a:solidFill>
                  <a:schemeClr val="bg1"/>
                </a:solidFill>
                <a:latin typeface="微软雅黑" panose="020B0503020204020204" pitchFamily="34" charset="-122"/>
                <a:ea typeface="微软雅黑" panose="020B0503020204020204" pitchFamily="34"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6" name="组合 5"/>
          <p:cNvGrpSpPr/>
          <p:nvPr/>
        </p:nvGrpSpPr>
        <p:grpSpPr>
          <a:xfrm>
            <a:off x="1271832" y="2314575"/>
            <a:ext cx="9299085" cy="2228850"/>
            <a:chOff x="1171673" y="4077072"/>
            <a:chExt cx="9299085" cy="2228850"/>
          </a:xfrm>
        </p:grpSpPr>
        <p:sp>
          <p:nvSpPr>
            <p:cNvPr id="7" name="椭圆 6"/>
            <p:cNvSpPr/>
            <p:nvPr/>
          </p:nvSpPr>
          <p:spPr>
            <a:xfrm>
              <a:off x="1171673" y="4077072"/>
              <a:ext cx="2130425" cy="2228850"/>
            </a:xfrm>
            <a:prstGeom prst="ellipse">
              <a:avLst/>
            </a:prstGeom>
            <a:solidFill>
              <a:srgbClr val="C00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文本框 6"/>
            <p:cNvSpPr txBox="1">
              <a:spLocks noChangeArrowheads="1"/>
            </p:cNvSpPr>
            <p:nvPr/>
          </p:nvSpPr>
          <p:spPr bwMode="auto">
            <a:xfrm>
              <a:off x="1309786" y="4915272"/>
              <a:ext cx="1854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实事求是</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   </a:t>
              </a:r>
            </a:p>
          </p:txBody>
        </p:sp>
        <p:sp>
          <p:nvSpPr>
            <p:cNvPr id="9" name="椭圆 8"/>
            <p:cNvSpPr/>
            <p:nvPr/>
          </p:nvSpPr>
          <p:spPr>
            <a:xfrm>
              <a:off x="4898126" y="4077072"/>
              <a:ext cx="2130425" cy="2228850"/>
            </a:xfrm>
            <a:prstGeom prst="ellipse">
              <a:avLst/>
            </a:prstGeom>
            <a:solidFill>
              <a:srgbClr val="C00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文本框 6"/>
            <p:cNvSpPr txBox="1">
              <a:spLocks noChangeArrowheads="1"/>
            </p:cNvSpPr>
            <p:nvPr/>
          </p:nvSpPr>
          <p:spPr bwMode="auto">
            <a:xfrm>
              <a:off x="4898126" y="4915272"/>
              <a:ext cx="21304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群众路线</a:t>
              </a:r>
            </a:p>
          </p:txBody>
        </p:sp>
        <p:sp>
          <p:nvSpPr>
            <p:cNvPr id="12" name="椭圆 11"/>
            <p:cNvSpPr/>
            <p:nvPr/>
          </p:nvSpPr>
          <p:spPr>
            <a:xfrm>
              <a:off x="8340333" y="4077072"/>
              <a:ext cx="2130425" cy="2227263"/>
            </a:xfrm>
            <a:prstGeom prst="ellipse">
              <a:avLst/>
            </a:prstGeom>
            <a:solidFill>
              <a:srgbClr val="C00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3" name="文本框 6"/>
            <p:cNvSpPr txBox="1">
              <a:spLocks noChangeArrowheads="1"/>
            </p:cNvSpPr>
            <p:nvPr/>
          </p:nvSpPr>
          <p:spPr bwMode="auto">
            <a:xfrm>
              <a:off x="8386371" y="4913685"/>
              <a:ext cx="2038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独立自主</a:t>
              </a:r>
            </a:p>
          </p:txBody>
        </p:sp>
      </p:grpSp>
      <p:sp>
        <p:nvSpPr>
          <p:cNvPr id="14" name="文本框 13"/>
          <p:cNvSpPr txBox="1"/>
          <p:nvPr/>
        </p:nvSpPr>
        <p:spPr>
          <a:xfrm>
            <a:off x="929189" y="1654045"/>
            <a:ext cx="3299301"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毛泽东思想活的灵魂</a:t>
            </a:r>
          </a:p>
        </p:txBody>
      </p:sp>
      <p:sp>
        <p:nvSpPr>
          <p:cNvPr id="4" name="文本框 3"/>
          <p:cNvSpPr txBox="1"/>
          <p:nvPr/>
        </p:nvSpPr>
        <p:spPr>
          <a:xfrm>
            <a:off x="2578839" y="4742290"/>
            <a:ext cx="5760639" cy="1697901"/>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群众路线</a:t>
            </a:r>
            <a:r>
              <a:rPr lang="zh-CN" altLang="en-US" sz="2400" dirty="0">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党的生命线和根本工作路线</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spcBef>
                <a:spcPts val="10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全心全意为人民服务</a:t>
            </a:r>
            <a:r>
              <a:rPr lang="zh-CN" altLang="en-US" sz="2400" dirty="0">
                <a:latin typeface="楷体" panose="02010609060101010101" pitchFamily="49" charset="-122"/>
                <a:ea typeface="楷体" panose="02010609060101010101" pitchFamily="49" charset="-122"/>
              </a:rPr>
              <a:t>，是我们党一切行动的</a:t>
            </a:r>
            <a:r>
              <a:rPr lang="zh-CN" altLang="en-US" sz="2400" dirty="0">
                <a:solidFill>
                  <a:srgbClr val="FF0000"/>
                </a:solidFill>
                <a:latin typeface="楷体" panose="02010609060101010101" pitchFamily="49" charset="-122"/>
                <a:ea typeface="楷体" panose="02010609060101010101" pitchFamily="49" charset="-122"/>
              </a:rPr>
              <a:t>根本出发点和落脚点</a:t>
            </a:r>
            <a:r>
              <a:rPr lang="zh-CN" altLang="en-US" sz="2400" dirty="0">
                <a:latin typeface="楷体" panose="02010609060101010101" pitchFamily="49" charset="-122"/>
                <a:ea typeface="楷体" panose="02010609060101010101" pitchFamily="49" charset="-122"/>
              </a:rPr>
              <a:t>，是我们党区别于其他一切政党的</a:t>
            </a:r>
            <a:r>
              <a:rPr lang="zh-CN" altLang="en-US" sz="2400" dirty="0">
                <a:solidFill>
                  <a:srgbClr val="FF0000"/>
                </a:solidFill>
                <a:latin typeface="楷体" panose="02010609060101010101" pitchFamily="49" charset="-122"/>
                <a:ea typeface="楷体" panose="02010609060101010101" pitchFamily="49" charset="-122"/>
              </a:rPr>
              <a:t>根本标志</a:t>
            </a:r>
            <a:r>
              <a:rPr lang="zh-CN" altLang="en-US" sz="2400" dirty="0">
                <a:latin typeface="楷体" panose="02010609060101010101" pitchFamily="49" charset="-122"/>
                <a:ea typeface="楷体" panose="02010609060101010101" pitchFamily="49" charset="-122"/>
              </a:rPr>
              <a:t>。</a:t>
            </a:r>
          </a:p>
        </p:txBody>
      </p:sp>
      <p:sp>
        <p:nvSpPr>
          <p:cNvPr id="15" name="文本框 14"/>
          <p:cNvSpPr txBox="1"/>
          <p:nvPr/>
        </p:nvSpPr>
        <p:spPr>
          <a:xfrm>
            <a:off x="8616280" y="4742290"/>
            <a:ext cx="2851766" cy="830997"/>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独立自主</a:t>
            </a:r>
            <a:r>
              <a:rPr lang="zh-CN" altLang="en-US" sz="2400" dirty="0">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中华民族精神之魂</a:t>
            </a:r>
            <a:r>
              <a:rPr lang="zh-CN" altLang="en-US" sz="2400" dirty="0">
                <a:latin typeface="楷体" panose="02010609060101010101" pitchFamily="49" charset="-122"/>
                <a:ea typeface="楷体" panose="02010609060101010101" pitchFamily="49" charset="-122"/>
              </a:rPr>
              <a:t>。</a:t>
            </a:r>
          </a:p>
        </p:txBody>
      </p:sp>
      <p:sp>
        <p:nvSpPr>
          <p:cNvPr id="16"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25</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15480" y="816447"/>
            <a:ext cx="7940676" cy="668337"/>
            <a:chOff x="1415480" y="816447"/>
            <a:chExt cx="7940676" cy="668337"/>
          </a:xfrm>
        </p:grpSpPr>
        <p:sp>
          <p:nvSpPr>
            <p:cNvPr id="23554" name="Freeform 10"/>
            <p:cNvSpPr/>
            <p:nvPr/>
          </p:nvSpPr>
          <p:spPr>
            <a:xfrm>
              <a:off x="1486918" y="935510"/>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3555" name="Freeform 16"/>
            <p:cNvSpPr/>
            <p:nvPr/>
          </p:nvSpPr>
          <p:spPr>
            <a:xfrm>
              <a:off x="1415480" y="816447"/>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3556" name="TextBox 43"/>
            <p:cNvSpPr txBox="1"/>
            <p:nvPr/>
          </p:nvSpPr>
          <p:spPr>
            <a:xfrm>
              <a:off x="2618806" y="960910"/>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第二章  新民主主义革命理论</a:t>
              </a:r>
            </a:p>
          </p:txBody>
        </p:sp>
        <p:sp>
          <p:nvSpPr>
            <p:cNvPr id="23557" name="Freeform 15"/>
            <p:cNvSpPr>
              <a:spLocks noEditPoints="1"/>
            </p:cNvSpPr>
            <p:nvPr/>
          </p:nvSpPr>
          <p:spPr>
            <a:xfrm>
              <a:off x="1836168" y="984722"/>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grpSp>
        <p:nvGrpSpPr>
          <p:cNvPr id="23" name="组合 1"/>
          <p:cNvGrpSpPr/>
          <p:nvPr/>
        </p:nvGrpSpPr>
        <p:grpSpPr bwMode="auto">
          <a:xfrm>
            <a:off x="954087" y="2141720"/>
            <a:ext cx="10283825" cy="4538663"/>
            <a:chOff x="1880029" y="2304662"/>
            <a:chExt cx="8526359" cy="3762499"/>
          </a:xfrm>
        </p:grpSpPr>
        <p:sp>
          <p:nvSpPr>
            <p:cNvPr id="24" name="同侧圆角矩形 4"/>
            <p:cNvSpPr/>
            <p:nvPr/>
          </p:nvSpPr>
          <p:spPr>
            <a:xfrm>
              <a:off x="1977310" y="2304662"/>
              <a:ext cx="2369771" cy="1196347"/>
            </a:xfrm>
            <a:prstGeom prst="round2SameRect">
              <a:avLst/>
            </a:prstGeom>
            <a:solidFill>
              <a:srgbClr val="C00000"/>
            </a:solidFill>
            <a:ln w="57150">
              <a:solidFill>
                <a:schemeClr val="bg1"/>
              </a:solidFill>
            </a:ln>
            <a:effectLst>
              <a:glow rad="63500">
                <a:schemeClr val="bg1">
                  <a:lumMod val="65000"/>
                  <a:alpha val="40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9352" tIns="72000" rIns="149352" bIns="435784" spcCol="127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algn="ctr" defTabSz="933450">
                <a:lnSpc>
                  <a:spcPct val="110000"/>
                </a:lnSpc>
                <a:defRPr/>
              </a:pPr>
              <a:r>
                <a:rPr lang="zh-CN" altLang="en-US" sz="2400" b="1">
                  <a:solidFill>
                    <a:schemeClr val="bg1"/>
                  </a:solidFill>
                  <a:latin typeface="微软雅黑" panose="020B0503020204020204" pitchFamily="34" charset="-122"/>
                  <a:ea typeface="微软雅黑" panose="020B0503020204020204" pitchFamily="34" charset="-122"/>
                </a:rPr>
                <a:t>近代中国社会的性质</a:t>
              </a:r>
            </a:p>
          </p:txBody>
        </p:sp>
        <p:sp>
          <p:nvSpPr>
            <p:cNvPr id="25" name="矩形 24"/>
            <p:cNvSpPr/>
            <p:nvPr/>
          </p:nvSpPr>
          <p:spPr>
            <a:xfrm>
              <a:off x="1880029" y="3992770"/>
              <a:ext cx="2631035" cy="2074391"/>
            </a:xfrm>
            <a:prstGeom prst="rect">
              <a:avLst/>
            </a:prstGeom>
            <a:solidFill>
              <a:srgbClr val="FFC000">
                <a:alpha val="90000"/>
              </a:srgbClr>
            </a:solidFill>
            <a:ln w="76200">
              <a:solidFill>
                <a:schemeClr val="bg1"/>
              </a:solidFill>
            </a:ln>
            <a:effectLst>
              <a:glow rad="63500">
                <a:schemeClr val="bg1">
                  <a:lumMod val="65000"/>
                  <a:alpha val="40000"/>
                </a:schemeClr>
              </a:glo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84780" tIns="184780" rIns="184780" bIns="0" spcCol="1270" anchor="ctr"/>
            <a:lstStyle/>
            <a:p>
              <a:pPr marL="285750" lvl="1" indent="-285750" algn="ctr" defTabSz="933450">
                <a:lnSpc>
                  <a:spcPct val="130000"/>
                </a:lnSpc>
                <a:spcAft>
                  <a:spcPts val="0"/>
                </a:spcAft>
                <a:defRPr/>
              </a:pPr>
              <a:r>
                <a:rPr lang="zh-CN" altLang="en-US" sz="2400" b="1" dirty="0">
                  <a:latin typeface="+mj-ea"/>
                  <a:ea typeface="+mj-ea"/>
                </a:rPr>
                <a:t>半殖民地</a:t>
              </a:r>
              <a:endParaRPr lang="en-US" altLang="zh-CN" sz="2400" b="1" dirty="0">
                <a:latin typeface="+mj-ea"/>
                <a:ea typeface="+mj-ea"/>
              </a:endParaRPr>
            </a:p>
            <a:p>
              <a:pPr marL="285750" lvl="1" indent="-285750" algn="ctr" defTabSz="933450">
                <a:lnSpc>
                  <a:spcPct val="130000"/>
                </a:lnSpc>
                <a:spcAft>
                  <a:spcPts val="0"/>
                </a:spcAft>
                <a:defRPr/>
              </a:pPr>
              <a:r>
                <a:rPr lang="zh-CN" altLang="en-US" sz="2400" b="1" dirty="0">
                  <a:latin typeface="+mj-ea"/>
                  <a:ea typeface="+mj-ea"/>
                </a:rPr>
                <a:t>半封建社会</a:t>
              </a:r>
            </a:p>
          </p:txBody>
        </p:sp>
        <p:sp>
          <p:nvSpPr>
            <p:cNvPr id="26" name="任意多边形 8"/>
            <p:cNvSpPr/>
            <p:nvPr/>
          </p:nvSpPr>
          <p:spPr>
            <a:xfrm>
              <a:off x="4511117" y="2915295"/>
              <a:ext cx="323786" cy="342165"/>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68644" rIns="102967" bIns="68644" spcCol="1270" anchor="ctr"/>
            <a:lstStyle/>
            <a:p>
              <a:pPr algn="ctr" defTabSz="666750">
                <a:lnSpc>
                  <a:spcPct val="90000"/>
                </a:lnSpc>
                <a:spcAft>
                  <a:spcPct val="35000"/>
                </a:spcAft>
                <a:defRPr/>
              </a:pPr>
              <a:endParaRPr lang="zh-CN" altLang="en-US" sz="2400" b="1" dirty="0">
                <a:effectLst>
                  <a:outerShdw blurRad="38100" dist="38100" dir="2700000" algn="tl">
                    <a:srgbClr val="000000">
                      <a:alpha val="43137"/>
                    </a:srgbClr>
                  </a:outerShdw>
                </a:effectLst>
                <a:ea typeface="黑体" panose="02010609060101010101" pitchFamily="49" charset="-122"/>
              </a:endParaRPr>
            </a:p>
          </p:txBody>
        </p:sp>
        <p:sp>
          <p:nvSpPr>
            <p:cNvPr id="27" name="同侧圆角矩形 11"/>
            <p:cNvSpPr/>
            <p:nvPr/>
          </p:nvSpPr>
          <p:spPr>
            <a:xfrm>
              <a:off x="4918733" y="2304662"/>
              <a:ext cx="2369771" cy="1196347"/>
            </a:xfrm>
            <a:prstGeom prst="round2SameRect">
              <a:avLst/>
            </a:prstGeom>
            <a:solidFill>
              <a:srgbClr val="C00000"/>
            </a:solidFill>
            <a:ln w="57150">
              <a:solidFill>
                <a:schemeClr val="bg1"/>
              </a:solidFill>
            </a:ln>
            <a:effectLst>
              <a:glow rad="63500">
                <a:schemeClr val="bg1">
                  <a:lumMod val="65000"/>
                  <a:alpha val="40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9352" tIns="72000" rIns="149352" bIns="435784" spcCol="1270"/>
            <a:lstStyle/>
            <a:p>
              <a:pPr algn="ctr" defTabSz="933450">
                <a:lnSpc>
                  <a:spcPct val="110000"/>
                </a:lnSpc>
                <a:spcAft>
                  <a:spcPts val="0"/>
                </a:spcAft>
                <a:defRPr/>
              </a:pPr>
              <a:r>
                <a:rPr lang="zh-CN" altLang="en-US" sz="2400" b="1" dirty="0">
                  <a:solidFill>
                    <a:schemeClr val="bg1"/>
                  </a:solidFill>
                  <a:latin typeface="+mj-ea"/>
                  <a:ea typeface="+mj-ea"/>
                </a:rPr>
                <a:t>近代中国社会的主要矛盾</a:t>
              </a:r>
            </a:p>
          </p:txBody>
        </p:sp>
        <p:sp>
          <p:nvSpPr>
            <p:cNvPr id="28" name="矩形 27"/>
            <p:cNvSpPr/>
            <p:nvPr/>
          </p:nvSpPr>
          <p:spPr>
            <a:xfrm>
              <a:off x="4682981" y="3992769"/>
              <a:ext cx="2917720" cy="2074391"/>
            </a:xfrm>
            <a:prstGeom prst="rect">
              <a:avLst/>
            </a:prstGeom>
            <a:solidFill>
              <a:srgbClr val="FFC000">
                <a:alpha val="90000"/>
              </a:srgbClr>
            </a:solidFill>
            <a:ln w="76200">
              <a:solidFill>
                <a:schemeClr val="bg1"/>
              </a:solidFill>
            </a:ln>
            <a:effectLst>
              <a:glow rad="63500">
                <a:schemeClr val="bg1">
                  <a:lumMod val="65000"/>
                  <a:alpha val="40000"/>
                </a:schemeClr>
              </a:glo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84780" tIns="184780" rIns="184780" bIns="0" spcCol="127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marL="285750" lvl="1" indent="-285750" algn="ctr" defTabSz="933450">
                <a:lnSpc>
                  <a:spcPct val="130000"/>
                </a:lnSpc>
                <a:defRPr/>
              </a:pPr>
              <a:r>
                <a:rPr lang="zh-CN" altLang="en-US" sz="2400" b="1" dirty="0">
                  <a:solidFill>
                    <a:srgbClr val="000000"/>
                  </a:solidFill>
                  <a:latin typeface="微软雅黑" panose="020B0503020204020204" pitchFamily="34" charset="-122"/>
                  <a:ea typeface="微软雅黑" panose="020B0503020204020204" pitchFamily="34" charset="-122"/>
                </a:rPr>
                <a:t>帝国主义和</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285750" lvl="1" indent="-285750" algn="ctr" defTabSz="933450">
                <a:defRPr/>
              </a:pPr>
              <a:r>
                <a:rPr lang="zh-CN" altLang="en-US" sz="2400" b="1" dirty="0">
                  <a:solidFill>
                    <a:srgbClr val="000000"/>
                  </a:solidFill>
                  <a:latin typeface="微软雅黑" panose="020B0503020204020204" pitchFamily="34" charset="-122"/>
                  <a:ea typeface="微软雅黑" panose="020B0503020204020204" pitchFamily="34" charset="-122"/>
                </a:rPr>
                <a:t>中华民族的矛盾</a:t>
              </a:r>
              <a:r>
                <a:rPr lang="zh-CN" altLang="en-US" sz="2400" dirty="0">
                  <a:solidFill>
                    <a:srgbClr val="000000"/>
                  </a:solidFill>
                  <a:latin typeface="楷体" panose="02010609060101010101" pitchFamily="49" charset="-122"/>
                  <a:ea typeface="楷体" panose="02010609060101010101" pitchFamily="49" charset="-122"/>
                </a:rPr>
                <a:t>（最主要的矛盾）</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285750" lvl="1" indent="-285750" algn="ctr" defTabSz="933450">
                <a:lnSpc>
                  <a:spcPct val="130000"/>
                </a:lnSpc>
                <a:defRPr/>
              </a:pPr>
              <a:r>
                <a:rPr lang="zh-CN" altLang="en-US" sz="2400" b="1" dirty="0">
                  <a:solidFill>
                    <a:srgbClr val="000000"/>
                  </a:solidFill>
                  <a:latin typeface="微软雅黑" panose="020B0503020204020204" pitchFamily="34" charset="-122"/>
                  <a:ea typeface="微软雅黑" panose="020B0503020204020204" pitchFamily="34" charset="-122"/>
                </a:rPr>
                <a:t>封建主义和</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285750" lvl="1" indent="-285750" algn="ctr" defTabSz="933450">
                <a:lnSpc>
                  <a:spcPct val="130000"/>
                </a:lnSpc>
                <a:defRPr/>
              </a:pPr>
              <a:r>
                <a:rPr lang="zh-CN" altLang="en-US" sz="2400" b="1" dirty="0">
                  <a:solidFill>
                    <a:srgbClr val="000000"/>
                  </a:solidFill>
                  <a:latin typeface="微软雅黑" panose="020B0503020204020204" pitchFamily="34" charset="-122"/>
                  <a:ea typeface="微软雅黑" panose="020B0503020204020204" pitchFamily="34" charset="-122"/>
                </a:rPr>
                <a:t>人民大众的矛盾</a:t>
              </a:r>
            </a:p>
          </p:txBody>
        </p:sp>
        <p:sp>
          <p:nvSpPr>
            <p:cNvPr id="29" name="任意多边形 14"/>
            <p:cNvSpPr/>
            <p:nvPr/>
          </p:nvSpPr>
          <p:spPr>
            <a:xfrm>
              <a:off x="7410711" y="2903451"/>
              <a:ext cx="323786" cy="343481"/>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68644" rIns="102967" bIns="68644" spcCol="1270" anchor="ctr"/>
            <a:lstStyle/>
            <a:p>
              <a:pPr algn="ctr" defTabSz="666750">
                <a:lnSpc>
                  <a:spcPct val="90000"/>
                </a:lnSpc>
                <a:spcAft>
                  <a:spcPct val="35000"/>
                </a:spcAft>
                <a:defRPr/>
              </a:pPr>
              <a:endParaRPr lang="zh-CN" altLang="en-US" sz="2400" b="1" dirty="0">
                <a:effectLst>
                  <a:outerShdw blurRad="38100" dist="38100" dir="2700000" algn="tl">
                    <a:srgbClr val="000000">
                      <a:alpha val="43137"/>
                    </a:srgbClr>
                  </a:outerShdw>
                </a:effectLst>
                <a:ea typeface="黑体" panose="02010609060101010101" pitchFamily="49" charset="-122"/>
              </a:endParaRPr>
            </a:p>
          </p:txBody>
        </p:sp>
        <p:sp>
          <p:nvSpPr>
            <p:cNvPr id="30" name="同侧圆角矩形 15"/>
            <p:cNvSpPr/>
            <p:nvPr/>
          </p:nvSpPr>
          <p:spPr>
            <a:xfrm>
              <a:off x="7860156" y="2304662"/>
              <a:ext cx="2369771" cy="1196347"/>
            </a:xfrm>
            <a:prstGeom prst="round2SameRect">
              <a:avLst/>
            </a:prstGeom>
            <a:solidFill>
              <a:srgbClr val="C00000"/>
            </a:solidFill>
            <a:ln w="57150">
              <a:solidFill>
                <a:schemeClr val="bg1"/>
              </a:solidFill>
            </a:ln>
            <a:effectLst>
              <a:glow rad="63500">
                <a:schemeClr val="bg1">
                  <a:lumMod val="65000"/>
                  <a:alpha val="40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9352" tIns="72000" rIns="149352" bIns="435784" spcCol="127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algn="ctr" defTabSz="933450">
                <a:lnSpc>
                  <a:spcPct val="110000"/>
                </a:lnSpc>
                <a:defRPr/>
              </a:pPr>
              <a:r>
                <a:rPr lang="zh-CN" altLang="en-US" sz="2400" b="1">
                  <a:solidFill>
                    <a:schemeClr val="bg1"/>
                  </a:solidFill>
                  <a:latin typeface="微软雅黑" panose="020B0503020204020204" pitchFamily="34" charset="-122"/>
                  <a:ea typeface="微软雅黑" panose="020B0503020204020204" pitchFamily="34" charset="-122"/>
                </a:rPr>
                <a:t>近代中国革命的根本任务</a:t>
              </a:r>
            </a:p>
          </p:txBody>
        </p:sp>
        <p:sp>
          <p:nvSpPr>
            <p:cNvPr id="31" name="矩形 30"/>
            <p:cNvSpPr/>
            <p:nvPr/>
          </p:nvSpPr>
          <p:spPr>
            <a:xfrm>
              <a:off x="7775353" y="3992769"/>
              <a:ext cx="2631035" cy="2074390"/>
            </a:xfrm>
            <a:prstGeom prst="rect">
              <a:avLst/>
            </a:prstGeom>
            <a:solidFill>
              <a:srgbClr val="FFC000">
                <a:alpha val="90000"/>
              </a:srgbClr>
            </a:solidFill>
            <a:ln w="76200">
              <a:solidFill>
                <a:schemeClr val="bg1"/>
              </a:solidFill>
            </a:ln>
            <a:effectLst>
              <a:glow rad="63500">
                <a:schemeClr val="bg1">
                  <a:lumMod val="65000"/>
                  <a:alpha val="40000"/>
                </a:schemeClr>
              </a:glo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84780" tIns="184780" rIns="184780" bIns="0" spcCol="127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marL="285750" lvl="1" indent="-285750" algn="ctr" defTabSz="933450">
                <a:lnSpc>
                  <a:spcPct val="130000"/>
                </a:lnSpc>
                <a:defRPr/>
              </a:pPr>
              <a:r>
                <a:rPr lang="zh-CN" altLang="en-US" sz="2400" b="1">
                  <a:solidFill>
                    <a:srgbClr val="000000"/>
                  </a:solidFill>
                  <a:latin typeface="微软雅黑" panose="020B0503020204020204" pitchFamily="34" charset="-122"/>
                  <a:ea typeface="微软雅黑" panose="020B0503020204020204" pitchFamily="34" charset="-122"/>
                </a:rPr>
                <a:t>推翻帝国主义、</a:t>
              </a:r>
              <a:endParaRPr lang="en-US" altLang="zh-CN" sz="2400" b="1">
                <a:solidFill>
                  <a:srgbClr val="000000"/>
                </a:solidFill>
                <a:latin typeface="微软雅黑" panose="020B0503020204020204" pitchFamily="34" charset="-122"/>
                <a:ea typeface="微软雅黑" panose="020B0503020204020204" pitchFamily="34" charset="-122"/>
              </a:endParaRPr>
            </a:p>
            <a:p>
              <a:pPr marL="285750" lvl="1" indent="-285750" algn="ctr" defTabSz="933450">
                <a:lnSpc>
                  <a:spcPct val="130000"/>
                </a:lnSpc>
                <a:defRPr/>
              </a:pPr>
              <a:r>
                <a:rPr lang="zh-CN" altLang="en-US" sz="2400" b="1">
                  <a:solidFill>
                    <a:srgbClr val="000000"/>
                  </a:solidFill>
                  <a:latin typeface="微软雅黑" panose="020B0503020204020204" pitchFamily="34" charset="-122"/>
                  <a:ea typeface="微软雅黑" panose="020B0503020204020204" pitchFamily="34" charset="-122"/>
                </a:rPr>
                <a:t>封建主义和</a:t>
              </a:r>
              <a:endParaRPr lang="en-US" altLang="zh-CN" sz="2400" b="1">
                <a:solidFill>
                  <a:srgbClr val="000000"/>
                </a:solidFill>
                <a:latin typeface="微软雅黑" panose="020B0503020204020204" pitchFamily="34" charset="-122"/>
                <a:ea typeface="微软雅黑" panose="020B0503020204020204" pitchFamily="34" charset="-122"/>
              </a:endParaRPr>
            </a:p>
            <a:p>
              <a:pPr marL="285750" lvl="1" indent="-285750" algn="ctr" defTabSz="933450">
                <a:lnSpc>
                  <a:spcPct val="130000"/>
                </a:lnSpc>
                <a:defRPr/>
              </a:pPr>
              <a:r>
                <a:rPr lang="zh-CN" altLang="en-US" sz="2400" b="1">
                  <a:solidFill>
                    <a:srgbClr val="000000"/>
                  </a:solidFill>
                  <a:latin typeface="微软雅黑" panose="020B0503020204020204" pitchFamily="34" charset="-122"/>
                  <a:ea typeface="微软雅黑" panose="020B0503020204020204" pitchFamily="34" charset="-122"/>
                </a:rPr>
                <a:t>官僚资本主义</a:t>
              </a:r>
              <a:endParaRPr lang="en-US" altLang="zh-CN" sz="2400" b="1">
                <a:solidFill>
                  <a:srgbClr val="000000"/>
                </a:solidFill>
                <a:latin typeface="微软雅黑" panose="020B0503020204020204" pitchFamily="34" charset="-122"/>
                <a:ea typeface="微软雅黑" panose="020B0503020204020204" pitchFamily="34" charset="-122"/>
              </a:endParaRPr>
            </a:p>
            <a:p>
              <a:pPr marL="285750" lvl="1" indent="-285750" algn="ctr" defTabSz="933450">
                <a:lnSpc>
                  <a:spcPct val="130000"/>
                </a:lnSpc>
                <a:defRPr/>
              </a:pPr>
              <a:r>
                <a:rPr lang="zh-CN" altLang="en-US" sz="2400" b="1">
                  <a:solidFill>
                    <a:srgbClr val="000000"/>
                  </a:solidFill>
                  <a:latin typeface="微软雅黑" panose="020B0503020204020204" pitchFamily="34" charset="-122"/>
                  <a:ea typeface="微软雅黑" panose="020B0503020204020204" pitchFamily="34" charset="-122"/>
                </a:rPr>
                <a:t>的统治</a:t>
              </a:r>
            </a:p>
          </p:txBody>
        </p:sp>
        <p:grpSp>
          <p:nvGrpSpPr>
            <p:cNvPr id="32" name="组合 1"/>
            <p:cNvGrpSpPr/>
            <p:nvPr/>
          </p:nvGrpSpPr>
          <p:grpSpPr bwMode="auto">
            <a:xfrm>
              <a:off x="3060702" y="3220369"/>
              <a:ext cx="6082774" cy="1105188"/>
              <a:chOff x="1720618" y="3301762"/>
              <a:chExt cx="6103518" cy="1105241"/>
            </a:xfrm>
          </p:grpSpPr>
          <p:cxnSp>
            <p:nvCxnSpPr>
              <p:cNvPr id="33" name="直接连接符 32"/>
              <p:cNvCxnSpPr/>
              <p:nvPr/>
            </p:nvCxnSpPr>
            <p:spPr bwMode="auto">
              <a:xfrm>
                <a:off x="1811706" y="3537583"/>
                <a:ext cx="0" cy="700156"/>
              </a:xfrm>
              <a:prstGeom prst="line">
                <a:avLst/>
              </a:prstGeom>
              <a:noFill/>
              <a:ln w="19050" cap="flat" cmpd="sng" algn="ctr">
                <a:solidFill>
                  <a:schemeClr val="bg1">
                    <a:lumMod val="65000"/>
                  </a:schemeClr>
                </a:solidFill>
                <a:prstDash val="dash"/>
                <a:round/>
                <a:headEnd type="none" w="med" len="med"/>
                <a:tailEnd type="none" w="med" len="med"/>
              </a:ln>
              <a:effectLst/>
            </p:spPr>
          </p:cxnSp>
          <p:sp>
            <p:nvSpPr>
              <p:cNvPr id="34" name="椭圆 33"/>
              <p:cNvSpPr/>
              <p:nvPr/>
            </p:nvSpPr>
            <p:spPr bwMode="auto">
              <a:xfrm>
                <a:off x="1732364" y="3301762"/>
                <a:ext cx="165665" cy="189490"/>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sp>
            <p:nvSpPr>
              <p:cNvPr id="35" name="椭圆 34"/>
              <p:cNvSpPr/>
              <p:nvPr/>
            </p:nvSpPr>
            <p:spPr bwMode="auto">
              <a:xfrm>
                <a:off x="1720618" y="4221038"/>
                <a:ext cx="177411" cy="185965"/>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cxnSp>
            <p:nvCxnSpPr>
              <p:cNvPr id="42" name="直接连接符 41"/>
              <p:cNvCxnSpPr/>
              <p:nvPr/>
            </p:nvCxnSpPr>
            <p:spPr bwMode="auto">
              <a:xfrm>
                <a:off x="4813636" y="3537583"/>
                <a:ext cx="0" cy="700156"/>
              </a:xfrm>
              <a:prstGeom prst="line">
                <a:avLst/>
              </a:prstGeom>
              <a:noFill/>
              <a:ln w="19050" cap="flat" cmpd="sng" algn="ctr">
                <a:solidFill>
                  <a:schemeClr val="bg1">
                    <a:lumMod val="65000"/>
                  </a:schemeClr>
                </a:solidFill>
                <a:prstDash val="dash"/>
                <a:round/>
                <a:headEnd type="none" w="med" len="med"/>
                <a:tailEnd type="none" w="med" len="med"/>
              </a:ln>
              <a:effectLst/>
            </p:spPr>
          </p:cxnSp>
          <p:sp>
            <p:nvSpPr>
              <p:cNvPr id="43" name="椭圆 42"/>
              <p:cNvSpPr/>
              <p:nvPr/>
            </p:nvSpPr>
            <p:spPr bwMode="auto">
              <a:xfrm>
                <a:off x="4734587" y="3301762"/>
                <a:ext cx="165665" cy="189490"/>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sp>
            <p:nvSpPr>
              <p:cNvPr id="44" name="椭圆 43"/>
              <p:cNvSpPr/>
              <p:nvPr/>
            </p:nvSpPr>
            <p:spPr bwMode="auto">
              <a:xfrm>
                <a:off x="4722839" y="4221038"/>
                <a:ext cx="177411" cy="185965"/>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cxnSp>
            <p:nvCxnSpPr>
              <p:cNvPr id="45" name="直接连接符 44"/>
              <p:cNvCxnSpPr/>
              <p:nvPr/>
            </p:nvCxnSpPr>
            <p:spPr bwMode="auto">
              <a:xfrm>
                <a:off x="7736326" y="3537583"/>
                <a:ext cx="0" cy="700156"/>
              </a:xfrm>
              <a:prstGeom prst="line">
                <a:avLst/>
              </a:prstGeom>
              <a:noFill/>
              <a:ln w="19050" cap="flat" cmpd="sng" algn="ctr">
                <a:solidFill>
                  <a:schemeClr val="bg1">
                    <a:lumMod val="65000"/>
                  </a:schemeClr>
                </a:solidFill>
                <a:prstDash val="dash"/>
                <a:round/>
                <a:headEnd type="none" w="med" len="med"/>
                <a:tailEnd type="none" w="med" len="med"/>
              </a:ln>
              <a:effectLst/>
            </p:spPr>
          </p:cxnSp>
          <p:sp>
            <p:nvSpPr>
              <p:cNvPr id="46" name="椭圆 45"/>
              <p:cNvSpPr/>
              <p:nvPr/>
            </p:nvSpPr>
            <p:spPr bwMode="auto">
              <a:xfrm>
                <a:off x="7658471" y="3301762"/>
                <a:ext cx="165665" cy="189490"/>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sp>
            <p:nvSpPr>
              <p:cNvPr id="47" name="椭圆 46"/>
              <p:cNvSpPr/>
              <p:nvPr/>
            </p:nvSpPr>
            <p:spPr bwMode="auto">
              <a:xfrm>
                <a:off x="7646723" y="4221038"/>
                <a:ext cx="177411" cy="185965"/>
              </a:xfrm>
              <a:prstGeom prst="ellipse">
                <a:avLst/>
              </a:prstGeom>
              <a:solidFill>
                <a:schemeClr val="bg1"/>
              </a:solidFill>
              <a:ln w="9525" cap="flat" cmpd="sng" algn="ctr">
                <a:noFill/>
                <a:prstDash val="solid"/>
                <a:round/>
                <a:headEnd type="none" w="med" len="med"/>
                <a:tailEnd type="none" w="med" len="med"/>
              </a:ln>
              <a:effectLst>
                <a:innerShdw blurRad="38100" dist="25400" dir="16200000">
                  <a:prstClr val="black">
                    <a:alpha val="50000"/>
                  </a:prstClr>
                </a:innerShdw>
              </a:effectLst>
            </p:spPr>
            <p:txBody>
              <a:bodyPr>
                <a:spAutoFit/>
              </a:bodyPr>
              <a:lstStyle/>
              <a:p>
                <a:pPr defTabSz="457200">
                  <a:spcBef>
                    <a:spcPct val="50000"/>
                  </a:spcBef>
                  <a:defRPr/>
                </a:pPr>
                <a:endParaRPr lang="zh-CN" altLang="en-US" sz="2400" b="1">
                  <a:effectLst>
                    <a:outerShdw blurRad="38100" dist="38100" dir="2700000" algn="tl">
                      <a:srgbClr val="000000">
                        <a:alpha val="43137"/>
                      </a:srgbClr>
                    </a:outerShdw>
                  </a:effectLst>
                </a:endParaRPr>
              </a:p>
            </p:txBody>
          </p:sp>
        </p:grpSp>
      </p:grpSp>
      <p:sp>
        <p:nvSpPr>
          <p:cNvPr id="48" name="文本框 47"/>
          <p:cNvSpPr txBox="1"/>
          <p:nvPr/>
        </p:nvSpPr>
        <p:spPr>
          <a:xfrm>
            <a:off x="479376" y="1568028"/>
            <a:ext cx="512832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新民主主义革命理论形成的依据</a:t>
            </a:r>
          </a:p>
        </p:txBody>
      </p:sp>
      <p:sp>
        <p:nvSpPr>
          <p:cNvPr id="49"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26</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500"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anim calcmode="lin" valueType="num">
                                      <p:cBhvr>
                                        <p:cTn id="14" dur="500" fill="hold"/>
                                        <p:tgtEl>
                                          <p:spTgt spid="48"/>
                                        </p:tgtEl>
                                        <p:attrNameLst>
                                          <p:attrName>ppt_x</p:attrName>
                                        </p:attrNameLst>
                                      </p:cBhvr>
                                      <p:tavLst>
                                        <p:tav tm="0">
                                          <p:val>
                                            <p:strVal val="#ppt_x"/>
                                          </p:val>
                                        </p:tav>
                                        <p:tav tm="100000">
                                          <p:val>
                                            <p:strVal val="#ppt_x"/>
                                          </p:val>
                                        </p:tav>
                                      </p:tavLst>
                                    </p:anim>
                                    <p:anim calcmode="lin" valueType="num">
                                      <p:cBhvr>
                                        <p:cTn id="15"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15480" y="816447"/>
            <a:ext cx="7940676" cy="668337"/>
            <a:chOff x="1415480" y="816447"/>
            <a:chExt cx="7940676" cy="668337"/>
          </a:xfrm>
        </p:grpSpPr>
        <p:sp>
          <p:nvSpPr>
            <p:cNvPr id="23554" name="Freeform 10"/>
            <p:cNvSpPr/>
            <p:nvPr/>
          </p:nvSpPr>
          <p:spPr>
            <a:xfrm>
              <a:off x="1486918" y="935510"/>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3555" name="Freeform 16"/>
            <p:cNvSpPr/>
            <p:nvPr/>
          </p:nvSpPr>
          <p:spPr>
            <a:xfrm>
              <a:off x="1415480" y="816447"/>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3556" name="TextBox 43"/>
            <p:cNvSpPr txBox="1"/>
            <p:nvPr/>
          </p:nvSpPr>
          <p:spPr>
            <a:xfrm>
              <a:off x="2618806" y="960910"/>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第二章  新民主主义革命理论</a:t>
              </a:r>
            </a:p>
          </p:txBody>
        </p:sp>
        <p:sp>
          <p:nvSpPr>
            <p:cNvPr id="23557" name="Freeform 15"/>
            <p:cNvSpPr>
              <a:spLocks noEditPoints="1"/>
            </p:cNvSpPr>
            <p:nvPr/>
          </p:nvSpPr>
          <p:spPr>
            <a:xfrm>
              <a:off x="1836168" y="984722"/>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48" name="文本框 47"/>
          <p:cNvSpPr txBox="1"/>
          <p:nvPr/>
        </p:nvSpPr>
        <p:spPr>
          <a:xfrm>
            <a:off x="479376" y="1568028"/>
            <a:ext cx="512832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新民主主义革命理论形成的依据</a:t>
            </a:r>
          </a:p>
        </p:txBody>
      </p:sp>
      <p:sp>
        <p:nvSpPr>
          <p:cNvPr id="36" name="文本框 7"/>
          <p:cNvSpPr txBox="1">
            <a:spLocks noChangeArrowheads="1"/>
          </p:cNvSpPr>
          <p:nvPr/>
        </p:nvSpPr>
        <p:spPr bwMode="auto">
          <a:xfrm>
            <a:off x="256625" y="2336339"/>
            <a:ext cx="11239139" cy="168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spcBef>
                <a:spcPts val="1400"/>
              </a:spcBef>
            </a:pPr>
            <a:r>
              <a:rPr lang="zh-CN" altLang="en-US" sz="2400" dirty="0">
                <a:latin typeface="Arial" panose="020B0604020202020204" pitchFamily="34" charset="0"/>
                <a:ea typeface="微软雅黑" panose="020B0503020204020204" pitchFamily="34" charset="-122"/>
              </a:rPr>
              <a:t>以</a:t>
            </a:r>
            <a:r>
              <a:rPr lang="zh-CN" altLang="en-US" sz="2400" b="1" dirty="0">
                <a:solidFill>
                  <a:srgbClr val="FF0000"/>
                </a:solidFill>
                <a:latin typeface="Arial" panose="020B0604020202020204" pitchFamily="34" charset="0"/>
                <a:ea typeface="微软雅黑" panose="020B0503020204020204" pitchFamily="34" charset="-122"/>
              </a:rPr>
              <a:t>俄国十月革命</a:t>
            </a:r>
            <a:r>
              <a:rPr lang="zh-CN" altLang="en-US" sz="2400" dirty="0">
                <a:latin typeface="Arial" panose="020B0604020202020204" pitchFamily="34" charset="0"/>
                <a:ea typeface="微软雅黑" panose="020B0503020204020204" pitchFamily="34" charset="-122"/>
              </a:rPr>
              <a:t>的胜利为标志，中国资产阶级民主革命的时代背景发生了根本转换。</a:t>
            </a:r>
            <a:r>
              <a:rPr lang="zh-CN" altLang="en-US" sz="2400" dirty="0">
                <a:latin typeface="楷体" panose="02010609060101010101" pitchFamily="49" charset="-122"/>
                <a:ea typeface="楷体" panose="02010609060101010101" pitchFamily="49" charset="-122"/>
              </a:rPr>
              <a:t>→开辟了</a:t>
            </a:r>
            <a:r>
              <a:rPr lang="zh-CN" altLang="en-US" sz="2400" dirty="0">
                <a:solidFill>
                  <a:srgbClr val="FF0000"/>
                </a:solidFill>
                <a:latin typeface="楷体" panose="02010609060101010101" pitchFamily="49" charset="-122"/>
                <a:ea typeface="楷体" panose="02010609060101010101" pitchFamily="49" charset="-122"/>
              </a:rPr>
              <a:t>世界无产阶级社会主义革命的新纪元</a:t>
            </a:r>
            <a:r>
              <a:rPr lang="zh-CN" altLang="en-US" sz="2400" dirty="0">
                <a:latin typeface="楷体" panose="02010609060101010101" pitchFamily="49" charset="-122"/>
                <a:ea typeface="楷体" panose="02010609060101010101" pitchFamily="49" charset="-122"/>
              </a:rPr>
              <a:t>，标志着人类历史开始了由资本主义向社会主义转变的进程。</a:t>
            </a:r>
            <a:endParaRPr lang="zh-CN" altLang="en-US" sz="2400" dirty="0">
              <a:latin typeface="Arial" panose="020B0604020202020204" pitchFamily="34" charset="0"/>
              <a:ea typeface="微软雅黑" panose="020B0503020204020204" pitchFamily="34" charset="-122"/>
            </a:endParaRPr>
          </a:p>
        </p:txBody>
      </p:sp>
      <p:sp>
        <p:nvSpPr>
          <p:cNvPr id="38" name="文本框 7"/>
          <p:cNvSpPr txBox="1">
            <a:spLocks noChangeArrowheads="1"/>
          </p:cNvSpPr>
          <p:nvPr/>
        </p:nvSpPr>
        <p:spPr bwMode="auto">
          <a:xfrm>
            <a:off x="256626" y="4120859"/>
            <a:ext cx="11239139"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spcBef>
                <a:spcPts val="1400"/>
              </a:spcBef>
            </a:pPr>
            <a:r>
              <a:rPr lang="zh-CN" altLang="en-US" sz="2400" dirty="0">
                <a:latin typeface="Arial" panose="020B0604020202020204" pitchFamily="34" charset="0"/>
                <a:ea typeface="微软雅黑" panose="020B0503020204020204" pitchFamily="34" charset="-122"/>
              </a:rPr>
              <a:t>以</a:t>
            </a:r>
            <a:r>
              <a:rPr lang="zh-CN" altLang="en-US" sz="2400" b="1" dirty="0">
                <a:solidFill>
                  <a:srgbClr val="FF0000"/>
                </a:solidFill>
                <a:latin typeface="Arial" panose="020B0604020202020204" pitchFamily="34" charset="0"/>
                <a:ea typeface="微软雅黑" panose="020B0503020204020204" pitchFamily="34" charset="-122"/>
              </a:rPr>
              <a:t>五四运动</a:t>
            </a:r>
            <a:r>
              <a:rPr lang="zh-CN" altLang="en-US" sz="2400" dirty="0">
                <a:latin typeface="Arial" panose="020B0604020202020204" pitchFamily="34" charset="0"/>
                <a:ea typeface="微软雅黑" panose="020B0503020204020204" pitchFamily="34" charset="-122"/>
              </a:rPr>
              <a:t>的爆发为标志，中国资产阶级民主革命进入</a:t>
            </a:r>
            <a:r>
              <a:rPr lang="zh-CN" altLang="en-US" sz="2400" dirty="0">
                <a:solidFill>
                  <a:srgbClr val="FF0000"/>
                </a:solidFill>
                <a:latin typeface="Arial" panose="020B0604020202020204" pitchFamily="34" charset="0"/>
                <a:ea typeface="微软雅黑" panose="020B0503020204020204" pitchFamily="34" charset="-122"/>
              </a:rPr>
              <a:t>新民主主义革命</a:t>
            </a:r>
            <a:r>
              <a:rPr lang="zh-CN" altLang="en-US" sz="2400" dirty="0">
                <a:latin typeface="Arial" panose="020B0604020202020204" pitchFamily="34" charset="0"/>
                <a:ea typeface="微软雅黑" panose="020B0503020204020204" pitchFamily="34" charset="-122"/>
              </a:rPr>
              <a:t>的崭新阶段。</a:t>
            </a:r>
          </a:p>
        </p:txBody>
      </p:sp>
      <p:sp>
        <p:nvSpPr>
          <p:cNvPr id="39" name="文本框 2"/>
          <p:cNvSpPr>
            <a:spLocks noChangeArrowheads="1"/>
          </p:cNvSpPr>
          <p:nvPr/>
        </p:nvSpPr>
        <p:spPr bwMode="auto">
          <a:xfrm>
            <a:off x="2601045" y="5104497"/>
            <a:ext cx="7344816" cy="1585186"/>
          </a:xfrm>
          <a:prstGeom prst="roundRect">
            <a:avLst>
              <a:gd name="adj" fmla="val 16667"/>
            </a:avLst>
          </a:prstGeom>
          <a:noFill/>
          <a:ln w="15240">
            <a:solidFill>
              <a:srgbClr val="990000"/>
            </a:solidFill>
            <a:prstDash val="sysDot"/>
            <a:round/>
          </a:ln>
          <a:extLst>
            <a:ext uri="{909E8E84-426E-40DD-AFC4-6F175D3DCCD1}">
              <a14:hiddenFill xmlns:a14="http://schemas.microsoft.com/office/drawing/2010/main">
                <a:solidFill>
                  <a:srgbClr val="FFFFFF"/>
                </a:solidFill>
              </a14:hiddenFill>
            </a:ext>
          </a:extLst>
        </p:spPr>
        <p:txBody>
          <a:bodyPr wrap="square" lIns="38100" tIns="63500" rIns="38100" bIns="63500">
            <a:spAutoFit/>
          </a:bodyPr>
          <a:lstStyle/>
          <a:p>
            <a:pPr>
              <a:lnSpc>
                <a:spcPct val="120000"/>
              </a:lnSpc>
            </a:pPr>
            <a:r>
              <a:rPr lang="zh-CN" altLang="zh-CN" sz="2400" b="1" dirty="0">
                <a:latin typeface="华文宋体" panose="02010600040101010101" pitchFamily="2" charset="-122"/>
                <a:ea typeface="华文宋体" panose="02010600040101010101" pitchFamily="2" charset="-122"/>
                <a:sym typeface="+mn-ea"/>
              </a:rPr>
              <a:t>这样的革命要分两步走：</a:t>
            </a:r>
          </a:p>
          <a:p>
            <a:pPr>
              <a:lnSpc>
                <a:spcPct val="120000"/>
              </a:lnSpc>
            </a:pPr>
            <a:r>
              <a:rPr lang="zh-CN" altLang="zh-CN" sz="2400" b="1" dirty="0">
                <a:solidFill>
                  <a:srgbClr val="C00000"/>
                </a:solidFill>
                <a:latin typeface="华文宋体" panose="02010600040101010101" pitchFamily="2" charset="-122"/>
                <a:ea typeface="华文宋体" panose="02010600040101010101" pitchFamily="2" charset="-122"/>
                <a:sym typeface="+mn-ea"/>
              </a:rPr>
              <a:t>第一步</a:t>
            </a:r>
            <a:r>
              <a:rPr lang="zh-CN" altLang="zh-CN" sz="2400" b="1" dirty="0">
                <a:latin typeface="华文宋体" panose="02010600040101010101" pitchFamily="2" charset="-122"/>
                <a:ea typeface="华文宋体" panose="02010600040101010101" pitchFamily="2" charset="-122"/>
                <a:sym typeface="+mn-ea"/>
              </a:rPr>
              <a:t>是完成</a:t>
            </a:r>
            <a:r>
              <a:rPr lang="zh-CN" altLang="zh-CN" sz="2400" b="1" dirty="0">
                <a:solidFill>
                  <a:srgbClr val="0000FF"/>
                </a:solidFill>
                <a:latin typeface="华文宋体" panose="02010600040101010101" pitchFamily="2" charset="-122"/>
                <a:ea typeface="华文宋体" panose="02010600040101010101" pitchFamily="2" charset="-122"/>
                <a:sym typeface="+mn-ea"/>
              </a:rPr>
              <a:t>反帝反封建</a:t>
            </a:r>
            <a:r>
              <a:rPr lang="zh-CN" altLang="zh-CN" sz="2400" b="1" dirty="0">
                <a:latin typeface="华文宋体" panose="02010600040101010101" pitchFamily="2" charset="-122"/>
                <a:ea typeface="华文宋体" panose="02010600040101010101" pitchFamily="2" charset="-122"/>
                <a:sym typeface="+mn-ea"/>
              </a:rPr>
              <a:t>的</a:t>
            </a:r>
            <a:r>
              <a:rPr lang="zh-CN" altLang="zh-CN" sz="2400" b="1" dirty="0">
                <a:solidFill>
                  <a:srgbClr val="C00000"/>
                </a:solidFill>
                <a:latin typeface="华文宋体" panose="02010600040101010101" pitchFamily="2" charset="-122"/>
                <a:ea typeface="华文宋体" panose="02010600040101010101" pitchFamily="2" charset="-122"/>
                <a:sym typeface="+mn-ea"/>
              </a:rPr>
              <a:t>民主主义革命</a:t>
            </a:r>
            <a:r>
              <a:rPr lang="zh-CN" altLang="zh-CN" sz="2400" b="1" dirty="0">
                <a:latin typeface="华文宋体" panose="02010600040101010101" pitchFamily="2" charset="-122"/>
                <a:ea typeface="华文宋体" panose="02010600040101010101" pitchFamily="2" charset="-122"/>
                <a:sym typeface="+mn-ea"/>
              </a:rPr>
              <a:t>任务，</a:t>
            </a:r>
          </a:p>
          <a:p>
            <a:pPr>
              <a:lnSpc>
                <a:spcPct val="120000"/>
              </a:lnSpc>
            </a:pPr>
            <a:r>
              <a:rPr lang="zh-CN" altLang="zh-CN" sz="2400" b="1" dirty="0">
                <a:solidFill>
                  <a:srgbClr val="C00000"/>
                </a:solidFill>
                <a:latin typeface="华文宋体" panose="02010600040101010101" pitchFamily="2" charset="-122"/>
                <a:ea typeface="华文宋体" panose="02010600040101010101" pitchFamily="2" charset="-122"/>
                <a:sym typeface="+mn-ea"/>
              </a:rPr>
              <a:t>第二步</a:t>
            </a:r>
            <a:r>
              <a:rPr lang="zh-CN" altLang="zh-CN" sz="2400" b="1" dirty="0">
                <a:latin typeface="华文宋体" panose="02010600040101010101" pitchFamily="2" charset="-122"/>
                <a:ea typeface="华文宋体" panose="02010600040101010101" pitchFamily="2" charset="-122"/>
                <a:sym typeface="+mn-ea"/>
              </a:rPr>
              <a:t>是完成</a:t>
            </a:r>
            <a:r>
              <a:rPr lang="zh-CN" altLang="zh-CN" sz="2400" b="1" dirty="0">
                <a:solidFill>
                  <a:srgbClr val="C00000"/>
                </a:solidFill>
                <a:latin typeface="华文宋体" panose="02010600040101010101" pitchFamily="2" charset="-122"/>
                <a:ea typeface="华文宋体" panose="02010600040101010101" pitchFamily="2" charset="-122"/>
                <a:sym typeface="+mn-ea"/>
              </a:rPr>
              <a:t>社会主义革命</a:t>
            </a:r>
            <a:r>
              <a:rPr lang="zh-CN" altLang="zh-CN" sz="2400" b="1" dirty="0">
                <a:latin typeface="华文宋体" panose="02010600040101010101" pitchFamily="2" charset="-122"/>
                <a:ea typeface="华文宋体" panose="02010600040101010101" pitchFamily="2" charset="-122"/>
                <a:sym typeface="+mn-ea"/>
              </a:rPr>
              <a:t>的任务。</a:t>
            </a:r>
          </a:p>
        </p:txBody>
      </p:sp>
      <p:sp>
        <p:nvSpPr>
          <p:cNvPr id="40"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27</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9081" y="789223"/>
            <a:ext cx="7940676" cy="668337"/>
            <a:chOff x="1503362" y="879475"/>
            <a:chExt cx="7940676" cy="668337"/>
          </a:xfrm>
        </p:grpSpPr>
        <p:sp>
          <p:nvSpPr>
            <p:cNvPr id="235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3555" name="Freeform 16"/>
            <p:cNvSpPr/>
            <p:nvPr/>
          </p:nvSpPr>
          <p:spPr>
            <a:xfrm>
              <a:off x="1503362" y="879475"/>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3556"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第二章  新民主主义革命理论</a:t>
              </a:r>
            </a:p>
          </p:txBody>
        </p:sp>
        <p:sp>
          <p:nvSpPr>
            <p:cNvPr id="235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grpSp>
        <p:nvGrpSpPr>
          <p:cNvPr id="104451" name="组合 13"/>
          <p:cNvGrpSpPr/>
          <p:nvPr/>
        </p:nvGrpSpPr>
        <p:grpSpPr>
          <a:xfrm>
            <a:off x="335360" y="3429000"/>
            <a:ext cx="4797425" cy="1652587"/>
            <a:chOff x="1547664" y="1703971"/>
            <a:chExt cx="4797996" cy="1652302"/>
          </a:xfrm>
        </p:grpSpPr>
        <p:sp>
          <p:nvSpPr>
            <p:cNvPr id="4" name="矩形 3"/>
            <p:cNvSpPr/>
            <p:nvPr/>
          </p:nvSpPr>
          <p:spPr>
            <a:xfrm>
              <a:off x="1547664" y="2060848"/>
              <a:ext cx="1800200"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黑体" panose="02010609060101010101" pitchFamily="49" charset="-122"/>
                  <a:ea typeface="黑体" panose="02010609060101010101" pitchFamily="49" charset="-122"/>
                </a:rPr>
                <a:t>总路线</a:t>
              </a:r>
            </a:p>
          </p:txBody>
        </p:sp>
        <p:sp>
          <p:nvSpPr>
            <p:cNvPr id="7" name="左大括号 6"/>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8" name="矩形 7"/>
            <p:cNvSpPr/>
            <p:nvPr/>
          </p:nvSpPr>
          <p:spPr>
            <a:xfrm>
              <a:off x="4171850" y="1703971"/>
              <a:ext cx="2173810" cy="4512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无产阶级领导的</a:t>
              </a:r>
            </a:p>
          </p:txBody>
        </p:sp>
        <p:sp>
          <p:nvSpPr>
            <p:cNvPr id="9" name="矩形 8"/>
            <p:cNvSpPr/>
            <p:nvPr/>
          </p:nvSpPr>
          <p:spPr>
            <a:xfrm>
              <a:off x="4171850" y="2361885"/>
              <a:ext cx="2173810" cy="3775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人民大众的</a:t>
              </a:r>
            </a:p>
          </p:txBody>
        </p:sp>
        <p:sp>
          <p:nvSpPr>
            <p:cNvPr id="5" name="矩形 4"/>
            <p:cNvSpPr/>
            <p:nvPr/>
          </p:nvSpPr>
          <p:spPr>
            <a:xfrm>
              <a:off x="4171850" y="2901431"/>
              <a:ext cx="2173810" cy="4548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反对帝封官</a:t>
              </a:r>
            </a:p>
          </p:txBody>
        </p:sp>
      </p:grpSp>
      <p:sp>
        <p:nvSpPr>
          <p:cNvPr id="3" name="星形: 六角 2"/>
          <p:cNvSpPr/>
          <p:nvPr/>
        </p:nvSpPr>
        <p:spPr>
          <a:xfrm>
            <a:off x="5735960" y="2274354"/>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革命对象</a:t>
            </a:r>
          </a:p>
        </p:txBody>
      </p:sp>
      <p:sp>
        <p:nvSpPr>
          <p:cNvPr id="11" name="文本框 10"/>
          <p:cNvSpPr txBox="1"/>
          <p:nvPr/>
        </p:nvSpPr>
        <p:spPr>
          <a:xfrm>
            <a:off x="8177626" y="2302261"/>
            <a:ext cx="3096344"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帝国主义、封建主义、官僚资本主义</a:t>
            </a:r>
          </a:p>
        </p:txBody>
      </p:sp>
      <p:sp>
        <p:nvSpPr>
          <p:cNvPr id="36" name="星形: 六角 35"/>
          <p:cNvSpPr/>
          <p:nvPr/>
        </p:nvSpPr>
        <p:spPr>
          <a:xfrm>
            <a:off x="5736554" y="3317887"/>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革命动力</a:t>
            </a:r>
          </a:p>
        </p:txBody>
      </p:sp>
      <p:sp>
        <p:nvSpPr>
          <p:cNvPr id="37" name="文本框 36"/>
          <p:cNvSpPr txBox="1"/>
          <p:nvPr/>
        </p:nvSpPr>
        <p:spPr>
          <a:xfrm>
            <a:off x="8177626" y="3370440"/>
            <a:ext cx="3967046"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无产阶级、农民阶级、城市小资产阶级、民族资产阶级</a:t>
            </a:r>
          </a:p>
        </p:txBody>
      </p:sp>
      <p:sp>
        <p:nvSpPr>
          <p:cNvPr id="38" name="星形: 六角 37"/>
          <p:cNvSpPr/>
          <p:nvPr/>
        </p:nvSpPr>
        <p:spPr>
          <a:xfrm>
            <a:off x="5735960" y="4361420"/>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领导力量</a:t>
            </a:r>
          </a:p>
        </p:txBody>
      </p:sp>
      <p:sp>
        <p:nvSpPr>
          <p:cNvPr id="39" name="文本框 38"/>
          <p:cNvSpPr txBox="1"/>
          <p:nvPr/>
        </p:nvSpPr>
        <p:spPr>
          <a:xfrm>
            <a:off x="8177032" y="4284740"/>
            <a:ext cx="3967046" cy="1138773"/>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无产阶级及其先锋队</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中国共产党</a:t>
            </a:r>
            <a:r>
              <a:rPr lang="zh-CN" altLang="en-US" sz="2000" dirty="0">
                <a:latin typeface="楷体" panose="02010609060101010101" pitchFamily="49" charset="-122"/>
                <a:ea typeface="楷体" panose="02010609060101010101" pitchFamily="49" charset="-122"/>
              </a:rPr>
              <a:t>（无产阶级的领导权是新民主主义革命理论的核心问题）</a:t>
            </a:r>
            <a:endParaRPr lang="zh-CN" altLang="en-US" sz="2400" dirty="0">
              <a:latin typeface="楷体" panose="02010609060101010101" pitchFamily="49" charset="-122"/>
              <a:ea typeface="楷体" panose="02010609060101010101" pitchFamily="49" charset="-122"/>
            </a:endParaRPr>
          </a:p>
        </p:txBody>
      </p:sp>
      <p:sp>
        <p:nvSpPr>
          <p:cNvPr id="40" name="星形: 六角 39"/>
          <p:cNvSpPr/>
          <p:nvPr/>
        </p:nvSpPr>
        <p:spPr>
          <a:xfrm>
            <a:off x="5735960" y="5445224"/>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性质和</a:t>
            </a:r>
            <a:endParaRPr lang="en-US" altLang="zh-CN" sz="2400" dirty="0">
              <a:latin typeface="黑体" panose="02010609060101010101" pitchFamily="49" charset="-122"/>
              <a:ea typeface="黑体" panose="02010609060101010101" pitchFamily="49" charset="-122"/>
            </a:endParaRPr>
          </a:p>
          <a:p>
            <a:pPr algn="ctr"/>
            <a:r>
              <a:rPr lang="zh-CN" altLang="en-US" sz="2400" dirty="0">
                <a:latin typeface="黑体" panose="02010609060101010101" pitchFamily="49" charset="-122"/>
                <a:ea typeface="黑体" panose="02010609060101010101" pitchFamily="49" charset="-122"/>
              </a:rPr>
              <a:t>前途</a:t>
            </a:r>
          </a:p>
        </p:txBody>
      </p:sp>
      <p:sp>
        <p:nvSpPr>
          <p:cNvPr id="41" name="文本框 40"/>
          <p:cNvSpPr txBox="1"/>
          <p:nvPr/>
        </p:nvSpPr>
        <p:spPr>
          <a:xfrm>
            <a:off x="7968208" y="5497777"/>
            <a:ext cx="4175870"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性质：资产阶级民主主义革命</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前途：社会主义</a:t>
            </a:r>
          </a:p>
        </p:txBody>
      </p:sp>
      <p:sp>
        <p:nvSpPr>
          <p:cNvPr id="23" name="文本框 22"/>
          <p:cNvSpPr txBox="1"/>
          <p:nvPr/>
        </p:nvSpPr>
        <p:spPr>
          <a:xfrm>
            <a:off x="407368" y="1589621"/>
            <a:ext cx="574388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新民主主义革命的总路线和基本纲领</a:t>
            </a:r>
          </a:p>
        </p:txBody>
      </p:sp>
      <p:sp>
        <p:nvSpPr>
          <p:cNvPr id="26" name="灯片编号占位符 1"/>
          <p:cNvSpPr>
            <a:spLocks noGrp="1"/>
          </p:cNvSpPr>
          <p:nvPr>
            <p:ph type="sldNum" sz="quarter" idx="12"/>
          </p:nvPr>
        </p:nvSpPr>
        <p:spPr>
          <a:xfrm>
            <a:off x="11712624"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28</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451"/>
                                        </p:tgtEl>
                                        <p:attrNameLst>
                                          <p:attrName>style.visibility</p:attrName>
                                        </p:attrNameLst>
                                      </p:cBhvr>
                                      <p:to>
                                        <p:strVal val="visible"/>
                                      </p:to>
                                    </p:set>
                                    <p:animEffect transition="in" filter="wipe(left)">
                                      <p:cBhvr>
                                        <p:cTn id="12" dur="500"/>
                                        <p:tgtEl>
                                          <p:spTgt spid="10445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arn(inVertical)">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arn(inVertical)">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barn(inVertical)">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36" grpId="0" animBg="1"/>
      <p:bldP spid="37" grpId="0"/>
      <p:bldP spid="38" grpId="0" animBg="1"/>
      <p:bldP spid="39" grpId="0"/>
      <p:bldP spid="40" grpId="0" animBg="1"/>
      <p:bldP spid="4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29</a:t>
            </a:fld>
            <a:endParaRPr lang="en-US" altLang="zh-CN" sz="1400" dirty="0"/>
          </a:p>
        </p:txBody>
      </p:sp>
      <p:sp>
        <p:nvSpPr>
          <p:cNvPr id="23556"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方正粗黑宋简体" panose="02000000000000000000" pitchFamily="2" charset="-122"/>
                <a:ea typeface="方正粗黑宋简体" panose="02000000000000000000" pitchFamily="2" charset="-122"/>
              </a:rPr>
              <a:t>第二章  新民主主义革命理论</a:t>
            </a:r>
          </a:p>
        </p:txBody>
      </p:sp>
      <p:sp>
        <p:nvSpPr>
          <p:cNvPr id="235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104458" name="组合 5"/>
          <p:cNvGrpSpPr/>
          <p:nvPr/>
        </p:nvGrpSpPr>
        <p:grpSpPr>
          <a:xfrm>
            <a:off x="335360" y="2636912"/>
            <a:ext cx="6140450" cy="3000375"/>
            <a:chOff x="1552265" y="3752255"/>
            <a:chExt cx="6140760" cy="3000175"/>
          </a:xfrm>
        </p:grpSpPr>
        <p:sp>
          <p:nvSpPr>
            <p:cNvPr id="6" name="矩形 5"/>
            <p:cNvSpPr/>
            <p:nvPr/>
          </p:nvSpPr>
          <p:spPr>
            <a:xfrm>
              <a:off x="1552265" y="4535244"/>
              <a:ext cx="1800200"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黑体" panose="02010609060101010101" pitchFamily="49" charset="-122"/>
                  <a:ea typeface="黑体" panose="02010609060101010101" pitchFamily="49" charset="-122"/>
                </a:rPr>
                <a:t>基本纲领</a:t>
              </a:r>
            </a:p>
          </p:txBody>
        </p:sp>
        <p:sp>
          <p:nvSpPr>
            <p:cNvPr id="10" name="左大括号 9"/>
            <p:cNvSpPr/>
            <p:nvPr/>
          </p:nvSpPr>
          <p:spPr>
            <a:xfrm>
              <a:off x="6005887" y="5733972"/>
              <a:ext cx="130557" cy="669011"/>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sp>
          <p:nvSpPr>
            <p:cNvPr id="12" name="矩形 11"/>
            <p:cNvSpPr/>
            <p:nvPr/>
          </p:nvSpPr>
          <p:spPr>
            <a:xfrm>
              <a:off x="4197994" y="4007432"/>
              <a:ext cx="1748936" cy="5278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政治</a:t>
              </a:r>
            </a:p>
          </p:txBody>
        </p:sp>
        <p:sp>
          <p:nvSpPr>
            <p:cNvPr id="13" name="矩形 12"/>
            <p:cNvSpPr/>
            <p:nvPr/>
          </p:nvSpPr>
          <p:spPr>
            <a:xfrm>
              <a:off x="4180828" y="4757043"/>
              <a:ext cx="1748936" cy="4572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经济</a:t>
              </a:r>
            </a:p>
          </p:txBody>
        </p:sp>
        <p:sp>
          <p:nvSpPr>
            <p:cNvPr id="14" name="矩形 13"/>
            <p:cNvSpPr/>
            <p:nvPr/>
          </p:nvSpPr>
          <p:spPr>
            <a:xfrm>
              <a:off x="4197995" y="5633345"/>
              <a:ext cx="1748935" cy="4572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黑体" panose="02010609060101010101" pitchFamily="49" charset="-122"/>
                  <a:ea typeface="黑体" panose="02010609060101010101" pitchFamily="49" charset="-122"/>
                </a:rPr>
                <a:t>文化</a:t>
              </a:r>
            </a:p>
          </p:txBody>
        </p:sp>
        <p:sp>
          <p:nvSpPr>
            <p:cNvPr id="23" name="矩形 22"/>
            <p:cNvSpPr/>
            <p:nvPr/>
          </p:nvSpPr>
          <p:spPr>
            <a:xfrm>
              <a:off x="6198258" y="3752255"/>
              <a:ext cx="1455961" cy="4149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两推翻</a:t>
              </a:r>
            </a:p>
          </p:txBody>
        </p:sp>
        <p:sp>
          <p:nvSpPr>
            <p:cNvPr id="24" name="矩形 23"/>
            <p:cNvSpPr/>
            <p:nvPr/>
          </p:nvSpPr>
          <p:spPr>
            <a:xfrm>
              <a:off x="6198258" y="4198326"/>
              <a:ext cx="1455961" cy="3631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一建立</a:t>
              </a:r>
            </a:p>
          </p:txBody>
        </p:sp>
        <p:sp>
          <p:nvSpPr>
            <p:cNvPr id="27" name="矩形 26"/>
            <p:cNvSpPr/>
            <p:nvPr/>
          </p:nvSpPr>
          <p:spPr>
            <a:xfrm>
              <a:off x="6217506" y="4667521"/>
              <a:ext cx="1455961" cy="3724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两没收</a:t>
              </a:r>
            </a:p>
          </p:txBody>
        </p:sp>
        <p:sp>
          <p:nvSpPr>
            <p:cNvPr id="28" name="矩形 27"/>
            <p:cNvSpPr/>
            <p:nvPr/>
          </p:nvSpPr>
          <p:spPr>
            <a:xfrm>
              <a:off x="6211664" y="5082921"/>
              <a:ext cx="1455961" cy="362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一保护</a:t>
              </a:r>
            </a:p>
          </p:txBody>
        </p:sp>
        <p:sp>
          <p:nvSpPr>
            <p:cNvPr id="30" name="矩形 29"/>
            <p:cNvSpPr/>
            <p:nvPr/>
          </p:nvSpPr>
          <p:spPr>
            <a:xfrm>
              <a:off x="6237064" y="5561443"/>
              <a:ext cx="1455961" cy="4149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民族的</a:t>
              </a:r>
            </a:p>
          </p:txBody>
        </p:sp>
        <p:sp>
          <p:nvSpPr>
            <p:cNvPr id="31" name="矩形 30"/>
            <p:cNvSpPr/>
            <p:nvPr/>
          </p:nvSpPr>
          <p:spPr>
            <a:xfrm>
              <a:off x="6228184" y="6007180"/>
              <a:ext cx="1455961" cy="3958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科学的</a:t>
              </a:r>
            </a:p>
          </p:txBody>
        </p:sp>
        <p:sp>
          <p:nvSpPr>
            <p:cNvPr id="32" name="矩形 31"/>
            <p:cNvSpPr/>
            <p:nvPr/>
          </p:nvSpPr>
          <p:spPr>
            <a:xfrm>
              <a:off x="6237064" y="6407167"/>
              <a:ext cx="1455961" cy="3452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黑体" panose="02010609060101010101" pitchFamily="49" charset="-122"/>
                  <a:ea typeface="黑体" panose="02010609060101010101" pitchFamily="49" charset="-122"/>
                </a:rPr>
                <a:t>大众的</a:t>
              </a:r>
            </a:p>
          </p:txBody>
        </p:sp>
        <p:sp>
          <p:nvSpPr>
            <p:cNvPr id="33" name="左大括号 32"/>
            <p:cNvSpPr/>
            <p:nvPr/>
          </p:nvSpPr>
          <p:spPr>
            <a:xfrm>
              <a:off x="3420985" y="430110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34" name="左大括号 33"/>
            <p:cNvSpPr/>
            <p:nvPr/>
          </p:nvSpPr>
          <p:spPr>
            <a:xfrm>
              <a:off x="5990924" y="3959472"/>
              <a:ext cx="163339" cy="502483"/>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sp>
          <p:nvSpPr>
            <p:cNvPr id="35" name="左大括号 34"/>
            <p:cNvSpPr/>
            <p:nvPr/>
          </p:nvSpPr>
          <p:spPr>
            <a:xfrm>
              <a:off x="6016156" y="4813912"/>
              <a:ext cx="163339" cy="502483"/>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grpSp>
      <p:sp>
        <p:nvSpPr>
          <p:cNvPr id="2" name="对话气泡: 圆角矩形 1"/>
          <p:cNvSpPr/>
          <p:nvPr/>
        </p:nvSpPr>
        <p:spPr>
          <a:xfrm>
            <a:off x="6738938" y="1549067"/>
            <a:ext cx="5333726" cy="1736646"/>
          </a:xfrm>
          <a:prstGeom prst="wedgeRoundRectCallout">
            <a:avLst>
              <a:gd name="adj1" fmla="val -53938"/>
              <a:gd name="adj2" fmla="val 31888"/>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推翻帝国主义和封建主义的统治，建立一个无产阶级领导的、以工农联盟为基础的、各革命阶级联合专政的新民主主义的共和国。</a:t>
            </a:r>
            <a:endParaRPr lang="zh-CN" altLang="en-US" kern="100" dirty="0">
              <a:effectLst/>
              <a:latin typeface="楷体" panose="02010609060101010101" pitchFamily="49" charset="-122"/>
              <a:ea typeface="楷体" panose="02010609060101010101" pitchFamily="49" charset="-122"/>
            </a:endParaRPr>
          </a:p>
        </p:txBody>
      </p:sp>
      <p:sp>
        <p:nvSpPr>
          <p:cNvPr id="36" name="对话气泡: 圆角矩形 35"/>
          <p:cNvSpPr/>
          <p:nvPr/>
        </p:nvSpPr>
        <p:spPr>
          <a:xfrm>
            <a:off x="6765930" y="3552273"/>
            <a:ext cx="5333726" cy="1328023"/>
          </a:xfrm>
          <a:prstGeom prst="wedgeRoundRectCallout">
            <a:avLst>
              <a:gd name="adj1" fmla="val -54735"/>
              <a:gd name="adj2" fmla="val -30561"/>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没收封建地主阶级的土地归农民所有，没收官僚资产阶级的垄断资本归新民主主义的国家所有，保护民族工商业。</a:t>
            </a:r>
            <a:endParaRPr lang="zh-CN" altLang="en-US" kern="100" dirty="0">
              <a:effectLst/>
              <a:latin typeface="楷体" panose="02010609060101010101" pitchFamily="49" charset="-122"/>
              <a:ea typeface="楷体" panose="02010609060101010101" pitchFamily="49" charset="-122"/>
            </a:endParaRPr>
          </a:p>
        </p:txBody>
      </p:sp>
      <p:sp>
        <p:nvSpPr>
          <p:cNvPr id="38" name="对话气泡: 圆角矩形 37"/>
          <p:cNvSpPr/>
          <p:nvPr/>
        </p:nvSpPr>
        <p:spPr>
          <a:xfrm>
            <a:off x="6796457" y="5155327"/>
            <a:ext cx="5333726" cy="1328023"/>
          </a:xfrm>
          <a:prstGeom prst="wedgeRoundRectCallout">
            <a:avLst>
              <a:gd name="adj1" fmla="val -54735"/>
              <a:gd name="adj2" fmla="val -30561"/>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新民主主义文化就是无产阶级领导的、人民大众的、反帝反封建的文化，即民族的、科学的、大众的文化。</a:t>
            </a:r>
            <a:endParaRPr lang="zh-CN" altLang="en-US" kern="100" dirty="0">
              <a:effectLst/>
              <a:latin typeface="楷体" panose="02010609060101010101" pitchFamily="49" charset="-122"/>
              <a:ea typeface="楷体" panose="02010609060101010101" pitchFamily="49" charset="-122"/>
            </a:endParaRPr>
          </a:p>
        </p:txBody>
      </p:sp>
      <p:sp>
        <p:nvSpPr>
          <p:cNvPr id="29" name="文本框 28"/>
          <p:cNvSpPr txBox="1"/>
          <p:nvPr/>
        </p:nvSpPr>
        <p:spPr>
          <a:xfrm>
            <a:off x="352120" y="1616768"/>
            <a:ext cx="574388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新民主主义革命的总路线和基本纲领</a:t>
            </a:r>
          </a:p>
        </p:txBody>
      </p:sp>
      <p:sp>
        <p:nvSpPr>
          <p:cNvPr id="40" name="文本框 39"/>
          <p:cNvSpPr txBox="1"/>
          <p:nvPr/>
        </p:nvSpPr>
        <p:spPr>
          <a:xfrm>
            <a:off x="310525" y="5630651"/>
            <a:ext cx="9281748" cy="461665"/>
          </a:xfrm>
          <a:prstGeom prst="rect">
            <a:avLst/>
          </a:prstGeom>
          <a:noFill/>
        </p:spPr>
        <p:txBody>
          <a:bodyPr wrap="square" rtlCol="0">
            <a:spAutoFit/>
          </a:bodyPr>
          <a:lstStyle/>
          <a:p>
            <a:r>
              <a:rPr lang="zh-CN" altLang="en-US" sz="2400" dirty="0">
                <a:solidFill>
                  <a:srgbClr val="FF0000"/>
                </a:solidFill>
                <a:latin typeface="华文中宋" panose="02010600040101010101" pitchFamily="2" charset="-122"/>
                <a:ea typeface="华文中宋" panose="02010600040101010101" pitchFamily="2" charset="-122"/>
              </a:rPr>
              <a:t>国体</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各革命阶级</a:t>
            </a:r>
            <a:r>
              <a:rPr lang="zh-CN" altLang="en-US" sz="2400" b="1" dirty="0">
                <a:solidFill>
                  <a:srgbClr val="FF0000"/>
                </a:solidFill>
                <a:latin typeface="华文中宋" panose="02010600040101010101" pitchFamily="2" charset="-122"/>
                <a:ea typeface="华文中宋" panose="02010600040101010101" pitchFamily="2" charset="-122"/>
              </a:rPr>
              <a:t>联合专政</a:t>
            </a:r>
            <a:endParaRPr lang="zh-CN" altLang="en-US" sz="2400" dirty="0">
              <a:latin typeface="华文中宋" panose="02010600040101010101" pitchFamily="2" charset="-122"/>
              <a:ea typeface="华文中宋" panose="02010600040101010101" pitchFamily="2" charset="-122"/>
            </a:endParaRPr>
          </a:p>
        </p:txBody>
      </p:sp>
      <p:sp>
        <p:nvSpPr>
          <p:cNvPr id="41" name="矩形 40"/>
          <p:cNvSpPr/>
          <p:nvPr/>
        </p:nvSpPr>
        <p:spPr>
          <a:xfrm>
            <a:off x="310525" y="6165610"/>
            <a:ext cx="6096000" cy="461665"/>
          </a:xfrm>
          <a:prstGeom prst="rect">
            <a:avLst/>
          </a:prstGeom>
        </p:spPr>
        <p:txBody>
          <a:bodyPr>
            <a:spAutoFit/>
          </a:bodyPr>
          <a:lstStyle/>
          <a:p>
            <a:r>
              <a:rPr lang="zh-CN" altLang="en-US" sz="2400" dirty="0">
                <a:solidFill>
                  <a:srgbClr val="FF0000"/>
                </a:solidFill>
                <a:latin typeface="华文中宋" panose="02010600040101010101" pitchFamily="2" charset="-122"/>
                <a:ea typeface="华文中宋" panose="02010600040101010101" pitchFamily="2" charset="-122"/>
              </a:rPr>
              <a:t>政体</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FF0000"/>
                </a:solidFill>
                <a:latin typeface="华文中宋" panose="02010600040101010101" pitchFamily="2" charset="-122"/>
                <a:ea typeface="华文中宋" panose="02010600040101010101" pitchFamily="2" charset="-122"/>
              </a:rPr>
              <a:t>民主集中制的人民代表大会制度</a:t>
            </a:r>
            <a:endParaRPr lang="zh-CN" altLang="en-US" sz="2400" dirty="0">
              <a:latin typeface="华文中宋" panose="02010600040101010101" pitchFamily="2" charset="-122"/>
              <a:ea typeface="华文中宋" panose="02010600040101010101" pitchFamily="2" charset="-122"/>
            </a:endParaRPr>
          </a:p>
        </p:txBody>
      </p:sp>
      <p:grpSp>
        <p:nvGrpSpPr>
          <p:cNvPr id="42" name="组合 41"/>
          <p:cNvGrpSpPr/>
          <p:nvPr/>
        </p:nvGrpSpPr>
        <p:grpSpPr>
          <a:xfrm>
            <a:off x="1539081" y="789223"/>
            <a:ext cx="7940676" cy="668337"/>
            <a:chOff x="1503362" y="879475"/>
            <a:chExt cx="7940676" cy="668337"/>
          </a:xfrm>
        </p:grpSpPr>
        <p:sp>
          <p:nvSpPr>
            <p:cNvPr id="43"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4" name="Freeform 16"/>
            <p:cNvSpPr/>
            <p:nvPr/>
          </p:nvSpPr>
          <p:spPr>
            <a:xfrm>
              <a:off x="1503362" y="879475"/>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5"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第二章  新民主主义革命理论</a:t>
              </a:r>
            </a:p>
          </p:txBody>
        </p:sp>
        <p:sp>
          <p:nvSpPr>
            <p:cNvPr id="46"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47" name="灯片编号占位符 1"/>
          <p:cNvSpPr txBox="1"/>
          <p:nvPr/>
        </p:nvSpPr>
        <p:spPr bwMode="auto">
          <a:xfrm>
            <a:off x="11712624" y="6488612"/>
            <a:ext cx="467331" cy="36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fld id="{9A0DB2DC-4C9A-4742-B13C-FB6460FD3503}" type="slidenum">
              <a:rPr lang="en-US" altLang="zh-CN" sz="1200" smtClean="0"/>
              <a:t>29</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458"/>
                                        </p:tgtEl>
                                        <p:attrNameLst>
                                          <p:attrName>style.visibility</p:attrName>
                                        </p:attrNameLst>
                                      </p:cBhvr>
                                      <p:to>
                                        <p:strVal val="visible"/>
                                      </p:to>
                                    </p:set>
                                    <p:animEffect transition="in" filter="wipe(left)">
                                      <p:cBhvr>
                                        <p:cTn id="7" dur="500"/>
                                        <p:tgtEl>
                                          <p:spTgt spid="104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 grpId="0" animBg="1"/>
      <p:bldP spid="38" grpId="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Freeform 5"/>
          <p:cNvSpPr/>
          <p:nvPr/>
        </p:nvSpPr>
        <p:spPr>
          <a:xfrm>
            <a:off x="3514725" y="2219325"/>
            <a:ext cx="5302250" cy="2609850"/>
          </a:xfrm>
          <a:custGeom>
            <a:avLst/>
            <a:gdLst/>
            <a:ahLst/>
            <a:cxnLst>
              <a:cxn ang="0">
                <a:pos x="53861" y="0"/>
              </a:cxn>
              <a:cxn ang="0">
                <a:pos x="5248439" y="0"/>
              </a:cxn>
              <a:cxn ang="0">
                <a:pos x="5302301" y="53892"/>
              </a:cxn>
              <a:cxn ang="0">
                <a:pos x="5302301" y="2557386"/>
              </a:cxn>
              <a:cxn ang="0">
                <a:pos x="5248439" y="2611279"/>
              </a:cxn>
              <a:cxn ang="0">
                <a:pos x="53861" y="2611279"/>
              </a:cxn>
              <a:cxn ang="0">
                <a:pos x="0" y="2557386"/>
              </a:cxn>
              <a:cxn ang="0">
                <a:pos x="0" y="53892"/>
              </a:cxn>
              <a:cxn ang="0">
                <a:pos x="53861" y="0"/>
              </a:cxn>
            </a:cxnLst>
            <a:rect l="0" t="0" r="0" b="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EFFAFE"/>
              </a:gs>
              <a:gs pos="100000">
                <a:srgbClr val="F8F8F8"/>
              </a:gs>
            </a:gsLst>
            <a:lin ang="16200000"/>
            <a:tileRect/>
          </a:gradFill>
          <a:ln w="9525">
            <a:noFill/>
          </a:ln>
        </p:spPr>
        <p:txBody>
          <a:bodyPr/>
          <a:lstStyle/>
          <a:p>
            <a:endParaRPr lang="zh-CN" altLang="en-US"/>
          </a:p>
        </p:txBody>
      </p:sp>
      <p:sp>
        <p:nvSpPr>
          <p:cNvPr id="7170" name="Freeform 6"/>
          <p:cNvSpPr/>
          <p:nvPr/>
        </p:nvSpPr>
        <p:spPr>
          <a:xfrm>
            <a:off x="3441700" y="2066925"/>
            <a:ext cx="1816100" cy="146050"/>
          </a:xfrm>
          <a:custGeom>
            <a:avLst/>
            <a:gdLst/>
            <a:ahLst/>
            <a:cxnLst>
              <a:cxn ang="0">
                <a:pos x="138300" y="145203"/>
              </a:cxn>
              <a:cxn ang="0">
                <a:pos x="1816232" y="145203"/>
              </a:cxn>
              <a:cxn ang="0">
                <a:pos x="1678487" y="0"/>
              </a:cxn>
              <a:cxn ang="0">
                <a:pos x="0" y="0"/>
              </a:cxn>
              <a:cxn ang="0">
                <a:pos x="138300" y="145203"/>
              </a:cxn>
            </a:cxnLst>
            <a:rect l="0" t="0" r="0" b="0"/>
            <a:pathLst>
              <a:path w="3270" h="261">
                <a:moveTo>
                  <a:pt x="249" y="261"/>
                </a:moveTo>
                <a:lnTo>
                  <a:pt x="3270" y="261"/>
                </a:lnTo>
                <a:lnTo>
                  <a:pt x="3022" y="0"/>
                </a:lnTo>
                <a:lnTo>
                  <a:pt x="0" y="0"/>
                </a:lnTo>
                <a:lnTo>
                  <a:pt x="249" y="261"/>
                </a:lnTo>
                <a:close/>
              </a:path>
            </a:pathLst>
          </a:custGeom>
          <a:solidFill>
            <a:srgbClr val="21306A"/>
          </a:solidFill>
          <a:ln w="9525">
            <a:noFill/>
          </a:ln>
        </p:spPr>
        <p:txBody>
          <a:bodyPr/>
          <a:lstStyle/>
          <a:p>
            <a:endParaRPr lang="zh-CN" altLang="en-US"/>
          </a:p>
        </p:txBody>
      </p:sp>
      <p:sp>
        <p:nvSpPr>
          <p:cNvPr id="7171" name="Freeform 7"/>
          <p:cNvSpPr/>
          <p:nvPr/>
        </p:nvSpPr>
        <p:spPr>
          <a:xfrm>
            <a:off x="3441700" y="2066925"/>
            <a:ext cx="1677988" cy="1165225"/>
          </a:xfrm>
          <a:custGeom>
            <a:avLst/>
            <a:gdLst/>
            <a:ahLst/>
            <a:cxnLst>
              <a:cxn ang="0">
                <a:pos x="1678169" y="0"/>
              </a:cxn>
              <a:cxn ang="0">
                <a:pos x="0" y="0"/>
              </a:cxn>
              <a:cxn ang="0">
                <a:pos x="0" y="1165197"/>
              </a:cxn>
              <a:cxn ang="0">
                <a:pos x="1202262" y="1165197"/>
              </a:cxn>
              <a:cxn ang="0">
                <a:pos x="1678169" y="0"/>
              </a:cxn>
            </a:cxnLst>
            <a:rect l="0" t="0" r="0" b="0"/>
            <a:pathLst>
              <a:path w="3022" h="2098">
                <a:moveTo>
                  <a:pt x="3022" y="0"/>
                </a:moveTo>
                <a:lnTo>
                  <a:pt x="0" y="0"/>
                </a:lnTo>
                <a:lnTo>
                  <a:pt x="0" y="2098"/>
                </a:lnTo>
                <a:lnTo>
                  <a:pt x="2165" y="2098"/>
                </a:lnTo>
                <a:lnTo>
                  <a:pt x="3022" y="0"/>
                </a:lnTo>
                <a:close/>
              </a:path>
            </a:pathLst>
          </a:custGeom>
          <a:solidFill>
            <a:schemeClr val="accent1"/>
          </a:solidFill>
          <a:ln w="9525">
            <a:noFill/>
          </a:ln>
        </p:spPr>
        <p:txBody>
          <a:bodyPr/>
          <a:lstStyle/>
          <a:p>
            <a:endParaRPr lang="zh-CN" altLang="en-US"/>
          </a:p>
        </p:txBody>
      </p:sp>
      <p:sp>
        <p:nvSpPr>
          <p:cNvPr id="7172" name="Freeform 8"/>
          <p:cNvSpPr/>
          <p:nvPr/>
        </p:nvSpPr>
        <p:spPr>
          <a:xfrm>
            <a:off x="8383588" y="4395788"/>
            <a:ext cx="433387" cy="433387"/>
          </a:xfrm>
          <a:custGeom>
            <a:avLst/>
            <a:gdLst/>
            <a:ahLst/>
            <a:cxnLst>
              <a:cxn ang="0">
                <a:pos x="434419" y="0"/>
              </a:cxn>
              <a:cxn ang="0">
                <a:pos x="434419" y="380534"/>
              </a:cxn>
              <a:cxn ang="0">
                <a:pos x="380533" y="434420"/>
              </a:cxn>
              <a:cxn ang="0">
                <a:pos x="0" y="434420"/>
              </a:cxn>
              <a:cxn ang="0">
                <a:pos x="434419" y="0"/>
              </a:cxn>
            </a:cxnLst>
            <a:rect l="0" t="0" r="0" b="0"/>
            <a:pathLst>
              <a:path w="782" h="782">
                <a:moveTo>
                  <a:pt x="782" y="0"/>
                </a:moveTo>
                <a:lnTo>
                  <a:pt x="782" y="685"/>
                </a:lnTo>
                <a:cubicBezTo>
                  <a:pt x="782" y="738"/>
                  <a:pt x="738" y="782"/>
                  <a:pt x="685" y="782"/>
                </a:cubicBezTo>
                <a:lnTo>
                  <a:pt x="0" y="782"/>
                </a:lnTo>
                <a:lnTo>
                  <a:pt x="782" y="0"/>
                </a:lnTo>
                <a:close/>
              </a:path>
            </a:pathLst>
          </a:custGeom>
          <a:solidFill>
            <a:schemeClr val="accent1"/>
          </a:solidFill>
          <a:ln w="9525">
            <a:noFill/>
          </a:ln>
        </p:spPr>
        <p:txBody>
          <a:bodyPr/>
          <a:lstStyle/>
          <a:p>
            <a:endParaRPr lang="zh-CN" altLang="en-US"/>
          </a:p>
        </p:txBody>
      </p:sp>
      <p:sp>
        <p:nvSpPr>
          <p:cNvPr id="7173" name="Freeform 9"/>
          <p:cNvSpPr>
            <a:spLocks noEditPoints="1"/>
          </p:cNvSpPr>
          <p:nvPr/>
        </p:nvSpPr>
        <p:spPr>
          <a:xfrm>
            <a:off x="8609013" y="4638675"/>
            <a:ext cx="149225" cy="149225"/>
          </a:xfrm>
          <a:custGeom>
            <a:avLst/>
            <a:gdLst/>
            <a:ahLst/>
            <a:cxnLst>
              <a:cxn ang="0">
                <a:pos x="81048" y="125458"/>
              </a:cxn>
              <a:cxn ang="0">
                <a:pos x="69390" y="116021"/>
              </a:cxn>
              <a:cxn ang="0">
                <a:pos x="98257" y="82158"/>
              </a:cxn>
              <a:cxn ang="0">
                <a:pos x="23870" y="82158"/>
              </a:cxn>
              <a:cxn ang="0">
                <a:pos x="23870" y="66615"/>
              </a:cxn>
              <a:cxn ang="0">
                <a:pos x="98257" y="66615"/>
              </a:cxn>
              <a:cxn ang="0">
                <a:pos x="69390" y="33307"/>
              </a:cxn>
              <a:cxn ang="0">
                <a:pos x="81048" y="23315"/>
              </a:cxn>
              <a:cxn ang="0">
                <a:pos x="124348" y="74387"/>
              </a:cxn>
              <a:cxn ang="0">
                <a:pos x="81048" y="125458"/>
              </a:cxn>
              <a:cxn ang="0">
                <a:pos x="74387" y="0"/>
              </a:cxn>
              <a:cxn ang="0">
                <a:pos x="148774" y="74387"/>
              </a:cxn>
              <a:cxn ang="0">
                <a:pos x="74387" y="148774"/>
              </a:cxn>
              <a:cxn ang="0">
                <a:pos x="0" y="74387"/>
              </a:cxn>
              <a:cxn ang="0">
                <a:pos x="74387" y="0"/>
              </a:cxn>
              <a:cxn ang="0">
                <a:pos x="74387" y="9437"/>
              </a:cxn>
              <a:cxn ang="0">
                <a:pos x="138781" y="74387"/>
              </a:cxn>
              <a:cxn ang="0">
                <a:pos x="74387" y="139336"/>
              </a:cxn>
              <a:cxn ang="0">
                <a:pos x="9437" y="74387"/>
              </a:cxn>
              <a:cxn ang="0">
                <a:pos x="74387" y="9437"/>
              </a:cxn>
            </a:cxnLst>
            <a:rect l="0" t="0" r="0" b="0"/>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w="9525">
            <a:noFill/>
          </a:ln>
        </p:spPr>
        <p:txBody>
          <a:bodyPr/>
          <a:lstStyle/>
          <a:p>
            <a:endParaRPr lang="zh-CN" altLang="en-US"/>
          </a:p>
        </p:txBody>
      </p:sp>
      <p:sp>
        <p:nvSpPr>
          <p:cNvPr id="7174" name="TextBox 27"/>
          <p:cNvSpPr txBox="1"/>
          <p:nvPr/>
        </p:nvSpPr>
        <p:spPr>
          <a:xfrm>
            <a:off x="3898900" y="2190750"/>
            <a:ext cx="523875" cy="1014730"/>
          </a:xfrm>
          <a:prstGeom prst="rect">
            <a:avLst/>
          </a:prstGeom>
          <a:noFill/>
          <a:ln w="9525">
            <a:noFill/>
          </a:ln>
        </p:spPr>
        <p:txBody>
          <a:bodyPr>
            <a:spAutoFit/>
          </a:bodyPr>
          <a:lstStyle/>
          <a:p>
            <a:pPr eaLnBrk="0" hangingPunct="0"/>
            <a:r>
              <a:rPr lang="en-US" altLang="zh-CN" sz="6000" b="1">
                <a:solidFill>
                  <a:srgbClr val="F8F8F8"/>
                </a:solidFill>
                <a:latin typeface="微软雅黑" panose="020B0503020204020204" pitchFamily="34" charset="-122"/>
                <a:ea typeface="微软雅黑" panose="020B0503020204020204" pitchFamily="34" charset="-122"/>
              </a:rPr>
              <a:t>1</a:t>
            </a:r>
            <a:endParaRPr lang="zh-CN" altLang="en-US" sz="6000" b="1" dirty="0">
              <a:solidFill>
                <a:srgbClr val="F8F8F8"/>
              </a:solidFill>
              <a:latin typeface="微软雅黑" panose="020B0503020204020204" pitchFamily="34" charset="-122"/>
              <a:ea typeface="微软雅黑" panose="020B0503020204020204" pitchFamily="34" charset="-122"/>
            </a:endParaRPr>
          </a:p>
        </p:txBody>
      </p:sp>
      <p:sp>
        <p:nvSpPr>
          <p:cNvPr id="7175" name="TextBox 28"/>
          <p:cNvSpPr txBox="1"/>
          <p:nvPr/>
        </p:nvSpPr>
        <p:spPr>
          <a:xfrm>
            <a:off x="4632325" y="3381375"/>
            <a:ext cx="3576638" cy="1014730"/>
          </a:xfrm>
          <a:prstGeom prst="rect">
            <a:avLst/>
          </a:prstGeom>
          <a:noFill/>
          <a:ln w="9525">
            <a:noFill/>
          </a:ln>
        </p:spPr>
        <p:txBody>
          <a:bodyPr>
            <a:spAutoFit/>
          </a:bodyPr>
          <a:lstStyle/>
          <a:p>
            <a:pPr eaLnBrk="0" hangingPunct="0"/>
            <a:r>
              <a:rPr lang="zh-CN" altLang="zh-CN" sz="6000" b="1" dirty="0">
                <a:solidFill>
                  <a:srgbClr val="3333FF"/>
                </a:solidFill>
                <a:latin typeface="华文中宋" panose="02010600040101010101" pitchFamily="2" charset="-122"/>
                <a:ea typeface="华文中宋" panose="02010600040101010101" pitchFamily="2" charset="-122"/>
              </a:rPr>
              <a:t>教材串讲</a:t>
            </a:r>
            <a:endParaRPr lang="zh-CN" altLang="en-US" sz="6000" b="1" dirty="0">
              <a:solidFill>
                <a:srgbClr val="3333FF"/>
              </a:solidFill>
              <a:latin typeface="华文中宋" panose="02010600040101010101" pitchFamily="2" charset="-122"/>
              <a:ea typeface="华文中宋" panose="02010600040101010101" pitchFamily="2" charset="-122"/>
            </a:endParaRPr>
          </a:p>
        </p:txBody>
      </p:sp>
      <p:sp>
        <p:nvSpPr>
          <p:cNvPr id="30" name="Rectangle 13"/>
          <p:cNvSpPr>
            <a:spLocks noChangeArrowheads="1"/>
          </p:cNvSpPr>
          <p:nvPr/>
        </p:nvSpPr>
        <p:spPr bwMode="auto">
          <a:xfrm>
            <a:off x="3509963" y="2727325"/>
            <a:ext cx="402590" cy="26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zh-CN" sz="1725" b="0" i="0" u="none" strike="noStrike" kern="1200" cap="none" spc="0" normalizeH="0" baseline="0" noProof="1">
                <a:solidFill>
                  <a:srgbClr val="FFFFFF"/>
                </a:solidFill>
                <a:latin typeface="Arial" panose="020B0604020202020204" pitchFamily="34" charset="0"/>
                <a:ea typeface="宋体" panose="02010600030101010101" pitchFamily="2" charset="-122"/>
                <a:cs typeface="+mn-cs"/>
              </a:rPr>
              <a:t>Part</a:t>
            </a:r>
            <a:endParaRPr kumimoji="0" lang="zh-CN" altLang="zh-CN" sz="100" b="0" i="0" u="none" strike="noStrike" kern="1200" cap="none" spc="0" normalizeH="0" baseline="0" noProof="1">
              <a:solidFill>
                <a:srgbClr val="FEAE01"/>
              </a:solidFill>
              <a:latin typeface="Arial" panose="020B0604020202020204" pitchFamily="34" charset="0"/>
              <a:ea typeface="宋体" panose="02010600030101010101" pitchFamily="2" charset="-122"/>
              <a:cs typeface="+mn-cs"/>
            </a:endParaRPr>
          </a:p>
        </p:txBody>
      </p:sp>
      <p:grpSp>
        <p:nvGrpSpPr>
          <p:cNvPr id="7177" name="组合 16"/>
          <p:cNvGrpSpPr/>
          <p:nvPr/>
        </p:nvGrpSpPr>
        <p:grpSpPr>
          <a:xfrm>
            <a:off x="1524000" y="5878513"/>
            <a:ext cx="9144000" cy="120650"/>
            <a:chOff x="6350" y="4365625"/>
            <a:chExt cx="15438439" cy="161926"/>
          </a:xfrm>
        </p:grpSpPr>
        <p:sp>
          <p:nvSpPr>
            <p:cNvPr id="7178" name="Rectangle 5"/>
            <p:cNvSpPr/>
            <p:nvPr/>
          </p:nvSpPr>
          <p:spPr>
            <a:xfrm>
              <a:off x="6350" y="4365625"/>
              <a:ext cx="3087688" cy="161926"/>
            </a:xfrm>
            <a:prstGeom prst="rect">
              <a:avLst/>
            </a:prstGeom>
            <a:solidFill>
              <a:schemeClr val="bg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79" name="Rectangle 6"/>
            <p:cNvSpPr/>
            <p:nvPr/>
          </p:nvSpPr>
          <p:spPr>
            <a:xfrm>
              <a:off x="3094038" y="4365625"/>
              <a:ext cx="3087688" cy="161926"/>
            </a:xfrm>
            <a:prstGeom prst="rect">
              <a:avLst/>
            </a:prstGeom>
            <a:solidFill>
              <a:schemeClr val="bg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0" name="Rectangle 7"/>
            <p:cNvSpPr/>
            <p:nvPr/>
          </p:nvSpPr>
          <p:spPr>
            <a:xfrm>
              <a:off x="6181725" y="4365625"/>
              <a:ext cx="3087688" cy="161926"/>
            </a:xfrm>
            <a:prstGeom prst="rect">
              <a:avLst/>
            </a:prstGeom>
            <a:solidFill>
              <a:schemeClr val="tx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1" name="Rectangle 8"/>
            <p:cNvSpPr/>
            <p:nvPr/>
          </p:nvSpPr>
          <p:spPr>
            <a:xfrm>
              <a:off x="9269413" y="4365625"/>
              <a:ext cx="3087688" cy="161926"/>
            </a:xfrm>
            <a:prstGeom prst="rect">
              <a:avLst/>
            </a:prstGeom>
            <a:solidFill>
              <a:schemeClr val="tx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2" name="Rectangle 8"/>
            <p:cNvSpPr/>
            <p:nvPr/>
          </p:nvSpPr>
          <p:spPr>
            <a:xfrm>
              <a:off x="12357101" y="4365625"/>
              <a:ext cx="3087688" cy="161926"/>
            </a:xfrm>
            <a:prstGeom prst="rect">
              <a:avLst/>
            </a:prstGeom>
            <a:solidFill>
              <a:schemeClr val="accent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grpSp>
    </p:spTree>
  </p:cSld>
  <p:clrMapOvr>
    <a:masterClrMapping/>
  </p:clrMapOvr>
  <p:transition spd="slow" advTm="6202">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2457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457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4580"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第二章  新民主主义革命理论</a:t>
              </a:r>
            </a:p>
          </p:txBody>
        </p:sp>
        <p:sp>
          <p:nvSpPr>
            <p:cNvPr id="2458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4" name="左大括号 3"/>
          <p:cNvSpPr/>
          <p:nvPr/>
        </p:nvSpPr>
        <p:spPr>
          <a:xfrm>
            <a:off x="235869" y="3236912"/>
            <a:ext cx="459532" cy="208438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fontAlgn="base"/>
            <a:endParaRPr lang="zh-CN" altLang="en-US" sz="2600" strike="noStrike" noProof="1">
              <a:latin typeface="方正大黑简体" pitchFamily="2" charset="-122"/>
              <a:ea typeface="方正大黑简体" pitchFamily="2" charset="-122"/>
            </a:endParaRPr>
          </a:p>
        </p:txBody>
      </p:sp>
      <p:sp>
        <p:nvSpPr>
          <p:cNvPr id="5" name="矩形 4"/>
          <p:cNvSpPr/>
          <p:nvPr/>
        </p:nvSpPr>
        <p:spPr>
          <a:xfrm>
            <a:off x="776933" y="3052762"/>
            <a:ext cx="2293938" cy="6032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革命道路</a:t>
            </a:r>
          </a:p>
        </p:txBody>
      </p:sp>
      <p:sp>
        <p:nvSpPr>
          <p:cNvPr id="6" name="矩形 5"/>
          <p:cNvSpPr/>
          <p:nvPr/>
        </p:nvSpPr>
        <p:spPr>
          <a:xfrm>
            <a:off x="767408" y="4906962"/>
            <a:ext cx="2293938" cy="615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三大法宝</a:t>
            </a:r>
          </a:p>
        </p:txBody>
      </p:sp>
      <p:grpSp>
        <p:nvGrpSpPr>
          <p:cNvPr id="16" name="组合 15"/>
          <p:cNvGrpSpPr/>
          <p:nvPr/>
        </p:nvGrpSpPr>
        <p:grpSpPr>
          <a:xfrm>
            <a:off x="3323283" y="4400550"/>
            <a:ext cx="2981325" cy="1682750"/>
            <a:chOff x="6975" y="5607"/>
            <a:chExt cx="4696" cy="2651"/>
          </a:xfrm>
        </p:grpSpPr>
        <p:sp>
          <p:nvSpPr>
            <p:cNvPr id="10" name="左大括号 9"/>
            <p:cNvSpPr/>
            <p:nvPr/>
          </p:nvSpPr>
          <p:spPr>
            <a:xfrm>
              <a:off x="6975" y="5880"/>
              <a:ext cx="972" cy="2022"/>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z="2600" strike="noStrike" noProof="1">
                <a:latin typeface="黑体" panose="02010609060101010101" pitchFamily="49" charset="-122"/>
                <a:ea typeface="黑体" panose="02010609060101010101" pitchFamily="49" charset="-122"/>
              </a:endParaRPr>
            </a:p>
          </p:txBody>
        </p:sp>
        <p:sp>
          <p:nvSpPr>
            <p:cNvPr id="12" name="矩形 11"/>
            <p:cNvSpPr/>
            <p:nvPr/>
          </p:nvSpPr>
          <p:spPr>
            <a:xfrm>
              <a:off x="8139" y="5607"/>
              <a:ext cx="3511" cy="5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统一战线</a:t>
              </a:r>
            </a:p>
          </p:txBody>
        </p:sp>
        <p:sp>
          <p:nvSpPr>
            <p:cNvPr id="13" name="矩形 12"/>
            <p:cNvSpPr/>
            <p:nvPr/>
          </p:nvSpPr>
          <p:spPr>
            <a:xfrm>
              <a:off x="8161" y="6570"/>
              <a:ext cx="3511" cy="7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武装斗争</a:t>
              </a:r>
            </a:p>
          </p:txBody>
        </p:sp>
        <p:sp>
          <p:nvSpPr>
            <p:cNvPr id="9" name="矩形 8"/>
            <p:cNvSpPr/>
            <p:nvPr/>
          </p:nvSpPr>
          <p:spPr>
            <a:xfrm>
              <a:off x="8139" y="7538"/>
              <a:ext cx="3511" cy="7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党的建设</a:t>
              </a:r>
            </a:p>
          </p:txBody>
        </p:sp>
      </p:grpSp>
      <p:grpSp>
        <p:nvGrpSpPr>
          <p:cNvPr id="15" name="组合 14"/>
          <p:cNvGrpSpPr/>
          <p:nvPr/>
        </p:nvGrpSpPr>
        <p:grpSpPr>
          <a:xfrm>
            <a:off x="3323283" y="2757487"/>
            <a:ext cx="2987675" cy="1343025"/>
            <a:chOff x="6975" y="3021"/>
            <a:chExt cx="4704" cy="2114"/>
          </a:xfrm>
        </p:grpSpPr>
        <p:sp>
          <p:nvSpPr>
            <p:cNvPr id="8" name="矩形 7"/>
            <p:cNvSpPr/>
            <p:nvPr/>
          </p:nvSpPr>
          <p:spPr>
            <a:xfrm>
              <a:off x="8153" y="3021"/>
              <a:ext cx="3526" cy="7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农村包围城市</a:t>
              </a:r>
            </a:p>
          </p:txBody>
        </p:sp>
        <p:sp>
          <p:nvSpPr>
            <p:cNvPr id="7" name="矩形 6"/>
            <p:cNvSpPr/>
            <p:nvPr/>
          </p:nvSpPr>
          <p:spPr>
            <a:xfrm>
              <a:off x="8161" y="4419"/>
              <a:ext cx="3518" cy="71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黑体" panose="02010609060101010101" pitchFamily="49" charset="-122"/>
                  <a:ea typeface="黑体" panose="02010609060101010101" pitchFamily="49" charset="-122"/>
                </a:rPr>
                <a:t>武装夺取政权</a:t>
              </a:r>
            </a:p>
          </p:txBody>
        </p:sp>
        <p:sp>
          <p:nvSpPr>
            <p:cNvPr id="14" name="左大括号 13"/>
            <p:cNvSpPr/>
            <p:nvPr/>
          </p:nvSpPr>
          <p:spPr>
            <a:xfrm>
              <a:off x="6975" y="3105"/>
              <a:ext cx="972" cy="1710"/>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z="2600" strike="noStrike" noProof="1">
                <a:latin typeface="黑体" panose="02010609060101010101" pitchFamily="49" charset="-122"/>
                <a:ea typeface="黑体" panose="02010609060101010101" pitchFamily="49" charset="-122"/>
              </a:endParaRPr>
            </a:p>
          </p:txBody>
        </p:sp>
      </p:grpSp>
      <p:sp>
        <p:nvSpPr>
          <p:cNvPr id="21" name="文本框 20"/>
          <p:cNvSpPr txBox="1"/>
          <p:nvPr/>
        </p:nvSpPr>
        <p:spPr>
          <a:xfrm>
            <a:off x="2855640" y="1762727"/>
            <a:ext cx="543610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新民主主义革命的道路和基本经验</a:t>
            </a:r>
          </a:p>
        </p:txBody>
      </p:sp>
      <p:sp>
        <p:nvSpPr>
          <p:cNvPr id="17" name="箭头: 左 16"/>
          <p:cNvSpPr/>
          <p:nvPr/>
        </p:nvSpPr>
        <p:spPr>
          <a:xfrm>
            <a:off x="6528048" y="3312471"/>
            <a:ext cx="432048" cy="216024"/>
          </a:xfrm>
          <a:prstGeom prst="lef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文本框 17"/>
          <p:cNvSpPr txBox="1"/>
          <p:nvPr/>
        </p:nvSpPr>
        <p:spPr>
          <a:xfrm>
            <a:off x="6960096" y="2755588"/>
            <a:ext cx="4824536" cy="1113766"/>
          </a:xfrm>
          <a:prstGeom prst="rect">
            <a:avLst/>
          </a:prstGeom>
          <a:noFill/>
        </p:spPr>
        <p:txBody>
          <a:bodyPr wrap="square" rtlCol="0">
            <a:spAutoFit/>
          </a:bodyPr>
          <a:lstStyle/>
          <a:p>
            <a:pPr>
              <a:lnSpc>
                <a:spcPct val="150000"/>
              </a:lnSpc>
            </a:pPr>
            <a:r>
              <a:rPr lang="zh-CN" altLang="en-US" sz="2400" dirty="0">
                <a:latin typeface="楷体" panose="02010609060101010101" pitchFamily="49" charset="-122"/>
                <a:ea typeface="楷体" panose="02010609060101010101" pitchFamily="49" charset="-122"/>
              </a:rPr>
              <a:t>处理好</a:t>
            </a:r>
            <a:r>
              <a:rPr lang="zh-CN" altLang="en-US" sz="2400" dirty="0">
                <a:solidFill>
                  <a:srgbClr val="C00000"/>
                </a:solidFill>
                <a:latin typeface="楷体" panose="02010609060101010101" pitchFamily="49" charset="-122"/>
                <a:ea typeface="楷体" panose="02010609060101010101" pitchFamily="49" charset="-122"/>
              </a:rPr>
              <a:t>土地革命</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武装斗争</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农村革命根据地建设</a:t>
            </a:r>
            <a:r>
              <a:rPr lang="zh-CN" altLang="en-US" sz="2400" dirty="0">
                <a:latin typeface="楷体" panose="02010609060101010101" pitchFamily="49" charset="-122"/>
                <a:ea typeface="楷体" panose="02010609060101010101" pitchFamily="49" charset="-122"/>
              </a:rPr>
              <a:t>三者之间的关系</a:t>
            </a:r>
          </a:p>
        </p:txBody>
      </p:sp>
      <p:sp>
        <p:nvSpPr>
          <p:cNvPr id="19" name="矩形 18"/>
          <p:cNvSpPr/>
          <p:nvPr/>
        </p:nvSpPr>
        <p:spPr>
          <a:xfrm>
            <a:off x="6738938" y="5487615"/>
            <a:ext cx="5416868" cy="461665"/>
          </a:xfrm>
          <a:prstGeom prst="rect">
            <a:avLst/>
          </a:prstGeom>
        </p:spPr>
        <p:txBody>
          <a:bodyPr wrap="none">
            <a:spAutoFit/>
          </a:bodyPr>
          <a:lstStyle/>
          <a:p>
            <a:r>
              <a:rPr lang="zh-CN" altLang="en-US" sz="2400" dirty="0">
                <a:latin typeface="楷体" panose="02010609060101010101" pitchFamily="49" charset="-122"/>
                <a:ea typeface="楷体" panose="02010609060101010101" pitchFamily="49" charset="-122"/>
              </a:rPr>
              <a:t>把</a:t>
            </a:r>
            <a:r>
              <a:rPr lang="zh-CN" altLang="en-US" sz="2400" dirty="0">
                <a:solidFill>
                  <a:srgbClr val="C00000"/>
                </a:solidFill>
                <a:latin typeface="楷体" panose="02010609060101010101" pitchFamily="49" charset="-122"/>
                <a:ea typeface="楷体" panose="02010609060101010101" pitchFamily="49" charset="-122"/>
              </a:rPr>
              <a:t>思想建设</a:t>
            </a:r>
            <a:r>
              <a:rPr lang="zh-CN" altLang="en-US" sz="2400" dirty="0">
                <a:latin typeface="楷体" panose="02010609060101010101" pitchFamily="49" charset="-122"/>
                <a:ea typeface="楷体" panose="02010609060101010101" pitchFamily="49" charset="-122"/>
              </a:rPr>
              <a:t>始终放在党的建设的首位。</a:t>
            </a:r>
          </a:p>
        </p:txBody>
      </p:sp>
      <p:sp>
        <p:nvSpPr>
          <p:cNvPr id="20" name="矩形 19"/>
          <p:cNvSpPr/>
          <p:nvPr/>
        </p:nvSpPr>
        <p:spPr>
          <a:xfrm>
            <a:off x="6737266" y="5949280"/>
            <a:ext cx="5109091" cy="830997"/>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加强</a:t>
            </a:r>
            <a:r>
              <a:rPr lang="zh-CN" altLang="en-US" sz="2400" dirty="0">
                <a:solidFill>
                  <a:srgbClr val="C00000"/>
                </a:solidFill>
                <a:latin typeface="楷体" panose="02010609060101010101" pitchFamily="49" charset="-122"/>
                <a:ea typeface="楷体" panose="02010609060101010101" pitchFamily="49" charset="-122"/>
              </a:rPr>
              <a:t>党的组织建设</a:t>
            </a:r>
            <a:r>
              <a:rPr lang="zh-CN" altLang="en-US" sz="2400" dirty="0">
                <a:latin typeface="楷体" panose="02010609060101010101" pitchFamily="49" charset="-122"/>
                <a:ea typeface="楷体" panose="02010609060101010101" pitchFamily="49" charset="-122"/>
              </a:rPr>
              <a:t>，关键是要贯彻</a:t>
            </a:r>
            <a:r>
              <a:rPr lang="zh-CN" altLang="en-US" sz="2400" b="1" dirty="0">
                <a:solidFill>
                  <a:srgbClr val="FF0000"/>
                </a:solidFill>
                <a:latin typeface="楷体" panose="02010609060101010101" pitchFamily="49" charset="-122"/>
                <a:ea typeface="楷体" panose="02010609060101010101" pitchFamily="49" charset="-122"/>
              </a:rPr>
              <a:t>民主集中制</a:t>
            </a:r>
            <a:r>
              <a:rPr lang="zh-CN" altLang="en-US" sz="2400" dirty="0">
                <a:latin typeface="楷体" panose="02010609060101010101" pitchFamily="49" charset="-122"/>
                <a:ea typeface="楷体" panose="02010609060101010101" pitchFamily="49" charset="-122"/>
              </a:rPr>
              <a:t>这一根本组织原则。</a:t>
            </a:r>
          </a:p>
        </p:txBody>
      </p:sp>
      <p:sp>
        <p:nvSpPr>
          <p:cNvPr id="28"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30</a:t>
            </a:fld>
            <a:endParaRPr lang="en-US" altLang="zh-CN" sz="1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21" grpId="0"/>
      <p:bldP spid="17" grpId="0" animBg="1"/>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7805" y="2421255"/>
            <a:ext cx="9644380" cy="2968625"/>
          </a:xfrm>
          <a:prstGeom prst="rect">
            <a:avLst/>
          </a:prstGeom>
          <a:noFill/>
        </p:spPr>
        <p:txBody>
          <a:bodyPr wrap="square" rtlCol="0" anchor="t">
            <a:spAutoFit/>
          </a:bodyPr>
          <a:lstStyle/>
          <a:p>
            <a:pPr marL="342900" indent="-342900" algn="l" eaLnBrk="0" hangingPunct="0">
              <a:lnSpc>
                <a:spcPct val="130000"/>
              </a:lnSpc>
              <a:buClr>
                <a:srgbClr val="C00000"/>
              </a:buClr>
              <a:buSzTx/>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毛泽东思想活的灵魂:实事求是，群众路线，独立自主。</a:t>
            </a:r>
          </a:p>
          <a:p>
            <a:pPr marL="342900" indent="-342900" algn="l" eaLnBrk="0" hangingPunct="0">
              <a:lnSpc>
                <a:spcPct val="130000"/>
              </a:lnSpc>
              <a:buClr>
                <a:srgbClr val="C00000"/>
              </a:buClr>
              <a:buSzTx/>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中国革命取得胜利的三大法宝:统一战线、武装斗争、党的建设。</a:t>
            </a:r>
          </a:p>
          <a:p>
            <a:pPr marL="342900" indent="-342900" algn="l" eaLnBrk="0" hangingPunct="0">
              <a:lnSpc>
                <a:spcPct val="130000"/>
              </a:lnSpc>
              <a:buClr>
                <a:srgbClr val="C00000"/>
              </a:buClr>
              <a:buSzTx/>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工农武装割据的内容处理好的三个方面是:土地革命、武装斗争、农村革命根据地建设。 </a:t>
            </a:r>
          </a:p>
          <a:p>
            <a:pPr marL="342900" indent="-342900" algn="l" eaLnBrk="0" hangingPunct="0">
              <a:lnSpc>
                <a:spcPct val="130000"/>
              </a:lnSpc>
              <a:buClr>
                <a:srgbClr val="C00000"/>
              </a:buClr>
              <a:buSzTx/>
              <a:buFont typeface="Wingdings" panose="05000000000000000000" pitchFamily="2" charset="2"/>
              <a:buChar char="ü"/>
              <a:defRPr/>
            </a:pPr>
            <a:r>
              <a:rPr lang="zh-CN" altLang="en-US" sz="2400" dirty="0">
                <a:latin typeface="楷体" panose="02010609060101010101" pitchFamily="49" charset="-122"/>
                <a:ea typeface="楷体" panose="02010609060101010101" pitchFamily="49" charset="-122"/>
              </a:rPr>
              <a:t>中国共产党的三大优良作风是理论联系实际、密切联系群众、批评与自我批评，这是中国共产党区别于其他政党的显著标志。</a:t>
            </a:r>
          </a:p>
        </p:txBody>
      </p:sp>
      <p:sp>
        <p:nvSpPr>
          <p:cNvPr id="3" name="文本框 2"/>
          <p:cNvSpPr txBox="1"/>
          <p:nvPr/>
        </p:nvSpPr>
        <p:spPr>
          <a:xfrm>
            <a:off x="767080" y="1412790"/>
            <a:ext cx="4064000" cy="460375"/>
          </a:xfrm>
          <a:prstGeom prst="rect">
            <a:avLst/>
          </a:prstGeom>
        </p:spPr>
        <p:txBody>
          <a:bodyPr>
            <a:spAutoFit/>
            <a:extLst>
              <a:ext uri="{4A0BC546-FE56-4ADE-93B0-CB8AF2F6F144}">
                <wpsdc:textFrameExt xmlns:wpsdc="http://www.wps.cn/officeDocument/2022/drawingmlCustomData" xmlns="" type="text"/>
              </a:ext>
            </a:extLst>
          </a:bodyPr>
          <a:lstStyle/>
          <a:p>
            <a:pPr algn="l"/>
            <a:r>
              <a:rPr lang="zh-CN" altLang="en-US" sz="2400" b="1">
                <a:latin typeface="微软雅黑" panose="020B0503020204020204" pitchFamily="34" charset="-122"/>
                <a:ea typeface="微软雅黑" panose="020B0503020204020204" pitchFamily="34" charset="-122"/>
              </a:rPr>
              <a:t>总结三个一组的知识点</a:t>
            </a:r>
            <a:r>
              <a:rPr lang="zh-CN" altLang="en-US" sz="1800" b="1">
                <a:latin typeface="Arial" panose="020B0604020202020204" pitchFamily="34" charset="0"/>
                <a:ea typeface="微软雅黑" panose="020B0503020204020204" pitchFamily="34" charset="-122"/>
              </a:rPr>
              <a:t>：</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7488" y="882187"/>
            <a:ext cx="7940675" cy="668337"/>
            <a:chOff x="1503363" y="919163"/>
            <a:chExt cx="7940675" cy="668337"/>
          </a:xfrm>
        </p:grpSpPr>
        <p:sp>
          <p:nvSpPr>
            <p:cNvPr id="2560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560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5604"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560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335360" y="1697434"/>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、新民主主义社会的性质</a:t>
            </a:r>
            <a:endParaRPr lang="zh-CN" altLang="en-US" sz="36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744236" y="2364878"/>
            <a:ext cx="11377264" cy="461665"/>
          </a:xfrm>
          <a:prstGeom prst="rect">
            <a:avLst/>
          </a:prstGeom>
          <a:noFill/>
          <a:ln w="9525">
            <a:noFill/>
          </a:ln>
        </p:spPr>
        <p:txBody>
          <a:bodyPr wrap="square">
            <a:spAutoFit/>
          </a:bodyPr>
          <a:lstStyle/>
          <a:p>
            <a:pPr eaLnBrk="0" hangingPunct="0"/>
            <a:r>
              <a:rPr lang="zh-CN" altLang="zh-CN" sz="2400" dirty="0">
                <a:solidFill>
                  <a:srgbClr val="0D0D0D"/>
                </a:solidFill>
                <a:latin typeface="楷体" panose="02010609060101010101" pitchFamily="49" charset="-122"/>
                <a:ea typeface="楷体" panose="02010609060101010101" pitchFamily="49" charset="-122"/>
              </a:rPr>
              <a:t>不是一个独立的社会形态，而是由新民主主义向</a:t>
            </a:r>
            <a:r>
              <a:rPr lang="zh-CN" altLang="zh-CN" sz="2400" b="1" dirty="0">
                <a:solidFill>
                  <a:srgbClr val="FF0000"/>
                </a:solidFill>
                <a:latin typeface="楷体" panose="02010609060101010101" pitchFamily="49" charset="-122"/>
                <a:ea typeface="楷体" panose="02010609060101010101" pitchFamily="49" charset="-122"/>
              </a:rPr>
              <a:t>社会主义</a:t>
            </a:r>
            <a:r>
              <a:rPr lang="zh-CN" altLang="zh-CN" sz="2400" dirty="0">
                <a:solidFill>
                  <a:srgbClr val="0D0D0D"/>
                </a:solidFill>
                <a:latin typeface="楷体" panose="02010609060101010101" pitchFamily="49" charset="-122"/>
                <a:ea typeface="楷体" panose="02010609060101010101" pitchFamily="49" charset="-122"/>
              </a:rPr>
              <a:t>转变的</a:t>
            </a:r>
            <a:r>
              <a:rPr lang="zh-CN" altLang="zh-CN" sz="2400" dirty="0">
                <a:solidFill>
                  <a:srgbClr val="FF0000"/>
                </a:solidFill>
                <a:latin typeface="楷体" panose="02010609060101010101" pitchFamily="49" charset="-122"/>
                <a:ea typeface="楷体" panose="02010609060101010101" pitchFamily="49" charset="-122"/>
              </a:rPr>
              <a:t>过渡性社会形态</a:t>
            </a:r>
            <a:r>
              <a:rPr lang="zh-CN" altLang="zh-CN" sz="2400" dirty="0">
                <a:solidFill>
                  <a:srgbClr val="0D0D0D"/>
                </a:solidFill>
                <a:latin typeface="楷体" panose="02010609060101010101" pitchFamily="49" charset="-122"/>
                <a:ea typeface="楷体" panose="02010609060101010101" pitchFamily="49" charset="-122"/>
              </a:rPr>
              <a:t>。</a:t>
            </a:r>
            <a:endParaRPr lang="zh-CN" altLang="en-US" sz="2400" dirty="0">
              <a:solidFill>
                <a:srgbClr val="0D0D0D"/>
              </a:solidFill>
              <a:latin typeface="楷体" panose="02010609060101010101" pitchFamily="49" charset="-122"/>
              <a:ea typeface="楷体" panose="02010609060101010101" pitchFamily="49" charset="-122"/>
            </a:endParaRPr>
          </a:p>
        </p:txBody>
      </p:sp>
      <p:sp>
        <p:nvSpPr>
          <p:cNvPr id="21" name="文本框 20"/>
          <p:cNvSpPr txBox="1"/>
          <p:nvPr/>
        </p:nvSpPr>
        <p:spPr>
          <a:xfrm>
            <a:off x="740232" y="2925696"/>
            <a:ext cx="10684360" cy="1113766"/>
          </a:xfrm>
          <a:prstGeom prst="rect">
            <a:avLst/>
          </a:prstGeom>
          <a:noFill/>
          <a:ln w="9525">
            <a:noFill/>
          </a:ln>
        </p:spPr>
        <p:txBody>
          <a:bodyPr wrap="square">
            <a:spAutoFit/>
          </a:bodyPr>
          <a:lstStyle/>
          <a:p>
            <a:pPr eaLnBrk="0" hangingPunct="0">
              <a:lnSpc>
                <a:spcPct val="150000"/>
              </a:lnSpc>
            </a:pPr>
            <a:r>
              <a:rPr lang="zh-CN" altLang="zh-CN"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dirty="0">
                <a:solidFill>
                  <a:srgbClr val="C00000"/>
                </a:solidFill>
                <a:latin typeface="楷体" panose="02010609060101010101" pitchFamily="49" charset="-122"/>
                <a:ea typeface="楷体" panose="02010609060101010101" pitchFamily="49" charset="-122"/>
              </a:rPr>
              <a:t>五种经济成分</a:t>
            </a:r>
            <a:r>
              <a:rPr lang="zh-CN" altLang="zh-CN" sz="2400" dirty="0">
                <a:latin typeface="楷体" panose="02010609060101010101" pitchFamily="49" charset="-122"/>
                <a:ea typeface="楷体" panose="02010609060101010101" pitchFamily="49" charset="-122"/>
              </a:rPr>
              <a:t>并存：社会主义性质的国营经济、半社会主义的合作社经济、农民和手工业者的个体经济、私人资本主义经济和国家资本主义经济</a:t>
            </a:r>
            <a:r>
              <a:rPr lang="zh-CN" altLang="en-US" sz="2400" dirty="0">
                <a:latin typeface="楷体" panose="02010609060101010101" pitchFamily="49" charset="-122"/>
                <a:ea typeface="楷体" panose="02010609060101010101" pitchFamily="49" charset="-122"/>
              </a:rPr>
              <a:t>。</a:t>
            </a:r>
            <a:endParaRPr lang="zh-CN" altLang="zh-CN" sz="2400" dirty="0">
              <a:latin typeface="楷体" panose="02010609060101010101" pitchFamily="49" charset="-122"/>
              <a:ea typeface="楷体" panose="02010609060101010101" pitchFamily="49" charset="-122"/>
            </a:endParaRPr>
          </a:p>
        </p:txBody>
      </p:sp>
      <p:sp>
        <p:nvSpPr>
          <p:cNvPr id="22" name="文本框 21"/>
          <p:cNvSpPr txBox="1"/>
          <p:nvPr/>
        </p:nvSpPr>
        <p:spPr>
          <a:xfrm>
            <a:off x="740232" y="4175998"/>
            <a:ext cx="9624556" cy="461665"/>
          </a:xfrm>
          <a:prstGeom prst="rect">
            <a:avLst/>
          </a:prstGeom>
          <a:noFill/>
          <a:ln w="9525">
            <a:noFill/>
          </a:ln>
        </p:spPr>
        <p:txBody>
          <a:bodyPr wrap="square">
            <a:spAutoFit/>
          </a:bodyPr>
          <a:lstStyle/>
          <a:p>
            <a:pPr eaLnBrk="0" hangingPunct="0"/>
            <a:r>
              <a:rPr lang="zh-CN" altLang="zh-CN"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dirty="0">
                <a:solidFill>
                  <a:srgbClr val="C00000"/>
                </a:solidFill>
                <a:latin typeface="楷体" panose="02010609060101010101" pitchFamily="49" charset="-122"/>
                <a:ea typeface="楷体" panose="02010609060101010101" pitchFamily="49" charset="-122"/>
              </a:rPr>
              <a:t>社会的阶级</a:t>
            </a:r>
            <a:r>
              <a:rPr lang="zh-CN" altLang="zh-CN" sz="2400" dirty="0">
                <a:latin typeface="楷体" panose="02010609060101010101" pitchFamily="49" charset="-122"/>
                <a:ea typeface="楷体" panose="02010609060101010101" pitchFamily="49" charset="-122"/>
              </a:rPr>
              <a:t>：工人阶级、农民阶级、小资产阶级、民族资产阶级</a:t>
            </a:r>
          </a:p>
        </p:txBody>
      </p:sp>
      <p:sp>
        <p:nvSpPr>
          <p:cNvPr id="23" name="文本框 22"/>
          <p:cNvSpPr txBox="1"/>
          <p:nvPr/>
        </p:nvSpPr>
        <p:spPr>
          <a:xfrm>
            <a:off x="740232" y="4802118"/>
            <a:ext cx="8281988" cy="460375"/>
          </a:xfrm>
          <a:prstGeom prst="rect">
            <a:avLst/>
          </a:prstGeom>
          <a:noFill/>
          <a:ln w="9525">
            <a:noFill/>
          </a:ln>
        </p:spPr>
        <p:txBody>
          <a:bodyPr>
            <a:spAutoFit/>
          </a:bodyPr>
          <a:lstStyle/>
          <a:p>
            <a:pPr eaLnBrk="0" hangingPunct="0"/>
            <a:r>
              <a:rPr lang="zh-CN" altLang="zh-CN" sz="240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a:solidFill>
                  <a:srgbClr val="C00000"/>
                </a:solidFill>
                <a:latin typeface="楷体" panose="02010609060101010101" pitchFamily="49" charset="-122"/>
                <a:ea typeface="楷体" panose="02010609060101010101" pitchFamily="49" charset="-122"/>
              </a:rPr>
              <a:t>主要矛盾</a:t>
            </a:r>
            <a:r>
              <a:rPr lang="zh-CN" altLang="zh-CN" sz="2400">
                <a:latin typeface="楷体" panose="02010609060101010101" pitchFamily="49" charset="-122"/>
                <a:ea typeface="楷体" panose="02010609060101010101" pitchFamily="49" charset="-122"/>
              </a:rPr>
              <a:t>：工人阶级和资产阶级</a:t>
            </a:r>
          </a:p>
        </p:txBody>
      </p:sp>
      <p:sp>
        <p:nvSpPr>
          <p:cNvPr id="1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32</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0"/>
                                        </p:tgtEl>
                                        <p:attrNameLst>
                                          <p:attrName>style.visibility</p:attrName>
                                        </p:attrNameLst>
                                      </p:cBhvr>
                                      <p:to>
                                        <p:strVal val="visible"/>
                                      </p:to>
                                    </p:set>
                                    <p:anim calcmode="lin" valueType="num">
                                      <p:cBhvr>
                                        <p:cTn id="13" dur="500" fill="hold"/>
                                        <p:tgtEl>
                                          <p:spTgt spid="104450"/>
                                        </p:tgtEl>
                                        <p:attrNameLst>
                                          <p:attrName>ppt_x</p:attrName>
                                        </p:attrNameLst>
                                      </p:cBhvr>
                                      <p:tavLst>
                                        <p:tav tm="0">
                                          <p:val>
                                            <p:strVal val="0-#ppt_w/2"/>
                                          </p:val>
                                        </p:tav>
                                        <p:tav tm="100000">
                                          <p:val>
                                            <p:strVal val="#ppt_x"/>
                                          </p:val>
                                        </p:tav>
                                      </p:tavLst>
                                    </p:anim>
                                    <p:anim calcmode="lin" valueType="num">
                                      <p:cBhvr>
                                        <p:cTn id="14"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500"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ppt_x</p:attrName>
                                        </p:attrNameLst>
                                      </p:cBhvr>
                                      <p:tavLst>
                                        <p:tav tm="0">
                                          <p:val>
                                            <p:strVal val="#ppt_x"/>
                                          </p:val>
                                        </p:tav>
                                        <p:tav tm="100000">
                                          <p:val>
                                            <p:strVal val="#ppt_x"/>
                                          </p:val>
                                        </p:tav>
                                      </p:tavLst>
                                    </p:anim>
                                    <p:anim calcmode="lin" valueType="num">
                                      <p:cBhvr>
                                        <p:cTn id="26"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500"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anim calcmode="lin" valueType="num">
                                      <p:cBhvr>
                                        <p:cTn id="32" dur="500" fill="hold"/>
                                        <p:tgtEl>
                                          <p:spTgt spid="22"/>
                                        </p:tgtEl>
                                        <p:attrNameLst>
                                          <p:attrName>ppt_x</p:attrName>
                                        </p:attrNameLst>
                                      </p:cBhvr>
                                      <p:tavLst>
                                        <p:tav tm="0">
                                          <p:val>
                                            <p:strVal val="#ppt_x"/>
                                          </p:val>
                                        </p:tav>
                                        <p:tav tm="100000">
                                          <p:val>
                                            <p:strVal val="#ppt_x"/>
                                          </p:val>
                                        </p:tav>
                                      </p:tavLst>
                                    </p:anim>
                                    <p:anim calcmode="lin" valueType="num">
                                      <p:cBhvr>
                                        <p:cTn id="3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500"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anim calcmode="lin" valueType="num">
                                      <p:cBhvr>
                                        <p:cTn id="39" dur="500" fill="hold"/>
                                        <p:tgtEl>
                                          <p:spTgt spid="23"/>
                                        </p:tgtEl>
                                        <p:attrNameLst>
                                          <p:attrName>ppt_x</p:attrName>
                                        </p:attrNameLst>
                                      </p:cBhvr>
                                      <p:tavLst>
                                        <p:tav tm="0">
                                          <p:val>
                                            <p:strVal val="#ppt_x"/>
                                          </p:val>
                                        </p:tav>
                                        <p:tav tm="100000">
                                          <p:val>
                                            <p:strVal val="#ppt_x"/>
                                          </p:val>
                                        </p:tav>
                                      </p:tavLst>
                                    </p:anim>
                                    <p:anim calcmode="lin" valueType="num">
                                      <p:cBhvr>
                                        <p:cTn id="4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9"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7488" y="882187"/>
            <a:ext cx="7940675" cy="668337"/>
            <a:chOff x="1503363" y="919163"/>
            <a:chExt cx="7940675" cy="668337"/>
          </a:xfrm>
        </p:grpSpPr>
        <p:sp>
          <p:nvSpPr>
            <p:cNvPr id="2560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560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5604"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560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14588" y="1677656"/>
            <a:ext cx="7223125" cy="468313"/>
          </a:xfrm>
        </p:spPr>
        <p:txBody>
          <a:bodyPr vert="horz" wrap="square" lIns="91440" tIns="45720" rIns="91440" bIns="45720" anchor="ctr" anchorCtr="0"/>
          <a:lstStyle/>
          <a:p>
            <a:pPr algn="l">
              <a:lnSpc>
                <a:spcPct val="150000"/>
              </a:lnSpc>
            </a:pPr>
            <a:r>
              <a:rPr lang="en-US" altLang="zh-CN" sz="2400" b="1" dirty="0">
                <a:solidFill>
                  <a:srgbClr val="CC0000"/>
                </a:solidFill>
                <a:latin typeface="华文中宋" panose="02010600040101010101" pitchFamily="2" charset="-122"/>
                <a:ea typeface="华文中宋" panose="02010600040101010101" pitchFamily="2" charset="-122"/>
              </a:rPr>
              <a:t>1</a:t>
            </a:r>
            <a:r>
              <a:rPr lang="zh-CN" altLang="en-US" sz="2400" b="1" dirty="0">
                <a:solidFill>
                  <a:srgbClr val="CC0000"/>
                </a:solidFill>
                <a:latin typeface="华文中宋" panose="02010600040101010101" pitchFamily="2" charset="-122"/>
                <a:ea typeface="华文中宋" panose="02010600040101010101" pitchFamily="2" charset="-122"/>
              </a:rPr>
              <a:t>、新民主主义社会的性质</a:t>
            </a:r>
            <a:endParaRPr lang="zh-CN" altLang="en-US" sz="3200" dirty="0">
              <a:latin typeface="华文中宋" panose="02010600040101010101" pitchFamily="2" charset="-122"/>
              <a:ea typeface="华文中宋" panose="02010600040101010101" pitchFamily="2" charset="-122"/>
            </a:endParaRPr>
          </a:p>
        </p:txBody>
      </p:sp>
      <p:sp>
        <p:nvSpPr>
          <p:cNvPr id="12" name="文本框 11"/>
          <p:cNvSpPr txBox="1"/>
          <p:nvPr/>
        </p:nvSpPr>
        <p:spPr>
          <a:xfrm>
            <a:off x="2581079" y="2272506"/>
            <a:ext cx="5824929" cy="523220"/>
          </a:xfrm>
          <a:prstGeom prst="rect">
            <a:avLst/>
          </a:prstGeom>
          <a:noFill/>
        </p:spPr>
        <p:txBody>
          <a:bodyPr vert="horz" wrap="square">
            <a:spAutoFit/>
            <a:scene3d>
              <a:camera prst="orthographicFront"/>
              <a:lightRig rig="threePt" dir="t"/>
            </a:scene3d>
          </a:bodyPr>
          <a:lstStyle/>
          <a:p>
            <a:pPr algn="ctr" eaLnBrk="1" hangingPunct="1">
              <a:buFont typeface="Arial" panose="020B0604020202020204" pitchFamily="34" charset="0"/>
              <a:buNone/>
              <a:defRPr/>
            </a:pPr>
            <a:r>
              <a:rPr lang="zh-CN" altLang="en-US" sz="2800" b="1" noProof="1">
                <a:solidFill>
                  <a:srgbClr val="C00000"/>
                </a:solidFill>
                <a:latin typeface="微软雅黑" panose="020B0503020204020204" pitchFamily="34" charset="-122"/>
                <a:ea typeface="微软雅黑" panose="020B0503020204020204" pitchFamily="34" charset="-122"/>
              </a:rPr>
              <a:t>近现代中国三种社会形态的更替</a:t>
            </a:r>
          </a:p>
        </p:txBody>
      </p:sp>
      <p:sp>
        <p:nvSpPr>
          <p:cNvPr id="13" name="文本框 15"/>
          <p:cNvSpPr txBox="1">
            <a:spLocks noChangeArrowheads="1"/>
          </p:cNvSpPr>
          <p:nvPr/>
        </p:nvSpPr>
        <p:spPr bwMode="auto">
          <a:xfrm>
            <a:off x="840279" y="4012752"/>
            <a:ext cx="2571750" cy="497957"/>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1200"/>
              </a:spcBef>
              <a:defRPr/>
            </a:pPr>
            <a:r>
              <a:rPr lang="zh-CN" altLang="en-US" sz="2400" b="0" dirty="0">
                <a:solidFill>
                  <a:schemeClr val="tx1"/>
                </a:solidFill>
                <a:latin typeface="+mn-lt"/>
                <a:ea typeface="+mn-ea"/>
                <a:cs typeface="+mn-ea"/>
                <a:sym typeface="+mn-lt"/>
              </a:rPr>
              <a:t>旧民主主义革命</a:t>
            </a:r>
          </a:p>
        </p:txBody>
      </p:sp>
      <p:cxnSp>
        <p:nvCxnSpPr>
          <p:cNvPr id="14" name="直接箭头连接符 13"/>
          <p:cNvCxnSpPr/>
          <p:nvPr/>
        </p:nvCxnSpPr>
        <p:spPr>
          <a:xfrm>
            <a:off x="514588" y="4807325"/>
            <a:ext cx="1116282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22234" y="4645169"/>
            <a:ext cx="1086857" cy="889839"/>
            <a:chOff x="819977" y="3785731"/>
            <a:chExt cx="1086857" cy="889839"/>
          </a:xfrm>
        </p:grpSpPr>
        <p:sp>
          <p:nvSpPr>
            <p:cNvPr id="16" name="椭圆 15"/>
            <p:cNvSpPr/>
            <p:nvPr/>
          </p:nvSpPr>
          <p:spPr>
            <a:xfrm>
              <a:off x="1238022" y="3785731"/>
              <a:ext cx="250769" cy="250769"/>
            </a:xfrm>
            <a:prstGeom prst="ellipse">
              <a:avLst/>
            </a:prstGeom>
            <a:gradFill>
              <a:gsLst>
                <a:gs pos="23000">
                  <a:srgbClr val="C00000"/>
                </a:gs>
                <a:gs pos="84000">
                  <a:srgbClr val="FFC000"/>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bwMode="auto">
            <a:xfrm>
              <a:off x="819977" y="4152350"/>
              <a:ext cx="1086857" cy="523220"/>
            </a:xfrm>
            <a:prstGeom prst="rect">
              <a:avLst/>
            </a:prstGeom>
          </p:spPr>
          <p:txBody>
            <a:bodyPr wrap="square">
              <a:spAutoFit/>
            </a:bodyPr>
            <a:lstStyle/>
            <a:p>
              <a:pPr marL="0" marR="0" lvl="0" indent="0" algn="ctr" defTabSz="914400" rtl="0" eaLnBrk="0" fontAlgn="base" latinLnBrk="0" hangingPunct="0">
                <a:spcBef>
                  <a:spcPct val="0"/>
                </a:spcBef>
                <a:spcAft>
                  <a:spcPct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1840</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grpSp>
      <p:grpSp>
        <p:nvGrpSpPr>
          <p:cNvPr id="18" name="组合 17"/>
          <p:cNvGrpSpPr/>
          <p:nvPr/>
        </p:nvGrpSpPr>
        <p:grpSpPr>
          <a:xfrm>
            <a:off x="2942234" y="4645169"/>
            <a:ext cx="1086857" cy="889839"/>
            <a:chOff x="3906385" y="3785731"/>
            <a:chExt cx="1086857" cy="889839"/>
          </a:xfrm>
        </p:grpSpPr>
        <p:sp>
          <p:nvSpPr>
            <p:cNvPr id="20" name="矩形 19"/>
            <p:cNvSpPr/>
            <p:nvPr/>
          </p:nvSpPr>
          <p:spPr bwMode="auto">
            <a:xfrm>
              <a:off x="3906385" y="4152350"/>
              <a:ext cx="1086857" cy="523220"/>
            </a:xfrm>
            <a:prstGeom prst="rect">
              <a:avLst/>
            </a:prstGeom>
          </p:spPr>
          <p:txBody>
            <a:bodyPr wrap="square">
              <a:spAutoFit/>
            </a:bodyPr>
            <a:lstStyle/>
            <a:p>
              <a:pPr marL="0" marR="0" lvl="0" indent="0" algn="ctr" defTabSz="914400" rtl="0" eaLnBrk="0" fontAlgn="base" latinLnBrk="0" hangingPunct="0">
                <a:spcBef>
                  <a:spcPct val="0"/>
                </a:spcBef>
                <a:spcAft>
                  <a:spcPct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1919</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4" name="椭圆 23"/>
            <p:cNvSpPr/>
            <p:nvPr/>
          </p:nvSpPr>
          <p:spPr>
            <a:xfrm>
              <a:off x="4354491" y="3785731"/>
              <a:ext cx="250769" cy="250769"/>
            </a:xfrm>
            <a:prstGeom prst="ellipse">
              <a:avLst/>
            </a:prstGeom>
            <a:gradFill>
              <a:gsLst>
                <a:gs pos="23000">
                  <a:srgbClr val="C00000"/>
                </a:gs>
                <a:gs pos="84000">
                  <a:srgbClr val="FFC000"/>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5699007" y="4645169"/>
            <a:ext cx="1086857" cy="889839"/>
            <a:chOff x="7016206" y="3785731"/>
            <a:chExt cx="1086857" cy="889839"/>
          </a:xfrm>
        </p:grpSpPr>
        <p:sp>
          <p:nvSpPr>
            <p:cNvPr id="26" name="矩形 25"/>
            <p:cNvSpPr/>
            <p:nvPr/>
          </p:nvSpPr>
          <p:spPr bwMode="auto">
            <a:xfrm>
              <a:off x="7016206" y="4152350"/>
              <a:ext cx="1086857" cy="523220"/>
            </a:xfrm>
            <a:prstGeom prst="rect">
              <a:avLst/>
            </a:prstGeom>
          </p:spPr>
          <p:txBody>
            <a:bodyPr wrap="square">
              <a:spAutoFit/>
            </a:bodyPr>
            <a:lstStyle/>
            <a:p>
              <a:pPr marL="0" marR="0" lvl="0" indent="0" algn="ctr" defTabSz="914400" rtl="0" eaLnBrk="0" fontAlgn="base" latinLnBrk="0" hangingPunct="0">
                <a:spcBef>
                  <a:spcPct val="0"/>
                </a:spcBef>
                <a:spcAft>
                  <a:spcPct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1949</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7" name="椭圆 26"/>
            <p:cNvSpPr/>
            <p:nvPr/>
          </p:nvSpPr>
          <p:spPr>
            <a:xfrm>
              <a:off x="7470960" y="3785731"/>
              <a:ext cx="250769" cy="250769"/>
            </a:xfrm>
            <a:prstGeom prst="ellipse">
              <a:avLst/>
            </a:prstGeom>
            <a:gradFill>
              <a:gsLst>
                <a:gs pos="23000">
                  <a:srgbClr val="C00000"/>
                </a:gs>
                <a:gs pos="84000">
                  <a:srgbClr val="FFC000"/>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335447" y="4645169"/>
            <a:ext cx="1086857" cy="889839"/>
            <a:chOff x="10153580" y="3785731"/>
            <a:chExt cx="1086857" cy="889839"/>
          </a:xfrm>
        </p:grpSpPr>
        <p:sp>
          <p:nvSpPr>
            <p:cNvPr id="29" name="矩形 28"/>
            <p:cNvSpPr/>
            <p:nvPr/>
          </p:nvSpPr>
          <p:spPr bwMode="auto">
            <a:xfrm>
              <a:off x="10153580" y="4152350"/>
              <a:ext cx="1086857" cy="523220"/>
            </a:xfrm>
            <a:prstGeom prst="rect">
              <a:avLst/>
            </a:prstGeom>
          </p:spPr>
          <p:txBody>
            <a:bodyPr wrap="square">
              <a:spAutoFit/>
            </a:bodyPr>
            <a:lstStyle/>
            <a:p>
              <a:pPr marL="0" marR="0" lvl="0" indent="0" algn="ctr" defTabSz="914400" rtl="0" eaLnBrk="0" fontAlgn="base" latinLnBrk="0" hangingPunct="0">
                <a:spcBef>
                  <a:spcPct val="0"/>
                </a:spcBef>
                <a:spcAft>
                  <a:spcPct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1956</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30" name="椭圆 29"/>
            <p:cNvSpPr/>
            <p:nvPr/>
          </p:nvSpPr>
          <p:spPr>
            <a:xfrm>
              <a:off x="10587430" y="3785731"/>
              <a:ext cx="250769" cy="250769"/>
            </a:xfrm>
            <a:prstGeom prst="ellipse">
              <a:avLst/>
            </a:prstGeom>
            <a:gradFill>
              <a:gsLst>
                <a:gs pos="23000">
                  <a:srgbClr val="C00000"/>
                </a:gs>
                <a:gs pos="84000">
                  <a:srgbClr val="FFC000"/>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15"/>
          <p:cNvSpPr txBox="1">
            <a:spLocks noChangeArrowheads="1"/>
          </p:cNvSpPr>
          <p:nvPr/>
        </p:nvSpPr>
        <p:spPr bwMode="auto">
          <a:xfrm>
            <a:off x="3546884" y="4012752"/>
            <a:ext cx="2571750" cy="497957"/>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1200"/>
              </a:spcBef>
              <a:defRPr/>
            </a:pPr>
            <a:r>
              <a:rPr lang="zh-CN" altLang="en-US" sz="2400" b="0" dirty="0">
                <a:solidFill>
                  <a:schemeClr val="tx1"/>
                </a:solidFill>
                <a:latin typeface="+mn-lt"/>
                <a:ea typeface="+mn-ea"/>
                <a:cs typeface="+mn-ea"/>
                <a:sym typeface="+mn-lt"/>
              </a:rPr>
              <a:t>新民主主义革命</a:t>
            </a:r>
          </a:p>
        </p:txBody>
      </p:sp>
      <p:grpSp>
        <p:nvGrpSpPr>
          <p:cNvPr id="32" name="组合 31"/>
          <p:cNvGrpSpPr/>
          <p:nvPr/>
        </p:nvGrpSpPr>
        <p:grpSpPr>
          <a:xfrm>
            <a:off x="2469866" y="3146426"/>
            <a:ext cx="2031591" cy="1513807"/>
            <a:chOff x="2469866" y="2118582"/>
            <a:chExt cx="2031591" cy="1513807"/>
          </a:xfrm>
        </p:grpSpPr>
        <p:sp>
          <p:nvSpPr>
            <p:cNvPr id="33" name="箭头: 下 32"/>
            <p:cNvSpPr/>
            <p:nvPr/>
          </p:nvSpPr>
          <p:spPr>
            <a:xfrm flipV="1">
              <a:off x="3396897" y="2732389"/>
              <a:ext cx="216652" cy="90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15"/>
            <p:cNvSpPr txBox="1">
              <a:spLocks noChangeArrowheads="1"/>
            </p:cNvSpPr>
            <p:nvPr/>
          </p:nvSpPr>
          <p:spPr bwMode="auto">
            <a:xfrm>
              <a:off x="2469866" y="2118582"/>
              <a:ext cx="2031591" cy="497957"/>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1200"/>
                </a:spcBef>
                <a:defRPr/>
              </a:pPr>
              <a:r>
                <a:rPr lang="zh-CN" altLang="en-US" sz="2400" dirty="0">
                  <a:solidFill>
                    <a:schemeClr val="tx1"/>
                  </a:solidFill>
                  <a:latin typeface="+mn-lt"/>
                  <a:ea typeface="+mn-ea"/>
                  <a:cs typeface="+mn-ea"/>
                  <a:sym typeface="+mn-lt"/>
                </a:rPr>
                <a:t>五四运动</a:t>
              </a:r>
            </a:p>
          </p:txBody>
        </p:sp>
      </p:grpSp>
      <p:grpSp>
        <p:nvGrpSpPr>
          <p:cNvPr id="35" name="组合 34"/>
          <p:cNvGrpSpPr/>
          <p:nvPr/>
        </p:nvGrpSpPr>
        <p:grpSpPr>
          <a:xfrm>
            <a:off x="5286469" y="2751771"/>
            <a:ext cx="2070346" cy="1917780"/>
            <a:chOff x="2529696" y="1723927"/>
            <a:chExt cx="2070346" cy="1917780"/>
          </a:xfrm>
        </p:grpSpPr>
        <p:sp>
          <p:nvSpPr>
            <p:cNvPr id="36" name="箭头: 下 35"/>
            <p:cNvSpPr/>
            <p:nvPr/>
          </p:nvSpPr>
          <p:spPr>
            <a:xfrm flipV="1">
              <a:off x="3396897" y="2741707"/>
              <a:ext cx="216652" cy="90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15"/>
            <p:cNvSpPr txBox="1">
              <a:spLocks noChangeArrowheads="1"/>
            </p:cNvSpPr>
            <p:nvPr/>
          </p:nvSpPr>
          <p:spPr bwMode="auto">
            <a:xfrm>
              <a:off x="2529696" y="1723927"/>
              <a:ext cx="2070346" cy="941155"/>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0"/>
                </a:spcBef>
                <a:defRPr/>
              </a:pPr>
              <a:r>
                <a:rPr lang="zh-CN" altLang="en-US" sz="2400" dirty="0">
                  <a:solidFill>
                    <a:schemeClr val="tx1"/>
                  </a:solidFill>
                  <a:latin typeface="+mn-lt"/>
                  <a:ea typeface="+mn-ea"/>
                  <a:cs typeface="+mn-ea"/>
                  <a:sym typeface="+mn-lt"/>
                </a:rPr>
                <a:t>中华人民</a:t>
              </a:r>
              <a:endParaRPr lang="en-US" altLang="zh-CN" sz="2400" dirty="0">
                <a:solidFill>
                  <a:schemeClr val="tx1"/>
                </a:solidFill>
                <a:latin typeface="+mn-lt"/>
                <a:ea typeface="+mn-ea"/>
                <a:cs typeface="+mn-ea"/>
                <a:sym typeface="+mn-lt"/>
              </a:endParaRPr>
            </a:p>
            <a:p>
              <a:pPr algn="ctr">
                <a:lnSpc>
                  <a:spcPct val="120000"/>
                </a:lnSpc>
                <a:spcBef>
                  <a:spcPts val="0"/>
                </a:spcBef>
                <a:defRPr/>
              </a:pPr>
              <a:r>
                <a:rPr lang="zh-CN" altLang="en-US" sz="2400" dirty="0">
                  <a:solidFill>
                    <a:schemeClr val="tx1"/>
                  </a:solidFill>
                  <a:latin typeface="+mn-lt"/>
                  <a:ea typeface="+mn-ea"/>
                  <a:cs typeface="+mn-ea"/>
                  <a:sym typeface="+mn-lt"/>
                </a:rPr>
                <a:t>共和国成立</a:t>
              </a:r>
            </a:p>
          </p:txBody>
        </p:sp>
      </p:grpSp>
      <p:grpSp>
        <p:nvGrpSpPr>
          <p:cNvPr id="38" name="组合 37"/>
          <p:cNvGrpSpPr/>
          <p:nvPr/>
        </p:nvGrpSpPr>
        <p:grpSpPr>
          <a:xfrm>
            <a:off x="7855566" y="2754244"/>
            <a:ext cx="2031591" cy="1915307"/>
            <a:chOff x="2469866" y="1726400"/>
            <a:chExt cx="2031591" cy="1915307"/>
          </a:xfrm>
        </p:grpSpPr>
        <p:sp>
          <p:nvSpPr>
            <p:cNvPr id="39" name="箭头: 下 38"/>
            <p:cNvSpPr/>
            <p:nvPr/>
          </p:nvSpPr>
          <p:spPr>
            <a:xfrm flipV="1">
              <a:off x="3396897" y="2741707"/>
              <a:ext cx="216652" cy="90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5"/>
            <p:cNvSpPr txBox="1">
              <a:spLocks noChangeArrowheads="1"/>
            </p:cNvSpPr>
            <p:nvPr/>
          </p:nvSpPr>
          <p:spPr bwMode="auto">
            <a:xfrm>
              <a:off x="2469866" y="1726400"/>
              <a:ext cx="2031591" cy="941155"/>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0"/>
                </a:spcBef>
                <a:defRPr/>
              </a:pPr>
              <a:r>
                <a:rPr lang="zh-CN" altLang="en-US" sz="2400" dirty="0">
                  <a:solidFill>
                    <a:schemeClr val="tx1"/>
                  </a:solidFill>
                  <a:latin typeface="+mn-lt"/>
                  <a:ea typeface="+mn-ea"/>
                  <a:cs typeface="+mn-ea"/>
                  <a:sym typeface="+mn-lt"/>
                </a:rPr>
                <a:t>社会主义改造</a:t>
              </a:r>
              <a:endParaRPr lang="en-US" altLang="zh-CN" sz="2400" dirty="0">
                <a:solidFill>
                  <a:schemeClr val="tx1"/>
                </a:solidFill>
                <a:latin typeface="+mn-lt"/>
                <a:ea typeface="+mn-ea"/>
                <a:cs typeface="+mn-ea"/>
                <a:sym typeface="+mn-lt"/>
              </a:endParaRPr>
            </a:p>
            <a:p>
              <a:pPr algn="ctr">
                <a:lnSpc>
                  <a:spcPct val="120000"/>
                </a:lnSpc>
                <a:spcBef>
                  <a:spcPts val="0"/>
                </a:spcBef>
                <a:defRPr/>
              </a:pPr>
              <a:r>
                <a:rPr lang="zh-CN" altLang="en-US" sz="2400" dirty="0">
                  <a:solidFill>
                    <a:schemeClr val="tx1"/>
                  </a:solidFill>
                  <a:latin typeface="+mn-lt"/>
                  <a:ea typeface="+mn-ea"/>
                  <a:cs typeface="+mn-ea"/>
                  <a:sym typeface="+mn-lt"/>
                </a:rPr>
                <a:t>基本完成</a:t>
              </a:r>
            </a:p>
          </p:txBody>
        </p:sp>
      </p:grpSp>
      <p:sp>
        <p:nvSpPr>
          <p:cNvPr id="41" name="矩形 40"/>
          <p:cNvSpPr/>
          <p:nvPr/>
        </p:nvSpPr>
        <p:spPr>
          <a:xfrm>
            <a:off x="840280" y="5760571"/>
            <a:ext cx="5348244" cy="1052805"/>
          </a:xfrm>
          <a:prstGeom prst="rect">
            <a:avLst/>
          </a:prstGeom>
          <a:solidFill>
            <a:srgbClr val="C00000">
              <a:lumMod val="100000"/>
            </a:srgbClr>
          </a:solidFill>
          <a:ln w="12700" cap="flat" cmpd="sng" algn="ctr">
            <a:noFill/>
            <a:prstDash val="solid"/>
            <a:miter lim="800000"/>
          </a:ln>
          <a:effectLst>
            <a:outerShdw blurRad="609600" dist="469900" dir="5400000" sx="71000" sy="71000" algn="t" rotWithShape="0">
              <a:prstClr val="black">
                <a:alpha val="18000"/>
              </a:prstClr>
            </a:outerShdw>
          </a:effectLst>
        </p:spPr>
        <p:txBody>
          <a:bodyPr lIns="91440" tIns="45720" rIns="91440" bIns="45720" rtlCol="0" anchor="ctr"/>
          <a:lstStyle/>
          <a:p>
            <a:pPr marL="0" marR="0" lvl="0" indent="0" algn="ctr" defTabSz="914400" latinLnBrk="0">
              <a:lnSpc>
                <a:spcPct val="120000"/>
              </a:lnSpc>
              <a:spcBef>
                <a:spcPts val="0"/>
              </a:spcBef>
              <a:buClrTx/>
              <a:buSzTx/>
              <a:buFontTx/>
              <a:buNone/>
              <a:defRPr/>
            </a:pPr>
            <a:r>
              <a:rPr lang="en-US" altLang="zh-CN" sz="2400" b="1" dirty="0">
                <a:solidFill>
                  <a:schemeClr val="bg1"/>
                </a:solidFill>
                <a:latin typeface="+mn-lt"/>
                <a:ea typeface="+mn-ea"/>
                <a:cs typeface="+mn-ea"/>
              </a:rPr>
              <a:t>1840—1949</a:t>
            </a:r>
            <a:r>
              <a:rPr lang="zh-CN" altLang="en-US" sz="2400" b="1" dirty="0">
                <a:solidFill>
                  <a:schemeClr val="bg1"/>
                </a:solidFill>
                <a:latin typeface="+mn-lt"/>
                <a:ea typeface="+mn-ea"/>
                <a:cs typeface="+mn-ea"/>
              </a:rPr>
              <a:t>年</a:t>
            </a:r>
            <a:endParaRPr lang="en-US" altLang="zh-CN" sz="2400" b="1" dirty="0">
              <a:solidFill>
                <a:schemeClr val="bg1"/>
              </a:solidFill>
              <a:latin typeface="+mn-lt"/>
              <a:ea typeface="+mn-ea"/>
              <a:cs typeface="+mn-ea"/>
            </a:endParaRPr>
          </a:p>
          <a:p>
            <a:pPr marL="0" marR="0" lvl="0" indent="0" algn="ctr" defTabSz="914400" latinLnBrk="0">
              <a:lnSpc>
                <a:spcPct val="120000"/>
              </a:lnSpc>
              <a:spcBef>
                <a:spcPts val="0"/>
              </a:spcBef>
              <a:buClrTx/>
              <a:buSzTx/>
              <a:buFontTx/>
              <a:buNone/>
              <a:defRPr/>
            </a:pPr>
            <a:r>
              <a:rPr lang="zh-CN" altLang="en-US" sz="2400" b="1" dirty="0">
                <a:solidFill>
                  <a:schemeClr val="bg1"/>
                </a:solidFill>
                <a:latin typeface="+mn-lt"/>
                <a:ea typeface="+mn-ea"/>
                <a:cs typeface="+mn-ea"/>
              </a:rPr>
              <a:t>半殖民地半封建社会</a:t>
            </a:r>
          </a:p>
        </p:txBody>
      </p:sp>
      <p:sp>
        <p:nvSpPr>
          <p:cNvPr id="42" name="矩形 41"/>
          <p:cNvSpPr/>
          <p:nvPr/>
        </p:nvSpPr>
        <p:spPr>
          <a:xfrm>
            <a:off x="6297123" y="5760571"/>
            <a:ext cx="2578520" cy="1052803"/>
          </a:xfrm>
          <a:prstGeom prst="rect">
            <a:avLst/>
          </a:prstGeom>
          <a:solidFill>
            <a:srgbClr val="C00000">
              <a:lumMod val="100000"/>
            </a:srgbClr>
          </a:solidFill>
          <a:ln w="12700" cap="flat" cmpd="sng" algn="ctr">
            <a:noFill/>
            <a:prstDash val="solid"/>
            <a:miter lim="800000"/>
          </a:ln>
          <a:effectLst>
            <a:outerShdw blurRad="609600" dist="469900" dir="5400000" sx="71000" sy="71000" algn="t" rotWithShape="0">
              <a:prstClr val="black">
                <a:alpha val="18000"/>
              </a:prstClr>
            </a:outerShdw>
          </a:effectLst>
        </p:spPr>
        <p:txBody>
          <a:bodyPr lIns="91440" tIns="45720" rIns="91440" bIns="45720" rtlCol="0" anchor="ctr"/>
          <a:lstStyle/>
          <a:p>
            <a:pPr marL="0" marR="0" lvl="0" indent="0" algn="ctr" defTabSz="914400" latinLnBrk="0">
              <a:lnSpc>
                <a:spcPct val="120000"/>
              </a:lnSpc>
              <a:spcBef>
                <a:spcPts val="0"/>
              </a:spcBef>
              <a:buClrTx/>
              <a:buSzTx/>
              <a:buFontTx/>
              <a:buNone/>
              <a:defRPr/>
            </a:pPr>
            <a:r>
              <a:rPr lang="en-US" altLang="zh-CN" sz="2400" b="1" dirty="0">
                <a:solidFill>
                  <a:schemeClr val="bg1"/>
                </a:solidFill>
                <a:latin typeface="+mn-lt"/>
                <a:ea typeface="+mn-ea"/>
                <a:cs typeface="+mn-ea"/>
              </a:rPr>
              <a:t>1949—1956</a:t>
            </a:r>
            <a:r>
              <a:rPr lang="zh-CN" altLang="en-US" sz="2400" b="1" dirty="0">
                <a:solidFill>
                  <a:schemeClr val="bg1"/>
                </a:solidFill>
                <a:latin typeface="+mn-lt"/>
                <a:ea typeface="+mn-ea"/>
                <a:cs typeface="+mn-ea"/>
              </a:rPr>
              <a:t>年</a:t>
            </a:r>
            <a:endParaRPr lang="en-US" altLang="zh-CN" sz="2400" b="1" dirty="0">
              <a:solidFill>
                <a:schemeClr val="bg1"/>
              </a:solidFill>
              <a:latin typeface="+mn-lt"/>
              <a:ea typeface="+mn-ea"/>
              <a:cs typeface="+mn-ea"/>
            </a:endParaRPr>
          </a:p>
          <a:p>
            <a:pPr marL="0" marR="0" lvl="0" indent="0" algn="ctr" defTabSz="914400" latinLnBrk="0">
              <a:lnSpc>
                <a:spcPct val="120000"/>
              </a:lnSpc>
              <a:spcBef>
                <a:spcPts val="0"/>
              </a:spcBef>
              <a:buClrTx/>
              <a:buSzTx/>
              <a:buFontTx/>
              <a:buNone/>
              <a:defRPr/>
            </a:pPr>
            <a:r>
              <a:rPr lang="zh-CN" altLang="en-US" sz="2400" b="1" dirty="0">
                <a:solidFill>
                  <a:schemeClr val="bg1"/>
                </a:solidFill>
                <a:latin typeface="+mn-lt"/>
                <a:ea typeface="+mn-ea"/>
                <a:cs typeface="+mn-ea"/>
              </a:rPr>
              <a:t>新民主主义社会</a:t>
            </a:r>
          </a:p>
        </p:txBody>
      </p:sp>
      <p:sp>
        <p:nvSpPr>
          <p:cNvPr id="43" name="矩形 42"/>
          <p:cNvSpPr/>
          <p:nvPr/>
        </p:nvSpPr>
        <p:spPr>
          <a:xfrm>
            <a:off x="8984243" y="5760571"/>
            <a:ext cx="2533402" cy="1022703"/>
          </a:xfrm>
          <a:prstGeom prst="rect">
            <a:avLst/>
          </a:prstGeom>
          <a:solidFill>
            <a:srgbClr val="C00000">
              <a:lumMod val="100000"/>
            </a:srgbClr>
          </a:solidFill>
          <a:ln w="12700" cap="flat" cmpd="sng" algn="ctr">
            <a:noFill/>
            <a:prstDash val="solid"/>
            <a:miter lim="800000"/>
          </a:ln>
          <a:effectLst>
            <a:outerShdw blurRad="609600" dist="469900" dir="5400000" sx="71000" sy="71000" algn="t" rotWithShape="0">
              <a:prstClr val="black">
                <a:alpha val="18000"/>
              </a:prstClr>
            </a:outerShdw>
          </a:effectLst>
        </p:spPr>
        <p:txBody>
          <a:bodyPr lIns="91440" tIns="45720" rIns="91440" bIns="45720" rtlCol="0" anchor="ctr"/>
          <a:lstStyle/>
          <a:p>
            <a:pPr marL="0" marR="0" lvl="0" indent="0" algn="ctr" defTabSz="914400" latinLnBrk="0">
              <a:lnSpc>
                <a:spcPct val="120000"/>
              </a:lnSpc>
              <a:spcBef>
                <a:spcPts val="0"/>
              </a:spcBef>
              <a:buClrTx/>
              <a:buSzTx/>
              <a:buFontTx/>
              <a:buNone/>
              <a:defRPr/>
            </a:pPr>
            <a:r>
              <a:rPr lang="en-US" altLang="zh-CN" sz="2400" b="1" dirty="0">
                <a:solidFill>
                  <a:schemeClr val="bg1"/>
                </a:solidFill>
                <a:latin typeface="+mn-lt"/>
                <a:ea typeface="+mn-ea"/>
                <a:cs typeface="+mn-ea"/>
              </a:rPr>
              <a:t>1956</a:t>
            </a:r>
            <a:r>
              <a:rPr lang="zh-CN" altLang="en-US" sz="2400" b="1" dirty="0">
                <a:solidFill>
                  <a:schemeClr val="bg1"/>
                </a:solidFill>
                <a:latin typeface="+mn-lt"/>
                <a:ea typeface="+mn-ea"/>
                <a:cs typeface="+mn-ea"/>
              </a:rPr>
              <a:t>年开始</a:t>
            </a:r>
            <a:endParaRPr lang="en-US" altLang="zh-CN" sz="2400" b="1" dirty="0">
              <a:solidFill>
                <a:schemeClr val="bg1"/>
              </a:solidFill>
              <a:latin typeface="+mn-lt"/>
              <a:ea typeface="+mn-ea"/>
              <a:cs typeface="+mn-ea"/>
            </a:endParaRPr>
          </a:p>
          <a:p>
            <a:pPr marL="0" marR="0" lvl="0" indent="0" algn="ctr" defTabSz="914400" latinLnBrk="0">
              <a:lnSpc>
                <a:spcPct val="120000"/>
              </a:lnSpc>
              <a:spcBef>
                <a:spcPts val="0"/>
              </a:spcBef>
              <a:buClrTx/>
              <a:buSzTx/>
              <a:buFontTx/>
              <a:buNone/>
              <a:defRPr/>
            </a:pPr>
            <a:r>
              <a:rPr lang="zh-CN" altLang="en-US" sz="2400" b="1" dirty="0">
                <a:solidFill>
                  <a:schemeClr val="bg1"/>
                </a:solidFill>
                <a:latin typeface="+mn-lt"/>
                <a:ea typeface="+mn-ea"/>
                <a:cs typeface="+mn-ea"/>
              </a:rPr>
              <a:t>社会主义社会</a:t>
            </a:r>
          </a:p>
        </p:txBody>
      </p:sp>
      <p:sp>
        <p:nvSpPr>
          <p:cNvPr id="44" name="文本框 15"/>
          <p:cNvSpPr txBox="1">
            <a:spLocks noChangeArrowheads="1"/>
          </p:cNvSpPr>
          <p:nvPr/>
        </p:nvSpPr>
        <p:spPr bwMode="auto">
          <a:xfrm>
            <a:off x="6319173" y="4031362"/>
            <a:ext cx="2571750" cy="497957"/>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lnSpc>
                <a:spcPct val="120000"/>
              </a:lnSpc>
              <a:spcBef>
                <a:spcPts val="1200"/>
              </a:spcBef>
              <a:defRPr/>
            </a:pPr>
            <a:r>
              <a:rPr lang="zh-CN" altLang="en-US" sz="2400" b="0" dirty="0">
                <a:solidFill>
                  <a:schemeClr val="tx1"/>
                </a:solidFill>
                <a:latin typeface="+mn-lt"/>
                <a:ea typeface="+mn-ea"/>
                <a:cs typeface="+mn-ea"/>
                <a:sym typeface="+mn-lt"/>
              </a:rPr>
              <a:t>社会主义革命</a:t>
            </a:r>
          </a:p>
        </p:txBody>
      </p:sp>
      <p:sp>
        <p:nvSpPr>
          <p:cNvPr id="45"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33</a:t>
            </a:fld>
            <a:endParaRPr lang="en-US" altLang="zh-CN" sz="1200" dirty="0"/>
          </a:p>
        </p:txBody>
      </p:sp>
    </p:spTree>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662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6628"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662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1784350" y="1685925"/>
            <a:ext cx="7223125" cy="468313"/>
          </a:xfrm>
        </p:spPr>
        <p:txBody>
          <a:bodyPr vert="horz" wrap="square" lIns="91440" tIns="45720" rIns="91440" bIns="45720" anchor="ctr" anchorCtr="0"/>
          <a:lstStyle/>
          <a:p>
            <a:pPr algn="l">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、党在过渡时期的总路线</a:t>
            </a:r>
          </a:p>
        </p:txBody>
      </p:sp>
      <p:sp>
        <p:nvSpPr>
          <p:cNvPr id="19" name="文本框 18"/>
          <p:cNvSpPr txBox="1"/>
          <p:nvPr/>
        </p:nvSpPr>
        <p:spPr>
          <a:xfrm>
            <a:off x="1955800" y="2555875"/>
            <a:ext cx="8281988" cy="460375"/>
          </a:xfrm>
          <a:prstGeom prst="rect">
            <a:avLst/>
          </a:prstGeom>
          <a:noFill/>
          <a:ln w="9525">
            <a:noFill/>
          </a:ln>
        </p:spPr>
        <p:txBody>
          <a:bodyPr>
            <a:spAutoFit/>
          </a:bodyPr>
          <a:lstStyle/>
          <a:p>
            <a:pPr eaLnBrk="0" hangingPunct="0"/>
            <a:r>
              <a:rPr lang="zh-CN" altLang="zh-CN" sz="2400">
                <a:latin typeface="楷体" panose="02010609060101010101" pitchFamily="49" charset="-122"/>
                <a:ea typeface="楷体" panose="02010609060101010101" pitchFamily="49" charset="-122"/>
              </a:rPr>
              <a:t>党的七届二中全会提出</a:t>
            </a:r>
            <a:r>
              <a:rPr lang="zh-CN" altLang="zh-CN" sz="2400">
                <a:solidFill>
                  <a:srgbClr val="C00000"/>
                </a:solidFill>
                <a:latin typeface="楷体" panose="02010609060101010101" pitchFamily="49" charset="-122"/>
                <a:ea typeface="楷体" panose="02010609060101010101" pitchFamily="49" charset="-122"/>
              </a:rPr>
              <a:t>“两个转变”</a:t>
            </a:r>
            <a:r>
              <a:rPr lang="zh-CN" altLang="zh-CN" sz="2400">
                <a:latin typeface="楷体" panose="02010609060101010101" pitchFamily="49" charset="-122"/>
                <a:ea typeface="楷体" panose="02010609060101010101" pitchFamily="49" charset="-122"/>
              </a:rPr>
              <a:t>的思想：</a:t>
            </a:r>
          </a:p>
        </p:txBody>
      </p:sp>
      <p:grpSp>
        <p:nvGrpSpPr>
          <p:cNvPr id="28676" name="组合 12"/>
          <p:cNvGrpSpPr/>
          <p:nvPr/>
        </p:nvGrpSpPr>
        <p:grpSpPr>
          <a:xfrm>
            <a:off x="2227263" y="3151188"/>
            <a:ext cx="7174525" cy="2952750"/>
            <a:chOff x="1500868" y="1484784"/>
            <a:chExt cx="7173227" cy="2952328"/>
          </a:xfrm>
        </p:grpSpPr>
        <p:sp>
          <p:nvSpPr>
            <p:cNvPr id="26633" name="TextBox 4"/>
            <p:cNvSpPr txBox="1"/>
            <p:nvPr/>
          </p:nvSpPr>
          <p:spPr>
            <a:xfrm>
              <a:off x="1500868" y="2606986"/>
              <a:ext cx="2620806" cy="460309"/>
            </a:xfrm>
            <a:prstGeom prst="rect">
              <a:avLst/>
            </a:prstGeom>
            <a:noFill/>
            <a:ln w="9525">
              <a:noFill/>
            </a:ln>
          </p:spPr>
          <p:txBody>
            <a:bodyPr wrap="none">
              <a:spAutoFit/>
            </a:bodyPr>
            <a:lstStyle/>
            <a:p>
              <a:pPr eaLnBrk="0" hangingPunct="0"/>
              <a:r>
                <a:rPr lang="zh-CN" altLang="en-US" sz="2400" b="1" dirty="0">
                  <a:solidFill>
                    <a:srgbClr val="820101"/>
                  </a:solidFill>
                  <a:latin typeface="微软雅黑" panose="020B0503020204020204" pitchFamily="34" charset="-122"/>
                  <a:ea typeface="微软雅黑" panose="020B0503020204020204" pitchFamily="34" charset="-122"/>
                </a:rPr>
                <a:t>“两个转变”并举</a:t>
              </a:r>
            </a:p>
          </p:txBody>
        </p:sp>
        <p:sp>
          <p:nvSpPr>
            <p:cNvPr id="6" name="左大括号 5"/>
            <p:cNvSpPr/>
            <p:nvPr/>
          </p:nvSpPr>
          <p:spPr>
            <a:xfrm>
              <a:off x="4140403" y="2319690"/>
              <a:ext cx="287285" cy="1038077"/>
            </a:xfrm>
            <a:prstGeom prst="leftBrace">
              <a:avLst/>
            </a:prstGeom>
            <a:ln w="1905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635" name="TextBox 6"/>
            <p:cNvSpPr txBox="1"/>
            <p:nvPr/>
          </p:nvSpPr>
          <p:spPr>
            <a:xfrm>
              <a:off x="4499992" y="2132856"/>
              <a:ext cx="2468433" cy="398723"/>
            </a:xfrm>
            <a:prstGeom prst="rect">
              <a:avLst/>
            </a:prstGeom>
            <a:noFill/>
            <a:ln w="9525">
              <a:noFill/>
            </a:ln>
          </p:spPr>
          <p:txBody>
            <a:bodyPr wrap="none">
              <a:spAutoFit/>
            </a:bodyPr>
            <a:lstStyle/>
            <a:p>
              <a:pPr eaLnBrk="0" hangingPunct="0"/>
              <a:r>
                <a:rPr lang="zh-CN" altLang="en-US" sz="2000" dirty="0">
                  <a:latin typeface="黑体" panose="02010609060101010101" pitchFamily="49" charset="-122"/>
                  <a:ea typeface="黑体" panose="02010609060101010101" pitchFamily="49" charset="-122"/>
                </a:rPr>
                <a:t>农业国转变为工业国</a:t>
              </a:r>
            </a:p>
          </p:txBody>
        </p:sp>
        <p:sp>
          <p:nvSpPr>
            <p:cNvPr id="26636" name="TextBox 8"/>
            <p:cNvSpPr txBox="1"/>
            <p:nvPr/>
          </p:nvSpPr>
          <p:spPr>
            <a:xfrm>
              <a:off x="4427984" y="3131676"/>
              <a:ext cx="4246111" cy="398723"/>
            </a:xfrm>
            <a:prstGeom prst="rect">
              <a:avLst/>
            </a:prstGeom>
            <a:noFill/>
            <a:ln w="9525">
              <a:noFill/>
            </a:ln>
          </p:spPr>
          <p:txBody>
            <a:bodyPr wrap="none">
              <a:spAutoFit/>
            </a:bodyPr>
            <a:lstStyle/>
            <a:p>
              <a:pPr eaLnBrk="0" hangingPunct="0"/>
              <a:r>
                <a:rPr lang="zh-CN" altLang="en-US" sz="2000" dirty="0">
                  <a:latin typeface="黑体" panose="02010609060101010101" pitchFamily="49" charset="-122"/>
                  <a:ea typeface="黑体" panose="02010609060101010101" pitchFamily="49" charset="-122"/>
                </a:rPr>
                <a:t>新民主主义国家转变为社会主义国家</a:t>
              </a:r>
            </a:p>
          </p:txBody>
        </p:sp>
        <p:sp>
          <p:nvSpPr>
            <p:cNvPr id="8" name="线形标注 1 7"/>
            <p:cNvSpPr/>
            <p:nvPr/>
          </p:nvSpPr>
          <p:spPr>
            <a:xfrm>
              <a:off x="7237055" y="1484784"/>
              <a:ext cx="1150730" cy="569831"/>
            </a:xfrm>
            <a:prstGeom prst="borderCallout1">
              <a:avLst/>
            </a:prstGeom>
            <a:ln>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70C0"/>
                  </a:solidFill>
                  <a:effectLst/>
                  <a:uLnTx/>
                  <a:uFillTx/>
                  <a:latin typeface="+mn-lt"/>
                  <a:ea typeface="+mn-ea"/>
                  <a:cs typeface="+mn-cs"/>
                  <a:sym typeface="+mn-ea"/>
                </a:rPr>
                <a:t>经济结构</a:t>
              </a:r>
            </a:p>
          </p:txBody>
        </p:sp>
        <p:sp>
          <p:nvSpPr>
            <p:cNvPr id="4" name="线形标注 1 3"/>
            <p:cNvSpPr/>
            <p:nvPr/>
          </p:nvSpPr>
          <p:spPr>
            <a:xfrm>
              <a:off x="7237055" y="3867280"/>
              <a:ext cx="1150730" cy="569832"/>
            </a:xfrm>
            <a:prstGeom prst="borderCallout1">
              <a:avLst>
                <a:gd name="adj1" fmla="val 18750"/>
                <a:gd name="adj2" fmla="val -8333"/>
                <a:gd name="adj3" fmla="val -47842"/>
                <a:gd name="adj4" fmla="val -51071"/>
              </a:avLst>
            </a:prstGeom>
            <a:ln>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70C0"/>
                  </a:solidFill>
                  <a:effectLst/>
                  <a:uLnTx/>
                  <a:uFillTx/>
                  <a:latin typeface="+mn-lt"/>
                  <a:ea typeface="+mn-ea"/>
                  <a:cs typeface="+mn-cs"/>
                  <a:sym typeface="+mn-ea"/>
                </a:rPr>
                <a:t>社会性质</a:t>
              </a:r>
            </a:p>
          </p:txBody>
        </p:sp>
      </p:grpSp>
      <p:sp>
        <p:nvSpPr>
          <p:cNvPr id="16" name="灯片编号占位符 1"/>
          <p:cNvSpPr txBox="1"/>
          <p:nvPr/>
        </p:nvSpPr>
        <p:spPr bwMode="auto">
          <a:xfrm>
            <a:off x="11688475" y="6488612"/>
            <a:ext cx="467331" cy="36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fld id="{9A0DB2DC-4C9A-4742-B13C-FB6460FD3503}" type="slidenum">
              <a:rPr lang="en-US" altLang="zh-CN" sz="1200" smtClean="0"/>
              <a:t>34</a:t>
            </a:fld>
            <a:endParaRPr lang="en-US" altLang="zh-CN" sz="1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p:cTn id="7" dur="500" fill="hold"/>
                                        <p:tgtEl>
                                          <p:spTgt spid="104450"/>
                                        </p:tgtEl>
                                        <p:attrNameLst>
                                          <p:attrName>ppt_x</p:attrName>
                                        </p:attrNameLst>
                                      </p:cBhvr>
                                      <p:tavLst>
                                        <p:tav tm="0">
                                          <p:val>
                                            <p:strVal val="0-#ppt_w/2"/>
                                          </p:val>
                                        </p:tav>
                                        <p:tav tm="100000">
                                          <p:val>
                                            <p:strVal val="#ppt_x"/>
                                          </p:val>
                                        </p:tav>
                                      </p:tavLst>
                                    </p:anim>
                                    <p:anim calcmode="lin" valueType="num">
                                      <p:cBhvr>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blinds(horizontal)">
                                      <p:cBhvr>
                                        <p:cTn id="18"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765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7652"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765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7654" name="标题 1"/>
          <p:cNvSpPr>
            <a:spLocks noGrp="1"/>
          </p:cNvSpPr>
          <p:nvPr>
            <p:ph type="title"/>
          </p:nvPr>
        </p:nvSpPr>
        <p:spPr>
          <a:xfrm>
            <a:off x="499269" y="1658699"/>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、党在过渡时期的总路线</a:t>
            </a:r>
          </a:p>
        </p:txBody>
      </p:sp>
      <p:sp>
        <p:nvSpPr>
          <p:cNvPr id="19" name="文本框 18"/>
          <p:cNvSpPr txBox="1"/>
          <p:nvPr/>
        </p:nvSpPr>
        <p:spPr>
          <a:xfrm>
            <a:off x="335360" y="2280544"/>
            <a:ext cx="9470380" cy="461665"/>
          </a:xfrm>
          <a:prstGeom prst="rect">
            <a:avLst/>
          </a:prstGeom>
          <a:noFill/>
          <a:ln w="9525">
            <a:noFill/>
          </a:ln>
        </p:spPr>
        <p:txBody>
          <a:bodyPr wrap="square">
            <a:spAutoFit/>
          </a:bodyPr>
          <a:lstStyle/>
          <a:p>
            <a:pPr eaLnBrk="0" hangingPunct="0"/>
            <a:r>
              <a:rPr lang="en-US" altLang="zh-CN" sz="2400" dirty="0">
                <a:latin typeface="华文新魏" panose="02010800040101010101" pitchFamily="2" charset="-122"/>
                <a:ea typeface="华文新魏" panose="02010800040101010101" pitchFamily="2" charset="-122"/>
              </a:rPr>
              <a:t>1953</a:t>
            </a:r>
            <a:r>
              <a:rPr lang="zh-CN" altLang="en-US" sz="2400" dirty="0">
                <a:latin typeface="华文新魏" panose="02010800040101010101" pitchFamily="2" charset="-122"/>
                <a:ea typeface="华文新魏" panose="02010800040101010101" pitchFamily="2" charset="-122"/>
              </a:rPr>
              <a:t>年</a:t>
            </a:r>
            <a:r>
              <a:rPr lang="en-US" altLang="zh-CN" sz="2400" dirty="0">
                <a:latin typeface="华文新魏" panose="02010800040101010101" pitchFamily="2" charset="-122"/>
                <a:ea typeface="华文新魏" panose="02010800040101010101" pitchFamily="2" charset="-122"/>
              </a:rPr>
              <a:t>6</a:t>
            </a:r>
            <a:r>
              <a:rPr lang="zh-CN" altLang="en-US" sz="2400" dirty="0">
                <a:latin typeface="华文新魏" panose="02010800040101010101" pitchFamily="2" charset="-122"/>
                <a:ea typeface="华文新魏" panose="02010800040101010101" pitchFamily="2" charset="-122"/>
              </a:rPr>
              <a:t>月，毛泽东在中央政治局会议上正式提出</a:t>
            </a:r>
            <a:r>
              <a:rPr lang="zh-CN" altLang="en-US" sz="2400" dirty="0">
                <a:solidFill>
                  <a:srgbClr val="FF0000"/>
                </a:solidFill>
                <a:latin typeface="华文新魏" panose="02010800040101010101" pitchFamily="2" charset="-122"/>
                <a:ea typeface="华文新魏" panose="02010800040101010101" pitchFamily="2" charset="-122"/>
              </a:rPr>
              <a:t>过渡时期总路线</a:t>
            </a:r>
            <a:r>
              <a:rPr lang="en-US" altLang="zh-CN" sz="2400" dirty="0">
                <a:solidFill>
                  <a:srgbClr val="FF0000"/>
                </a:solidFill>
                <a:latin typeface="华文新魏" panose="02010800040101010101" pitchFamily="2" charset="-122"/>
                <a:ea typeface="华文新魏" panose="02010800040101010101" pitchFamily="2" charset="-122"/>
              </a:rPr>
              <a:t>:</a:t>
            </a:r>
          </a:p>
        </p:txBody>
      </p:sp>
      <p:sp>
        <p:nvSpPr>
          <p:cNvPr id="32771" name="Text Box 3"/>
          <p:cNvSpPr txBox="1"/>
          <p:nvPr/>
        </p:nvSpPr>
        <p:spPr>
          <a:xfrm>
            <a:off x="325280" y="2818407"/>
            <a:ext cx="11666312" cy="132343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2000"/>
              </a:spcBef>
            </a:pPr>
            <a:r>
              <a:rPr lang="en-US" altLang="zh-CN" sz="3200" b="1" dirty="0">
                <a:latin typeface="Arial" panose="020B0604020202020204" pitchFamily="34" charset="0"/>
                <a:ea typeface="黑体" panose="02010609060101010101" pitchFamily="49" charset="-122"/>
              </a:rPr>
              <a:t>    </a:t>
            </a:r>
            <a:r>
              <a:rPr lang="zh-CN" altLang="en-US" sz="2400" dirty="0">
                <a:latin typeface="仿宋" panose="02010609060101010101" pitchFamily="49" charset="-122"/>
                <a:ea typeface="仿宋" panose="02010609060101010101" pitchFamily="49" charset="-122"/>
              </a:rPr>
              <a:t>从中华人民共和国成立，到社会主义改造基本完成，这是一个过渡时期。党在这个过渡时期的总路线和总任务，是</a:t>
            </a:r>
            <a:r>
              <a:rPr lang="zh-CN" altLang="en-US" sz="2400" dirty="0">
                <a:solidFill>
                  <a:srgbClr val="FF0000"/>
                </a:solidFill>
                <a:latin typeface="仿宋" panose="02010609060101010101" pitchFamily="49" charset="-122"/>
                <a:ea typeface="仿宋" panose="02010609060101010101" pitchFamily="49" charset="-122"/>
              </a:rPr>
              <a:t>要在一个相当长的时期内，逐步实现国家的社会主义工业化</a:t>
            </a:r>
            <a:r>
              <a:rPr lang="zh-CN" altLang="en-US" sz="2400" dirty="0">
                <a:latin typeface="仿宋" panose="02010609060101010101" pitchFamily="49" charset="-122"/>
                <a:ea typeface="仿宋" panose="02010609060101010101" pitchFamily="49" charset="-122"/>
              </a:rPr>
              <a:t>，并</a:t>
            </a:r>
            <a:r>
              <a:rPr lang="zh-CN" altLang="en-US" sz="2400" dirty="0">
                <a:solidFill>
                  <a:srgbClr val="FF0000"/>
                </a:solidFill>
                <a:latin typeface="仿宋" panose="02010609060101010101" pitchFamily="49" charset="-122"/>
                <a:ea typeface="仿宋" panose="02010609060101010101" pitchFamily="49" charset="-122"/>
              </a:rPr>
              <a:t>逐步实现对农业、对手工业和对资本主义工商业的社会主义改造</a:t>
            </a:r>
            <a:r>
              <a:rPr lang="zh-CN" altLang="en-US" sz="2400" dirty="0">
                <a:latin typeface="仿宋" panose="02010609060101010101" pitchFamily="49" charset="-122"/>
                <a:ea typeface="仿宋" panose="02010609060101010101" pitchFamily="49" charset="-122"/>
              </a:rPr>
              <a:t>。</a:t>
            </a:r>
            <a:endParaRPr lang="en-US" altLang="zh-CN" sz="2800" dirty="0">
              <a:latin typeface="Arial" panose="020B0604020202020204" pitchFamily="34" charset="0"/>
              <a:ea typeface="黑体" panose="02010609060101010101" pitchFamily="49" charset="-122"/>
            </a:endParaRPr>
          </a:p>
        </p:txBody>
      </p:sp>
      <p:sp>
        <p:nvSpPr>
          <p:cNvPr id="10" name="矩形 1"/>
          <p:cNvSpPr/>
          <p:nvPr/>
        </p:nvSpPr>
        <p:spPr>
          <a:xfrm>
            <a:off x="1811338" y="4476750"/>
            <a:ext cx="4133850" cy="523875"/>
          </a:xfrm>
          <a:prstGeom prst="rect">
            <a:avLst/>
          </a:prstGeom>
          <a:noFill/>
          <a:ln w="9525">
            <a:noFill/>
          </a:ln>
        </p:spPr>
        <p:txBody>
          <a:bodyPr wrap="none">
            <a:spAutoFit/>
          </a:bodyPr>
          <a:lstStyle/>
          <a:p>
            <a:pPr>
              <a:buNone/>
            </a:pPr>
            <a:r>
              <a:rPr lang="zh-CN" altLang="en-US" sz="2800" dirty="0">
                <a:latin typeface="华文中宋" panose="02010600040101010101" pitchFamily="2" charset="-122"/>
                <a:ea typeface="华文中宋" panose="02010600040101010101" pitchFamily="2" charset="-122"/>
                <a:sym typeface="+mn-ea"/>
              </a:rPr>
              <a:t>社会主义工业化</a:t>
            </a:r>
            <a:r>
              <a:rPr lang="zh-CN" altLang="en-US" sz="2800" dirty="0">
                <a:solidFill>
                  <a:srgbClr val="FF0000"/>
                </a:solidFill>
                <a:latin typeface="华文中宋" panose="02010600040101010101" pitchFamily="2" charset="-122"/>
                <a:ea typeface="华文中宋" panose="02010600040101010101" pitchFamily="2" charset="-122"/>
                <a:sym typeface="+mn-ea"/>
              </a:rPr>
              <a:t>（主体）</a:t>
            </a:r>
            <a:endParaRPr lang="zh-CN" altLang="en-US" sz="2800" dirty="0">
              <a:latin typeface="Arial" panose="020B0604020202020204" pitchFamily="34" charset="0"/>
            </a:endParaRPr>
          </a:p>
        </p:txBody>
      </p:sp>
      <p:sp>
        <p:nvSpPr>
          <p:cNvPr id="11" name="矩形 3"/>
          <p:cNvSpPr/>
          <p:nvPr/>
        </p:nvSpPr>
        <p:spPr>
          <a:xfrm>
            <a:off x="1803400" y="5924502"/>
            <a:ext cx="3776663" cy="522288"/>
          </a:xfrm>
          <a:prstGeom prst="rect">
            <a:avLst/>
          </a:prstGeom>
          <a:noFill/>
          <a:ln w="9525">
            <a:noFill/>
          </a:ln>
        </p:spPr>
        <p:txBody>
          <a:bodyPr wrap="none">
            <a:spAutoFit/>
          </a:bodyPr>
          <a:lstStyle/>
          <a:p>
            <a:pPr>
              <a:buNone/>
            </a:pPr>
            <a:r>
              <a:rPr lang="zh-CN" altLang="en-US" sz="2800" dirty="0">
                <a:latin typeface="华文中宋" panose="02010600040101010101" pitchFamily="2" charset="-122"/>
                <a:ea typeface="华文中宋" panose="02010600040101010101" pitchFamily="2" charset="-122"/>
                <a:sym typeface="+mn-ea"/>
              </a:rPr>
              <a:t>社会主义改造</a:t>
            </a:r>
            <a:r>
              <a:rPr lang="zh-CN" altLang="en-US" sz="2800" dirty="0">
                <a:solidFill>
                  <a:srgbClr val="3333FF"/>
                </a:solidFill>
                <a:latin typeface="华文中宋" panose="02010600040101010101" pitchFamily="2" charset="-122"/>
                <a:ea typeface="华文中宋" panose="02010600040101010101" pitchFamily="2" charset="-122"/>
                <a:sym typeface="+mn-ea"/>
              </a:rPr>
              <a:t>（两翼）</a:t>
            </a:r>
            <a:endParaRPr lang="zh-CN" altLang="en-US" sz="2800" dirty="0">
              <a:latin typeface="Arial" panose="020B0604020202020204" pitchFamily="34" charset="0"/>
            </a:endParaRPr>
          </a:p>
        </p:txBody>
      </p:sp>
      <p:sp>
        <p:nvSpPr>
          <p:cNvPr id="12" name="箭头: 右 11"/>
          <p:cNvSpPr/>
          <p:nvPr/>
        </p:nvSpPr>
        <p:spPr>
          <a:xfrm>
            <a:off x="5791200" y="4640263"/>
            <a:ext cx="609600" cy="19526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 name="箭头: 右 12"/>
          <p:cNvSpPr/>
          <p:nvPr/>
        </p:nvSpPr>
        <p:spPr>
          <a:xfrm>
            <a:off x="5791200" y="6088015"/>
            <a:ext cx="609600" cy="19526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8"/>
          <p:cNvSpPr/>
          <p:nvPr/>
        </p:nvSpPr>
        <p:spPr>
          <a:xfrm>
            <a:off x="6553200" y="4476750"/>
            <a:ext cx="1979613" cy="523875"/>
          </a:xfrm>
          <a:prstGeom prst="rect">
            <a:avLst/>
          </a:prstGeom>
          <a:noFill/>
          <a:ln w="9525">
            <a:noFill/>
          </a:ln>
        </p:spPr>
        <p:txBody>
          <a:bodyPr wrap="none">
            <a:spAutoFit/>
          </a:bodyPr>
          <a:lstStyle/>
          <a:p>
            <a:r>
              <a:rPr lang="zh-CN" altLang="en-US" sz="2800" dirty="0">
                <a:latin typeface="楷体" panose="02010609060101010101" pitchFamily="49" charset="-122"/>
                <a:ea typeface="楷体" panose="02010609060101010101" pitchFamily="49" charset="-122"/>
                <a:sym typeface="+mn-ea"/>
              </a:rPr>
              <a:t>解决生产力</a:t>
            </a:r>
            <a:endParaRPr lang="zh-CN" altLang="en-US" sz="2800" dirty="0">
              <a:latin typeface="楷体" panose="02010609060101010101" pitchFamily="49" charset="-122"/>
              <a:ea typeface="楷体" panose="02010609060101010101" pitchFamily="49" charset="-122"/>
            </a:endParaRPr>
          </a:p>
        </p:txBody>
      </p:sp>
      <p:sp>
        <p:nvSpPr>
          <p:cNvPr id="15" name="矩形 10"/>
          <p:cNvSpPr/>
          <p:nvPr/>
        </p:nvSpPr>
        <p:spPr>
          <a:xfrm>
            <a:off x="6553200" y="5924502"/>
            <a:ext cx="2338388" cy="522288"/>
          </a:xfrm>
          <a:prstGeom prst="rect">
            <a:avLst/>
          </a:prstGeom>
          <a:noFill/>
          <a:ln w="9525">
            <a:noFill/>
          </a:ln>
        </p:spPr>
        <p:txBody>
          <a:bodyPr wrap="none">
            <a:spAutoFit/>
          </a:bodyPr>
          <a:lstStyle/>
          <a:p>
            <a:r>
              <a:rPr lang="zh-CN" altLang="en-US" sz="2800" dirty="0">
                <a:latin typeface="楷体" panose="02010609060101010101" pitchFamily="49" charset="-122"/>
                <a:ea typeface="楷体" panose="02010609060101010101" pitchFamily="49" charset="-122"/>
                <a:sym typeface="+mn-ea"/>
              </a:rPr>
              <a:t>解决生产关系</a:t>
            </a:r>
            <a:endParaRPr lang="zh-CN" altLang="en-US" sz="2800" dirty="0">
              <a:latin typeface="楷体" panose="02010609060101010101" pitchFamily="49" charset="-122"/>
              <a:ea typeface="楷体" panose="02010609060101010101" pitchFamily="49" charset="-122"/>
            </a:endParaRPr>
          </a:p>
        </p:txBody>
      </p:sp>
      <p:cxnSp>
        <p:nvCxnSpPr>
          <p:cNvPr id="16" name="直接箭头连接符 15"/>
          <p:cNvCxnSpPr/>
          <p:nvPr/>
        </p:nvCxnSpPr>
        <p:spPr>
          <a:xfrm>
            <a:off x="3048080" y="5000625"/>
            <a:ext cx="0" cy="847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895684" y="5000625"/>
            <a:ext cx="0" cy="84767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434019" y="5188510"/>
            <a:ext cx="461665" cy="547586"/>
          </a:xfrm>
          <a:prstGeom prst="rect">
            <a:avLst/>
          </a:prstGeom>
          <a:noFill/>
          <a:ln w="9525">
            <a:noFill/>
          </a:ln>
        </p:spPr>
        <p:txBody>
          <a:bodyPr vert="eaVert"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eaLnBrk="0" hangingPunct="0">
              <a:lnSpc>
                <a:spcPct val="100000"/>
              </a:lnSpc>
              <a:spcBef>
                <a:spcPct val="0"/>
              </a:spcBef>
              <a:buFontTx/>
              <a:buNone/>
            </a:pPr>
            <a:r>
              <a:rPr lang="zh-CN" altLang="en-US" sz="1800" b="1" dirty="0">
                <a:latin typeface="楷体" panose="02010609060101010101" pitchFamily="49" charset="-122"/>
                <a:ea typeface="楷体" panose="02010609060101010101" pitchFamily="49" charset="-122"/>
                <a:sym typeface="宋体" panose="02010600030101010101" pitchFamily="2" charset="-122"/>
              </a:rPr>
              <a:t>手段</a:t>
            </a:r>
            <a:endParaRPr lang="zh-CN" altLang="en-US" sz="1800" dirty="0">
              <a:latin typeface="楷体" panose="02010609060101010101" pitchFamily="49" charset="-122"/>
              <a:ea typeface="楷体" panose="02010609060101010101" pitchFamily="49" charset="-122"/>
            </a:endParaRPr>
          </a:p>
        </p:txBody>
      </p:sp>
      <p:sp>
        <p:nvSpPr>
          <p:cNvPr id="20" name="文本框 19"/>
          <p:cNvSpPr txBox="1"/>
          <p:nvPr/>
        </p:nvSpPr>
        <p:spPr>
          <a:xfrm>
            <a:off x="3126516" y="5154790"/>
            <a:ext cx="461665" cy="609584"/>
          </a:xfrm>
          <a:prstGeom prst="rect">
            <a:avLst/>
          </a:prstGeom>
          <a:noFill/>
          <a:ln w="9525">
            <a:noFill/>
          </a:ln>
        </p:spPr>
        <p:txBody>
          <a:bodyPr vert="eaVert"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lvl="0" indent="0" eaLnBrk="0" hangingPunct="0">
              <a:lnSpc>
                <a:spcPct val="100000"/>
              </a:lnSpc>
              <a:spcBef>
                <a:spcPct val="0"/>
              </a:spcBef>
              <a:buFontTx/>
              <a:buNone/>
            </a:pPr>
            <a:r>
              <a:rPr lang="zh-CN" altLang="en-US" sz="1800" b="1" dirty="0">
                <a:latin typeface="楷体" panose="02010609060101010101" pitchFamily="49" charset="-122"/>
                <a:ea typeface="楷体" panose="02010609060101010101" pitchFamily="49" charset="-122"/>
                <a:sym typeface="宋体" panose="02010600030101010101" pitchFamily="2" charset="-122"/>
              </a:rPr>
              <a:t>目的</a:t>
            </a:r>
            <a:endParaRPr lang="zh-CN" altLang="en-US" sz="1800" dirty="0">
              <a:latin typeface="楷体" panose="02010609060101010101" pitchFamily="49" charset="-122"/>
              <a:ea typeface="楷体" panose="02010609060101010101" pitchFamily="49" charset="-122"/>
            </a:endParaRPr>
          </a:p>
        </p:txBody>
      </p:sp>
      <p:sp>
        <p:nvSpPr>
          <p:cNvPr id="21"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35</a:t>
            </a:fld>
            <a:endParaRPr lang="en-US" altLang="zh-CN" sz="1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32771"/>
                                        </p:tgtEl>
                                        <p:attrNameLst>
                                          <p:attrName>style.visibility</p:attrName>
                                        </p:attrNameLst>
                                      </p:cBhvr>
                                      <p:to>
                                        <p:strVal val="visible"/>
                                      </p:to>
                                    </p:set>
                                    <p:animEffect transition="in" filter="barn(inVertical)">
                                      <p:cBhvr>
                                        <p:cTn id="12" dur="500"/>
                                        <p:tgtEl>
                                          <p:spTgt spid="3277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1000"/>
                            </p:stCondLst>
                            <p:childTnLst>
                              <p:par>
                                <p:cTn id="53" presetID="55"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strVal val="#ppt_w*0.70"/>
                                          </p:val>
                                        </p:tav>
                                        <p:tav tm="100000">
                                          <p:val>
                                            <p:strVal val="#ppt_w"/>
                                          </p:val>
                                        </p:tav>
                                      </p:tavLst>
                                    </p:anim>
                                    <p:anim calcmode="lin" valueType="num">
                                      <p:cBhvr>
                                        <p:cTn id="56" dur="1000" fill="hold"/>
                                        <p:tgtEl>
                                          <p:spTgt spid="18"/>
                                        </p:tgtEl>
                                        <p:attrNameLst>
                                          <p:attrName>ppt_h</p:attrName>
                                        </p:attrNameLst>
                                      </p:cBhvr>
                                      <p:tavLst>
                                        <p:tav tm="0">
                                          <p:val>
                                            <p:strVal val="#ppt_h"/>
                                          </p:val>
                                        </p:tav>
                                        <p:tav tm="100000">
                                          <p:val>
                                            <p:strVal val="#ppt_h"/>
                                          </p:val>
                                        </p:tav>
                                      </p:tavLst>
                                    </p:anim>
                                    <p:animEffect transition="in" filter="fade">
                                      <p:cBhvr>
                                        <p:cTn id="57" dur="1000"/>
                                        <p:tgtEl>
                                          <p:spTgt spid="18"/>
                                        </p:tgtEl>
                                      </p:cBhvr>
                                    </p:animEffect>
                                  </p:childTnLst>
                                </p:cTn>
                              </p:par>
                            </p:childTnLst>
                          </p:cTn>
                        </p:par>
                        <p:par>
                          <p:cTn id="58" fill="hold">
                            <p:stCondLst>
                              <p:cond delay="2000"/>
                            </p:stCondLst>
                            <p:childTnLst>
                              <p:par>
                                <p:cTn id="59" presetID="55"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1000" fill="hold"/>
                                        <p:tgtEl>
                                          <p:spTgt spid="20"/>
                                        </p:tgtEl>
                                        <p:attrNameLst>
                                          <p:attrName>ppt_w</p:attrName>
                                        </p:attrNameLst>
                                      </p:cBhvr>
                                      <p:tavLst>
                                        <p:tav tm="0">
                                          <p:val>
                                            <p:strVal val="#ppt_w*0.70"/>
                                          </p:val>
                                        </p:tav>
                                        <p:tav tm="100000">
                                          <p:val>
                                            <p:strVal val="#ppt_w"/>
                                          </p:val>
                                        </p:tav>
                                      </p:tavLst>
                                    </p:anim>
                                    <p:anim calcmode="lin" valueType="num">
                                      <p:cBhvr>
                                        <p:cTn id="62" dur="1000" fill="hold"/>
                                        <p:tgtEl>
                                          <p:spTgt spid="20"/>
                                        </p:tgtEl>
                                        <p:attrNameLst>
                                          <p:attrName>ppt_h</p:attrName>
                                        </p:attrNameLst>
                                      </p:cBhvr>
                                      <p:tavLst>
                                        <p:tav tm="0">
                                          <p:val>
                                            <p:strVal val="#ppt_h"/>
                                          </p:val>
                                        </p:tav>
                                        <p:tav tm="100000">
                                          <p:val>
                                            <p:strVal val="#ppt_h"/>
                                          </p:val>
                                        </p:tav>
                                      </p:tavLst>
                                    </p:anim>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771" grpId="0" bldLvl="0" animBg="1"/>
      <p:bldP spid="10" grpId="0"/>
      <p:bldP spid="11" grpId="0"/>
      <p:bldP spid="12" grpId="0" animBg="1"/>
      <p:bldP spid="13" grpId="0" animBg="1"/>
      <p:bldP spid="14" grpId="0"/>
      <p:bldP spid="15" grpId="0"/>
      <p:bldP spid="18"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3630043" y="1747860"/>
            <a:ext cx="3906117"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、社会主义改造道路</a:t>
            </a:r>
          </a:p>
        </p:txBody>
      </p:sp>
      <p:sp>
        <p:nvSpPr>
          <p:cNvPr id="39" name="文本框 3"/>
          <p:cNvSpPr txBox="1">
            <a:spLocks noChangeArrowheads="1"/>
          </p:cNvSpPr>
          <p:nvPr/>
        </p:nvSpPr>
        <p:spPr bwMode="auto">
          <a:xfrm>
            <a:off x="1559496" y="2636912"/>
            <a:ext cx="553998" cy="3495675"/>
          </a:xfrm>
          <a:prstGeom prst="rect">
            <a:avLst/>
          </a:prstGeom>
          <a:noFill/>
          <a:ln>
            <a:noFill/>
          </a:ln>
        </p:spPr>
        <p:txBody>
          <a:bodyPr vert="eaVert">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spcBef>
                <a:spcPct val="50000"/>
              </a:spcBef>
              <a:defRPr/>
            </a:pPr>
            <a:r>
              <a:rPr lang="zh-CN" altLang="en-US" sz="2400" dirty="0">
                <a:solidFill>
                  <a:schemeClr val="accent4">
                    <a:lumMod val="50000"/>
                  </a:schemeClr>
                </a:solidFill>
                <a:latin typeface="+mn-lt"/>
                <a:ea typeface="+mn-ea"/>
                <a:cs typeface="+mn-ea"/>
                <a:sym typeface="+mn-lt"/>
              </a:rPr>
              <a:t>农业的社会主义改造步骤</a:t>
            </a:r>
          </a:p>
        </p:txBody>
      </p:sp>
      <p:cxnSp>
        <p:nvCxnSpPr>
          <p:cNvPr id="40" name="直接连接符 27"/>
          <p:cNvCxnSpPr>
            <a:cxnSpLocks noChangeShapeType="1"/>
          </p:cNvCxnSpPr>
          <p:nvPr/>
        </p:nvCxnSpPr>
        <p:spPr bwMode="auto">
          <a:xfrm>
            <a:off x="3375963" y="2753154"/>
            <a:ext cx="0" cy="3011169"/>
          </a:xfrm>
          <a:prstGeom prst="line">
            <a:avLst/>
          </a:prstGeom>
          <a:noFill/>
          <a:ln w="19050">
            <a:solidFill>
              <a:srgbClr val="7F7F7F"/>
            </a:solidFill>
            <a:round/>
          </a:ln>
          <a:extLst>
            <a:ext uri="{909E8E84-426E-40DD-AFC4-6F175D3DCCD1}">
              <a14:hiddenFill xmlns:a14="http://schemas.microsoft.com/office/drawing/2010/main">
                <a:noFill/>
              </a14:hiddenFill>
            </a:ext>
          </a:extLst>
        </p:spPr>
      </p:cxnSp>
      <p:cxnSp>
        <p:nvCxnSpPr>
          <p:cNvPr id="41" name="直接连接符 28"/>
          <p:cNvCxnSpPr>
            <a:cxnSpLocks noChangeShapeType="1"/>
          </p:cNvCxnSpPr>
          <p:nvPr/>
        </p:nvCxnSpPr>
        <p:spPr bwMode="auto">
          <a:xfrm>
            <a:off x="5606314" y="2848393"/>
            <a:ext cx="0" cy="3012756"/>
          </a:xfrm>
          <a:prstGeom prst="line">
            <a:avLst/>
          </a:prstGeom>
          <a:noFill/>
          <a:ln w="19050">
            <a:solidFill>
              <a:srgbClr val="7F7F7F"/>
            </a:solidFill>
            <a:round/>
          </a:ln>
          <a:extLst>
            <a:ext uri="{909E8E84-426E-40DD-AFC4-6F175D3DCCD1}">
              <a14:hiddenFill xmlns:a14="http://schemas.microsoft.com/office/drawing/2010/main">
                <a:noFill/>
              </a14:hiddenFill>
            </a:ext>
          </a:extLst>
        </p:spPr>
      </p:cxnSp>
      <p:cxnSp>
        <p:nvCxnSpPr>
          <p:cNvPr id="42" name="直接连接符 29"/>
          <p:cNvCxnSpPr>
            <a:cxnSpLocks noChangeShapeType="1"/>
          </p:cNvCxnSpPr>
          <p:nvPr/>
        </p:nvCxnSpPr>
        <p:spPr bwMode="auto">
          <a:xfrm>
            <a:off x="8031427" y="2895647"/>
            <a:ext cx="0" cy="3011168"/>
          </a:xfrm>
          <a:prstGeom prst="line">
            <a:avLst/>
          </a:prstGeom>
          <a:noFill/>
          <a:ln w="19050">
            <a:solidFill>
              <a:srgbClr val="7F7F7F"/>
            </a:solidFill>
            <a:round/>
          </a:ln>
          <a:extLst>
            <a:ext uri="{909E8E84-426E-40DD-AFC4-6F175D3DCCD1}">
              <a14:hiddenFill xmlns:a14="http://schemas.microsoft.com/office/drawing/2010/main">
                <a:noFill/>
              </a14:hiddenFill>
            </a:ext>
          </a:extLst>
        </p:spPr>
      </p:cxnSp>
      <p:sp>
        <p:nvSpPr>
          <p:cNvPr id="43" name="燕尾形 11"/>
          <p:cNvSpPr/>
          <p:nvPr/>
        </p:nvSpPr>
        <p:spPr bwMode="auto">
          <a:xfrm>
            <a:off x="2560020" y="2660355"/>
            <a:ext cx="1637974" cy="642235"/>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defRPr/>
            </a:pPr>
            <a:r>
              <a:rPr lang="zh-CN" altLang="en-US" sz="2000" b="1" dirty="0">
                <a:solidFill>
                  <a:schemeClr val="bg1"/>
                </a:solidFill>
                <a:latin typeface="+mn-lt"/>
                <a:ea typeface="+mn-ea"/>
                <a:cs typeface="+mn-ea"/>
                <a:sym typeface="+mn-lt"/>
              </a:rPr>
              <a:t>互助组</a:t>
            </a:r>
          </a:p>
        </p:txBody>
      </p:sp>
      <p:sp>
        <p:nvSpPr>
          <p:cNvPr id="44" name="燕尾形 12"/>
          <p:cNvSpPr/>
          <p:nvPr/>
        </p:nvSpPr>
        <p:spPr bwMode="auto">
          <a:xfrm>
            <a:off x="4787326" y="2660355"/>
            <a:ext cx="1795383" cy="649954"/>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pPr>
            <a:r>
              <a:rPr lang="zh-CN" altLang="en-US" sz="2000" b="1" dirty="0">
                <a:solidFill>
                  <a:schemeClr val="bg1"/>
                </a:solidFill>
                <a:latin typeface="+mn-lt"/>
                <a:ea typeface="+mn-ea"/>
                <a:cs typeface="+mn-ea"/>
                <a:sym typeface="+mn-lt"/>
              </a:rPr>
              <a:t>初级农业生产合作社</a:t>
            </a:r>
          </a:p>
        </p:txBody>
      </p:sp>
      <p:sp>
        <p:nvSpPr>
          <p:cNvPr id="45" name="燕尾形 13"/>
          <p:cNvSpPr/>
          <p:nvPr/>
        </p:nvSpPr>
        <p:spPr bwMode="auto">
          <a:xfrm>
            <a:off x="7133740" y="2660355"/>
            <a:ext cx="1795374" cy="673398"/>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pPr>
            <a:r>
              <a:rPr lang="zh-CN" altLang="en-US" sz="2000" b="1" dirty="0">
                <a:solidFill>
                  <a:schemeClr val="bg1"/>
                </a:solidFill>
                <a:latin typeface="+mn-lt"/>
                <a:ea typeface="+mn-ea"/>
                <a:cs typeface="+mn-ea"/>
                <a:sym typeface="+mn-lt"/>
              </a:rPr>
              <a:t>高级农业生产合作社</a:t>
            </a:r>
          </a:p>
        </p:txBody>
      </p:sp>
      <p:sp>
        <p:nvSpPr>
          <p:cNvPr id="46" name="圆角矩形 14"/>
          <p:cNvSpPr/>
          <p:nvPr/>
        </p:nvSpPr>
        <p:spPr bwMode="auto">
          <a:xfrm>
            <a:off x="2295694" y="3510559"/>
            <a:ext cx="2102138"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nchor="ctr">
            <a:spAutoFit/>
          </a:bodyPr>
          <a:lstStyle/>
          <a:p>
            <a:pPr algn="ctr">
              <a:spcBef>
                <a:spcPct val="50000"/>
              </a:spcBef>
              <a:defRPr/>
            </a:pPr>
            <a:r>
              <a:rPr lang="zh-CN" altLang="en-US" sz="2000" dirty="0">
                <a:latin typeface="+mn-lt"/>
                <a:ea typeface="+mn-ea"/>
                <a:cs typeface="+mn-ea"/>
                <a:sym typeface="+mn-lt"/>
              </a:rPr>
              <a:t>生产资料</a:t>
            </a:r>
            <a:r>
              <a:rPr lang="zh-CN" altLang="en-US" sz="2000" dirty="0">
                <a:solidFill>
                  <a:srgbClr val="FF0000"/>
                </a:solidFill>
                <a:latin typeface="+mn-lt"/>
                <a:ea typeface="+mn-ea"/>
                <a:cs typeface="+mn-ea"/>
                <a:sym typeface="+mn-lt"/>
              </a:rPr>
              <a:t>归农民个人所有</a:t>
            </a:r>
          </a:p>
        </p:txBody>
      </p:sp>
      <p:sp>
        <p:nvSpPr>
          <p:cNvPr id="47" name="圆角矩形 15"/>
          <p:cNvSpPr/>
          <p:nvPr/>
        </p:nvSpPr>
        <p:spPr bwMode="auto">
          <a:xfrm>
            <a:off x="4638432" y="3477146"/>
            <a:ext cx="2113411" cy="792768"/>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ts val="0"/>
              </a:spcBef>
              <a:defRPr/>
            </a:pPr>
            <a:r>
              <a:rPr lang="zh-CN" altLang="en-US" sz="2000" dirty="0">
                <a:solidFill>
                  <a:srgbClr val="FF0000"/>
                </a:solidFill>
                <a:latin typeface="+mn-lt"/>
                <a:ea typeface="+mn-ea"/>
                <a:cs typeface="+mn-ea"/>
                <a:sym typeface="+mn-lt"/>
              </a:rPr>
              <a:t>土地入股</a:t>
            </a:r>
            <a:endParaRPr lang="en-US" altLang="zh-CN" sz="2000" dirty="0">
              <a:solidFill>
                <a:srgbClr val="FF0000"/>
              </a:solidFill>
              <a:latin typeface="+mn-lt"/>
              <a:ea typeface="+mn-ea"/>
              <a:cs typeface="+mn-ea"/>
              <a:sym typeface="+mn-lt"/>
            </a:endParaRPr>
          </a:p>
          <a:p>
            <a:pPr algn="ctr">
              <a:spcBef>
                <a:spcPts val="0"/>
              </a:spcBef>
              <a:defRPr/>
            </a:pPr>
            <a:r>
              <a:rPr lang="zh-CN" altLang="en-US" sz="2000" dirty="0">
                <a:solidFill>
                  <a:srgbClr val="FF0000"/>
                </a:solidFill>
                <a:latin typeface="+mn-lt"/>
                <a:ea typeface="+mn-ea"/>
                <a:cs typeface="+mn-ea"/>
                <a:sym typeface="+mn-lt"/>
              </a:rPr>
              <a:t>统一经营</a:t>
            </a:r>
          </a:p>
        </p:txBody>
      </p:sp>
      <p:sp>
        <p:nvSpPr>
          <p:cNvPr id="48" name="圆角矩形 16"/>
          <p:cNvSpPr/>
          <p:nvPr/>
        </p:nvSpPr>
        <p:spPr bwMode="auto">
          <a:xfrm>
            <a:off x="7122065" y="3467421"/>
            <a:ext cx="1795370" cy="791317"/>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nchor="ctr">
            <a:spAutoFit/>
          </a:bodyPr>
          <a:lstStyle/>
          <a:p>
            <a:pPr algn="ctr">
              <a:spcBef>
                <a:spcPct val="50000"/>
              </a:spcBef>
              <a:defRPr/>
            </a:pPr>
            <a:r>
              <a:rPr lang="zh-CN" altLang="en-US" sz="2000" dirty="0">
                <a:latin typeface="+mn-lt"/>
                <a:ea typeface="+mn-ea"/>
                <a:cs typeface="+mn-ea"/>
                <a:sym typeface="+mn-lt"/>
              </a:rPr>
              <a:t>生产资料农民</a:t>
            </a:r>
            <a:r>
              <a:rPr lang="zh-CN" altLang="en-US" sz="2000" dirty="0">
                <a:solidFill>
                  <a:srgbClr val="FF0000"/>
                </a:solidFill>
                <a:latin typeface="+mn-lt"/>
                <a:ea typeface="+mn-ea"/>
                <a:cs typeface="+mn-ea"/>
                <a:sym typeface="+mn-lt"/>
              </a:rPr>
              <a:t>集体所有</a:t>
            </a:r>
          </a:p>
        </p:txBody>
      </p:sp>
      <p:sp>
        <p:nvSpPr>
          <p:cNvPr id="49" name="圆角矩形 17"/>
          <p:cNvSpPr/>
          <p:nvPr/>
        </p:nvSpPr>
        <p:spPr bwMode="auto">
          <a:xfrm>
            <a:off x="2295694" y="4501722"/>
            <a:ext cx="2102142"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生产方面组织起来、互帮互助</a:t>
            </a:r>
          </a:p>
        </p:txBody>
      </p:sp>
      <p:sp>
        <p:nvSpPr>
          <p:cNvPr id="50" name="圆角矩形 18"/>
          <p:cNvSpPr/>
          <p:nvPr/>
        </p:nvSpPr>
        <p:spPr bwMode="auto">
          <a:xfrm>
            <a:off x="4649709" y="4502040"/>
            <a:ext cx="2102135"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solidFill>
                  <a:srgbClr val="FF0000"/>
                </a:solidFill>
                <a:latin typeface="+mn-lt"/>
                <a:ea typeface="+mn-ea"/>
                <a:cs typeface="+mn-ea"/>
                <a:sym typeface="+mn-lt"/>
              </a:rPr>
              <a:t>按劳分配</a:t>
            </a:r>
            <a:r>
              <a:rPr lang="zh-CN" altLang="en-US" sz="2000" dirty="0">
                <a:latin typeface="+mn-lt"/>
                <a:ea typeface="+mn-ea"/>
                <a:cs typeface="+mn-ea"/>
                <a:sym typeface="+mn-lt"/>
              </a:rPr>
              <a:t>和</a:t>
            </a:r>
            <a:r>
              <a:rPr lang="zh-CN" altLang="en-US" sz="2000" dirty="0">
                <a:solidFill>
                  <a:srgbClr val="FF0000"/>
                </a:solidFill>
                <a:latin typeface="+mn-lt"/>
                <a:ea typeface="+mn-ea"/>
                <a:cs typeface="+mn-ea"/>
                <a:sym typeface="+mn-lt"/>
              </a:rPr>
              <a:t>土地入股分红</a:t>
            </a:r>
            <a:r>
              <a:rPr lang="zh-CN" altLang="en-US" sz="2000" dirty="0">
                <a:latin typeface="+mn-lt"/>
                <a:ea typeface="+mn-ea"/>
                <a:cs typeface="+mn-ea"/>
                <a:sym typeface="+mn-lt"/>
              </a:rPr>
              <a:t>相结合</a:t>
            </a:r>
          </a:p>
        </p:txBody>
      </p:sp>
      <p:sp>
        <p:nvSpPr>
          <p:cNvPr id="51" name="圆角矩形 19"/>
          <p:cNvSpPr/>
          <p:nvPr/>
        </p:nvSpPr>
        <p:spPr bwMode="auto">
          <a:xfrm>
            <a:off x="7122065" y="4525164"/>
            <a:ext cx="1795370"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ts val="0"/>
              </a:spcBef>
              <a:defRPr/>
            </a:pPr>
            <a:r>
              <a:rPr lang="zh-CN" altLang="en-US" sz="2000" dirty="0">
                <a:solidFill>
                  <a:srgbClr val="FF0000"/>
                </a:solidFill>
                <a:latin typeface="+mn-lt"/>
                <a:ea typeface="+mn-ea"/>
                <a:cs typeface="+mn-ea"/>
                <a:sym typeface="+mn-lt"/>
              </a:rPr>
              <a:t>按劳付酬</a:t>
            </a:r>
            <a:endParaRPr lang="en-US" altLang="zh-CN" sz="2000" dirty="0">
              <a:solidFill>
                <a:srgbClr val="FF0000"/>
              </a:solidFill>
              <a:latin typeface="+mn-lt"/>
              <a:ea typeface="+mn-ea"/>
              <a:cs typeface="+mn-ea"/>
              <a:sym typeface="+mn-lt"/>
            </a:endParaRPr>
          </a:p>
          <a:p>
            <a:pPr algn="ctr">
              <a:spcBef>
                <a:spcPts val="0"/>
              </a:spcBef>
              <a:defRPr/>
            </a:pPr>
            <a:r>
              <a:rPr lang="zh-CN" altLang="en-US" sz="2000" dirty="0">
                <a:latin typeface="+mn-lt"/>
                <a:ea typeface="+mn-ea"/>
                <a:cs typeface="+mn-ea"/>
                <a:sym typeface="+mn-lt"/>
              </a:rPr>
              <a:t>取消土地分红</a:t>
            </a:r>
          </a:p>
        </p:txBody>
      </p:sp>
      <p:sp>
        <p:nvSpPr>
          <p:cNvPr id="52" name="圆角矩形 20"/>
          <p:cNvSpPr/>
          <p:nvPr/>
        </p:nvSpPr>
        <p:spPr bwMode="auto">
          <a:xfrm>
            <a:off x="2295694" y="5472717"/>
            <a:ext cx="2102142" cy="792768"/>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ts val="0"/>
              </a:spcBef>
              <a:defRPr/>
            </a:pPr>
            <a:r>
              <a:rPr lang="zh-CN" altLang="en-US" sz="2000" dirty="0">
                <a:latin typeface="+mn-lt"/>
                <a:ea typeface="+mn-ea"/>
                <a:cs typeface="+mn-ea"/>
                <a:sym typeface="+mn-lt"/>
              </a:rPr>
              <a:t>社会主义</a:t>
            </a:r>
            <a:endParaRPr lang="en-US" altLang="zh-CN" sz="2000" dirty="0">
              <a:latin typeface="+mn-lt"/>
              <a:ea typeface="+mn-ea"/>
              <a:cs typeface="+mn-ea"/>
              <a:sym typeface="+mn-lt"/>
            </a:endParaRPr>
          </a:p>
          <a:p>
            <a:pPr algn="ctr">
              <a:spcBef>
                <a:spcPts val="0"/>
              </a:spcBef>
              <a:defRPr/>
            </a:pPr>
            <a:r>
              <a:rPr lang="zh-CN" altLang="en-US" sz="2000" dirty="0">
                <a:latin typeface="+mn-lt"/>
                <a:ea typeface="+mn-ea"/>
                <a:cs typeface="+mn-ea"/>
                <a:sym typeface="+mn-lt"/>
              </a:rPr>
              <a:t>萌芽性质</a:t>
            </a:r>
          </a:p>
        </p:txBody>
      </p:sp>
      <p:sp>
        <p:nvSpPr>
          <p:cNvPr id="53" name="圆角矩形 21"/>
          <p:cNvSpPr/>
          <p:nvPr/>
        </p:nvSpPr>
        <p:spPr bwMode="auto">
          <a:xfrm>
            <a:off x="4649702" y="5491776"/>
            <a:ext cx="2102142" cy="792768"/>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ts val="0"/>
              </a:spcBef>
              <a:defRPr/>
            </a:pPr>
            <a:r>
              <a:rPr lang="zh-CN" altLang="en-US" sz="2000" dirty="0">
                <a:latin typeface="+mn-lt"/>
                <a:ea typeface="+mn-ea"/>
                <a:cs typeface="+mn-ea"/>
                <a:sym typeface="+mn-lt"/>
              </a:rPr>
              <a:t>半社会主义</a:t>
            </a:r>
            <a:endParaRPr lang="en-US" altLang="zh-CN" sz="2000" dirty="0">
              <a:latin typeface="+mn-lt"/>
              <a:ea typeface="+mn-ea"/>
              <a:cs typeface="+mn-ea"/>
              <a:sym typeface="+mn-lt"/>
            </a:endParaRPr>
          </a:p>
          <a:p>
            <a:pPr algn="ctr">
              <a:spcBef>
                <a:spcPts val="0"/>
              </a:spcBef>
              <a:defRPr/>
            </a:pPr>
            <a:r>
              <a:rPr lang="zh-CN" altLang="en-US" sz="2000" dirty="0">
                <a:latin typeface="+mn-lt"/>
                <a:ea typeface="+mn-ea"/>
                <a:cs typeface="+mn-ea"/>
                <a:sym typeface="+mn-lt"/>
              </a:rPr>
              <a:t>性质</a:t>
            </a:r>
          </a:p>
        </p:txBody>
      </p:sp>
      <p:sp>
        <p:nvSpPr>
          <p:cNvPr id="54" name="圆角矩形 22"/>
          <p:cNvSpPr/>
          <p:nvPr/>
        </p:nvSpPr>
        <p:spPr bwMode="auto">
          <a:xfrm>
            <a:off x="7133740" y="5483317"/>
            <a:ext cx="1783695" cy="792768"/>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ts val="0"/>
              </a:spcBef>
              <a:defRPr/>
            </a:pPr>
            <a:r>
              <a:rPr lang="zh-CN" altLang="en-US" sz="2000" dirty="0">
                <a:latin typeface="+mn-lt"/>
                <a:ea typeface="+mn-ea"/>
                <a:cs typeface="+mn-ea"/>
                <a:sym typeface="+mn-lt"/>
              </a:rPr>
              <a:t>社会主义</a:t>
            </a:r>
            <a:endParaRPr lang="en-US" altLang="zh-CN" sz="2000" dirty="0">
              <a:latin typeface="+mn-lt"/>
              <a:ea typeface="+mn-ea"/>
              <a:cs typeface="+mn-ea"/>
              <a:sym typeface="+mn-lt"/>
            </a:endParaRPr>
          </a:p>
          <a:p>
            <a:pPr algn="ctr">
              <a:spcBef>
                <a:spcPts val="0"/>
              </a:spcBef>
              <a:defRPr/>
            </a:pPr>
            <a:r>
              <a:rPr lang="zh-CN" altLang="en-US" sz="2000" dirty="0">
                <a:latin typeface="+mn-lt"/>
                <a:ea typeface="+mn-ea"/>
                <a:cs typeface="+mn-ea"/>
                <a:sym typeface="+mn-lt"/>
              </a:rPr>
              <a:t>性质</a:t>
            </a:r>
          </a:p>
        </p:txBody>
      </p:sp>
      <p:sp>
        <p:nvSpPr>
          <p:cNvPr id="55"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36</a:t>
            </a:fld>
            <a:endParaRPr lang="en-US" altLang="zh-CN" sz="1200" dirty="0"/>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1794612" y="1649160"/>
            <a:ext cx="7223125" cy="468313"/>
          </a:xfrm>
        </p:spPr>
        <p:txBody>
          <a:bodyPr vert="horz" wrap="square" lIns="91440" tIns="45720" rIns="91440" bIns="45720" anchor="ctr" anchorCtr="0"/>
          <a:lstStyle/>
          <a:p>
            <a:pPr>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、社会主义改造道路</a:t>
            </a:r>
          </a:p>
        </p:txBody>
      </p:sp>
      <p:cxnSp>
        <p:nvCxnSpPr>
          <p:cNvPr id="24" name="直接连接符 8"/>
          <p:cNvCxnSpPr>
            <a:cxnSpLocks noChangeShapeType="1"/>
          </p:cNvCxnSpPr>
          <p:nvPr/>
        </p:nvCxnSpPr>
        <p:spPr bwMode="auto">
          <a:xfrm>
            <a:off x="2878472" y="3010991"/>
            <a:ext cx="0" cy="3078162"/>
          </a:xfrm>
          <a:prstGeom prst="line">
            <a:avLst/>
          </a:prstGeom>
          <a:noFill/>
          <a:ln w="19050">
            <a:solidFill>
              <a:srgbClr val="7F7F7F"/>
            </a:solidFill>
            <a:round/>
          </a:ln>
          <a:extLst>
            <a:ext uri="{909E8E84-426E-40DD-AFC4-6F175D3DCCD1}">
              <a14:hiddenFill xmlns:a14="http://schemas.microsoft.com/office/drawing/2010/main">
                <a:noFill/>
              </a14:hiddenFill>
            </a:ext>
          </a:extLst>
        </p:spPr>
      </p:cxnSp>
      <p:cxnSp>
        <p:nvCxnSpPr>
          <p:cNvPr id="25" name="直接连接符 10"/>
          <p:cNvCxnSpPr>
            <a:cxnSpLocks noChangeShapeType="1"/>
          </p:cNvCxnSpPr>
          <p:nvPr/>
        </p:nvCxnSpPr>
        <p:spPr bwMode="auto">
          <a:xfrm>
            <a:off x="5824283" y="3109417"/>
            <a:ext cx="0" cy="3076575"/>
          </a:xfrm>
          <a:prstGeom prst="line">
            <a:avLst/>
          </a:prstGeom>
          <a:noFill/>
          <a:ln w="19050">
            <a:solidFill>
              <a:srgbClr val="7F7F7F"/>
            </a:solidFill>
            <a:round/>
          </a:ln>
          <a:extLst>
            <a:ext uri="{909E8E84-426E-40DD-AFC4-6F175D3DCCD1}">
              <a14:hiddenFill xmlns:a14="http://schemas.microsoft.com/office/drawing/2010/main">
                <a:noFill/>
              </a14:hiddenFill>
            </a:ext>
          </a:extLst>
        </p:spPr>
      </p:cxnSp>
      <p:cxnSp>
        <p:nvCxnSpPr>
          <p:cNvPr id="26" name="直接连接符 11"/>
          <p:cNvCxnSpPr>
            <a:cxnSpLocks noChangeShapeType="1"/>
          </p:cNvCxnSpPr>
          <p:nvPr/>
        </p:nvCxnSpPr>
        <p:spPr bwMode="auto">
          <a:xfrm>
            <a:off x="9076630" y="3133229"/>
            <a:ext cx="0" cy="3076575"/>
          </a:xfrm>
          <a:prstGeom prst="line">
            <a:avLst/>
          </a:prstGeom>
          <a:noFill/>
          <a:ln w="19050">
            <a:solidFill>
              <a:srgbClr val="7F7F7F"/>
            </a:solidFill>
            <a:round/>
          </a:ln>
          <a:extLst>
            <a:ext uri="{909E8E84-426E-40DD-AFC4-6F175D3DCCD1}">
              <a14:hiddenFill xmlns:a14="http://schemas.microsoft.com/office/drawing/2010/main">
                <a:noFill/>
              </a14:hiddenFill>
            </a:ext>
          </a:extLst>
        </p:spPr>
      </p:cxnSp>
      <p:sp>
        <p:nvSpPr>
          <p:cNvPr id="27" name="燕尾形 12"/>
          <p:cNvSpPr/>
          <p:nvPr/>
        </p:nvSpPr>
        <p:spPr bwMode="auto">
          <a:xfrm>
            <a:off x="2027572" y="2564904"/>
            <a:ext cx="1709739" cy="544267"/>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pPr>
            <a:r>
              <a:rPr lang="zh-CN" altLang="en-US" sz="2000" b="1" dirty="0">
                <a:solidFill>
                  <a:schemeClr val="bg1"/>
                </a:solidFill>
                <a:latin typeface="+mn-lt"/>
                <a:ea typeface="+mn-ea"/>
                <a:cs typeface="+mn-ea"/>
                <a:sym typeface="+mn-lt"/>
              </a:rPr>
              <a:t>供销小组</a:t>
            </a:r>
          </a:p>
        </p:txBody>
      </p:sp>
      <p:sp>
        <p:nvSpPr>
          <p:cNvPr id="28" name="燕尾形 11"/>
          <p:cNvSpPr/>
          <p:nvPr/>
        </p:nvSpPr>
        <p:spPr bwMode="auto">
          <a:xfrm>
            <a:off x="4969414" y="2572788"/>
            <a:ext cx="1709739" cy="544267"/>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pPr>
            <a:r>
              <a:rPr lang="zh-CN" altLang="en-US" sz="2000" b="1" dirty="0">
                <a:solidFill>
                  <a:schemeClr val="bg1"/>
                </a:solidFill>
                <a:latin typeface="+mn-lt"/>
                <a:ea typeface="+mn-ea"/>
                <a:cs typeface="+mn-ea"/>
                <a:sym typeface="+mn-lt"/>
              </a:rPr>
              <a:t>供销合作社</a:t>
            </a:r>
          </a:p>
        </p:txBody>
      </p:sp>
      <p:sp>
        <p:nvSpPr>
          <p:cNvPr id="29" name="燕尾形 10"/>
          <p:cNvSpPr/>
          <p:nvPr/>
        </p:nvSpPr>
        <p:spPr bwMode="auto">
          <a:xfrm>
            <a:off x="8222553" y="2572788"/>
            <a:ext cx="1709739" cy="544267"/>
          </a:xfrm>
          <a:prstGeom prst="chevron">
            <a:avLst>
              <a:gd name="adj" fmla="val 30228"/>
            </a:avLst>
          </a:prstGeom>
          <a:gradFill>
            <a:gsLst>
              <a:gs pos="0">
                <a:srgbClr val="C00000"/>
              </a:gs>
              <a:gs pos="51000">
                <a:srgbClr val="C00000"/>
              </a:gs>
              <a:gs pos="100000">
                <a:srgbClr val="800000"/>
              </a:gs>
            </a:gsLst>
            <a:lin ang="5400000" scaled="1"/>
          </a:gradFill>
          <a:ln w="6350">
            <a:noFill/>
          </a:ln>
          <a:effectLst>
            <a:glow rad="38100">
              <a:srgbClr val="F7B87B"/>
            </a:glow>
          </a:effectLst>
        </p:spPr>
        <p:txBody>
          <a:bodyPr lIns="36000" rIns="0" anchor="ctr"/>
          <a:lstStyle/>
          <a:p>
            <a:pPr algn="ctr">
              <a:spcBef>
                <a:spcPct val="50000"/>
              </a:spcBef>
            </a:pPr>
            <a:r>
              <a:rPr lang="zh-CN" altLang="en-US" sz="2000" b="1" dirty="0">
                <a:solidFill>
                  <a:schemeClr val="bg1"/>
                </a:solidFill>
                <a:latin typeface="+mn-lt"/>
                <a:ea typeface="+mn-ea"/>
                <a:cs typeface="+mn-ea"/>
                <a:sym typeface="+mn-lt"/>
              </a:rPr>
              <a:t>生产合作社</a:t>
            </a:r>
          </a:p>
        </p:txBody>
      </p:sp>
      <p:sp>
        <p:nvSpPr>
          <p:cNvPr id="30" name="圆角矩形 2"/>
          <p:cNvSpPr/>
          <p:nvPr/>
        </p:nvSpPr>
        <p:spPr bwMode="auto">
          <a:xfrm>
            <a:off x="1952358" y="3331570"/>
            <a:ext cx="1852228"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没有改变</a:t>
            </a:r>
            <a:r>
              <a:rPr lang="zh-CN" altLang="en-US" sz="2000" dirty="0">
                <a:solidFill>
                  <a:srgbClr val="C00000"/>
                </a:solidFill>
                <a:latin typeface="+mn-lt"/>
                <a:ea typeface="+mn-ea"/>
                <a:cs typeface="+mn-ea"/>
                <a:sym typeface="+mn-lt"/>
              </a:rPr>
              <a:t>生产资料私有制</a:t>
            </a:r>
          </a:p>
        </p:txBody>
      </p:sp>
      <p:sp>
        <p:nvSpPr>
          <p:cNvPr id="31" name="圆角矩形 13"/>
          <p:cNvSpPr/>
          <p:nvPr/>
        </p:nvSpPr>
        <p:spPr bwMode="auto">
          <a:xfrm>
            <a:off x="4763466" y="3338648"/>
            <a:ext cx="2127004"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eaLnBrk="1">
              <a:spcBef>
                <a:spcPct val="50000"/>
              </a:spcBef>
              <a:defRPr/>
            </a:pPr>
            <a:r>
              <a:rPr lang="zh-CN" altLang="en-US" sz="2000" dirty="0">
                <a:latin typeface="+mn-lt"/>
                <a:ea typeface="+mn-ea"/>
                <a:cs typeface="+mn-ea"/>
                <a:sym typeface="+mn-lt"/>
              </a:rPr>
              <a:t>生产活动由各户分散独立完成</a:t>
            </a:r>
          </a:p>
        </p:txBody>
      </p:sp>
      <p:sp>
        <p:nvSpPr>
          <p:cNvPr id="32" name="圆角矩形 14"/>
          <p:cNvSpPr/>
          <p:nvPr/>
        </p:nvSpPr>
        <p:spPr bwMode="auto">
          <a:xfrm>
            <a:off x="8073747" y="3335401"/>
            <a:ext cx="1866687"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生产资料</a:t>
            </a:r>
            <a:r>
              <a:rPr lang="zh-CN" altLang="en-US" sz="2000" dirty="0">
                <a:solidFill>
                  <a:srgbClr val="C00000"/>
                </a:solidFill>
                <a:latin typeface="+mn-lt"/>
                <a:ea typeface="+mn-ea"/>
                <a:cs typeface="+mn-ea"/>
                <a:sym typeface="+mn-lt"/>
              </a:rPr>
              <a:t>全部</a:t>
            </a:r>
            <a:r>
              <a:rPr lang="zh-CN" altLang="en-US" sz="2000" dirty="0">
                <a:latin typeface="+mn-lt"/>
                <a:ea typeface="+mn-ea"/>
                <a:cs typeface="+mn-ea"/>
                <a:sym typeface="+mn-lt"/>
              </a:rPr>
              <a:t>归</a:t>
            </a:r>
            <a:r>
              <a:rPr lang="zh-CN" altLang="en-US" sz="2000" dirty="0">
                <a:solidFill>
                  <a:srgbClr val="C00000"/>
                </a:solidFill>
                <a:latin typeface="+mn-lt"/>
                <a:ea typeface="+mn-ea"/>
                <a:cs typeface="+mn-ea"/>
                <a:sym typeface="+mn-lt"/>
              </a:rPr>
              <a:t>集体所有</a:t>
            </a:r>
          </a:p>
        </p:txBody>
      </p:sp>
      <p:sp>
        <p:nvSpPr>
          <p:cNvPr id="33" name="圆角矩形 15"/>
          <p:cNvSpPr/>
          <p:nvPr/>
        </p:nvSpPr>
        <p:spPr bwMode="auto">
          <a:xfrm>
            <a:off x="1986468" y="4468973"/>
            <a:ext cx="1852223" cy="1123712"/>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脱离资本主义工商业的供销轨道</a:t>
            </a:r>
          </a:p>
        </p:txBody>
      </p:sp>
      <p:sp>
        <p:nvSpPr>
          <p:cNvPr id="34" name="圆角矩形 16"/>
          <p:cNvSpPr/>
          <p:nvPr/>
        </p:nvSpPr>
        <p:spPr bwMode="auto">
          <a:xfrm>
            <a:off x="4767480" y="4612916"/>
            <a:ext cx="2104083" cy="783193"/>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逐步</a:t>
            </a:r>
            <a:r>
              <a:rPr lang="zh-CN" altLang="en-US" sz="2000" dirty="0">
                <a:solidFill>
                  <a:srgbClr val="0000FF"/>
                </a:solidFill>
                <a:latin typeface="+mn-lt"/>
                <a:ea typeface="+mn-ea"/>
                <a:cs typeface="+mn-ea"/>
                <a:sym typeface="+mn-lt"/>
              </a:rPr>
              <a:t>有部分</a:t>
            </a:r>
            <a:r>
              <a:rPr lang="zh-CN" altLang="en-US" sz="2000" dirty="0">
                <a:latin typeface="+mn-lt"/>
                <a:ea typeface="+mn-ea"/>
                <a:cs typeface="+mn-ea"/>
                <a:sym typeface="+mn-lt"/>
              </a:rPr>
              <a:t>生产资料是</a:t>
            </a:r>
            <a:r>
              <a:rPr lang="zh-CN" altLang="en-US" sz="2000" dirty="0">
                <a:solidFill>
                  <a:srgbClr val="C00000"/>
                </a:solidFill>
                <a:latin typeface="+mn-lt"/>
                <a:ea typeface="+mn-ea"/>
                <a:cs typeface="+mn-ea"/>
                <a:sym typeface="+mn-lt"/>
              </a:rPr>
              <a:t>公有的</a:t>
            </a:r>
          </a:p>
        </p:txBody>
      </p:sp>
      <p:sp>
        <p:nvSpPr>
          <p:cNvPr id="35" name="圆角矩形 17"/>
          <p:cNvSpPr/>
          <p:nvPr/>
        </p:nvSpPr>
        <p:spPr bwMode="auto">
          <a:xfrm>
            <a:off x="8091017" y="4298713"/>
            <a:ext cx="1886252" cy="1464231"/>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wrap="square">
            <a:spAutoFit/>
          </a:bodyPr>
          <a:lstStyle/>
          <a:p>
            <a:pPr algn="ctr">
              <a:spcBef>
                <a:spcPct val="50000"/>
              </a:spcBef>
              <a:defRPr/>
            </a:pPr>
            <a:r>
              <a:rPr lang="zh-CN" altLang="en-US" sz="2000" dirty="0">
                <a:latin typeface="+mn-lt"/>
                <a:ea typeface="+mn-ea"/>
                <a:cs typeface="+mn-ea"/>
                <a:sym typeface="+mn-lt"/>
              </a:rPr>
              <a:t>统一经营，入社人员参加集体劳动，</a:t>
            </a:r>
            <a:r>
              <a:rPr lang="zh-CN" altLang="en-US" sz="2000" dirty="0">
                <a:solidFill>
                  <a:srgbClr val="C00000"/>
                </a:solidFill>
                <a:latin typeface="+mn-lt"/>
                <a:ea typeface="+mn-ea"/>
                <a:cs typeface="+mn-ea"/>
                <a:sym typeface="+mn-lt"/>
              </a:rPr>
              <a:t>按劳分配</a:t>
            </a:r>
          </a:p>
        </p:txBody>
      </p:sp>
      <p:sp>
        <p:nvSpPr>
          <p:cNvPr id="36" name="圆角矩形 18"/>
          <p:cNvSpPr/>
          <p:nvPr/>
        </p:nvSpPr>
        <p:spPr bwMode="auto">
          <a:xfrm>
            <a:off x="1986468" y="5888502"/>
            <a:ext cx="1852223" cy="622927"/>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ts val="0"/>
              </a:spcBef>
              <a:defRPr/>
            </a:pPr>
            <a:r>
              <a:rPr lang="zh-CN" altLang="en-US" sz="2000" dirty="0">
                <a:latin typeface="+mn-lt"/>
                <a:ea typeface="+mn-ea"/>
                <a:cs typeface="+mn-ea"/>
                <a:sym typeface="+mn-lt"/>
              </a:rPr>
              <a:t>社会主义</a:t>
            </a:r>
            <a:endParaRPr lang="en-US" altLang="zh-CN" sz="2000" dirty="0">
              <a:latin typeface="+mn-lt"/>
              <a:ea typeface="+mn-ea"/>
              <a:cs typeface="+mn-ea"/>
              <a:sym typeface="+mn-lt"/>
            </a:endParaRPr>
          </a:p>
          <a:p>
            <a:pPr algn="ctr">
              <a:spcBef>
                <a:spcPts val="0"/>
              </a:spcBef>
              <a:defRPr/>
            </a:pPr>
            <a:r>
              <a:rPr lang="zh-CN" altLang="en-US" sz="2000" dirty="0">
                <a:latin typeface="+mn-lt"/>
                <a:ea typeface="+mn-ea"/>
                <a:cs typeface="+mn-ea"/>
                <a:sym typeface="+mn-lt"/>
              </a:rPr>
              <a:t>萌芽性质</a:t>
            </a:r>
          </a:p>
        </p:txBody>
      </p:sp>
      <p:sp>
        <p:nvSpPr>
          <p:cNvPr id="37" name="圆角矩形 19"/>
          <p:cNvSpPr/>
          <p:nvPr/>
        </p:nvSpPr>
        <p:spPr bwMode="auto">
          <a:xfrm>
            <a:off x="4753336" y="5888502"/>
            <a:ext cx="2137134" cy="622927"/>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ct val="50000"/>
              </a:spcBef>
              <a:defRPr/>
            </a:pPr>
            <a:r>
              <a:rPr lang="zh-CN" altLang="en-US" sz="2000" dirty="0">
                <a:latin typeface="+mn-lt"/>
                <a:ea typeface="+mn-ea"/>
                <a:cs typeface="+mn-ea"/>
                <a:sym typeface="+mn-lt"/>
              </a:rPr>
              <a:t>半社会主义性质</a:t>
            </a:r>
          </a:p>
        </p:txBody>
      </p:sp>
      <p:sp>
        <p:nvSpPr>
          <p:cNvPr id="38" name="圆角矩形 20"/>
          <p:cNvSpPr/>
          <p:nvPr/>
        </p:nvSpPr>
        <p:spPr bwMode="auto">
          <a:xfrm>
            <a:off x="8098180" y="5898911"/>
            <a:ext cx="1886252" cy="621786"/>
          </a:xfrm>
          <a:prstGeom prst="roundRect">
            <a:avLst/>
          </a:prstGeom>
          <a:solidFill>
            <a:schemeClr val="bg1"/>
          </a:solidFill>
          <a:ln>
            <a:solidFill>
              <a:schemeClr val="bg1">
                <a:lumMod val="75000"/>
              </a:schemeClr>
            </a:solidFill>
          </a:ln>
          <a:effectLst>
            <a:glow rad="50800">
              <a:schemeClr val="bg1">
                <a:lumMod val="65000"/>
                <a:alpha val="40000"/>
              </a:schemeClr>
            </a:glow>
          </a:effectLst>
        </p:spPr>
        <p:txBody>
          <a:bodyPr anchor="ctr"/>
          <a:lstStyle/>
          <a:p>
            <a:pPr algn="ctr">
              <a:spcBef>
                <a:spcPct val="50000"/>
              </a:spcBef>
              <a:defRPr/>
            </a:pPr>
            <a:r>
              <a:rPr lang="zh-CN" altLang="en-US" sz="2000" dirty="0">
                <a:latin typeface="+mn-lt"/>
                <a:ea typeface="+mn-ea"/>
                <a:cs typeface="+mn-ea"/>
                <a:sym typeface="+mn-lt"/>
              </a:rPr>
              <a:t>社会主义性质</a:t>
            </a:r>
          </a:p>
        </p:txBody>
      </p:sp>
      <p:sp>
        <p:nvSpPr>
          <p:cNvPr id="55" name="文本框 3"/>
          <p:cNvSpPr txBox="1">
            <a:spLocks noChangeArrowheads="1"/>
          </p:cNvSpPr>
          <p:nvPr/>
        </p:nvSpPr>
        <p:spPr bwMode="auto">
          <a:xfrm>
            <a:off x="951147" y="2676119"/>
            <a:ext cx="554038" cy="3889375"/>
          </a:xfrm>
          <a:prstGeom prst="rect">
            <a:avLst/>
          </a:prstGeom>
          <a:noFill/>
          <a:ln>
            <a:noFill/>
          </a:ln>
        </p:spPr>
        <p:txBody>
          <a:bodyPr vert="eaVert">
            <a:spAutoFit/>
          </a:bodyPr>
          <a:lstStyle>
            <a:defPPr>
              <a:defRPr lang="zh-CN"/>
            </a:defPPr>
            <a:lvl1pPr>
              <a:spcBef>
                <a:spcPct val="50000"/>
              </a:spcBef>
              <a:defRPr sz="2400" b="1">
                <a:solidFill>
                  <a:schemeClr val="accent4">
                    <a:lumMod val="50000"/>
                  </a:schemeClr>
                </a:solidFill>
                <a:latin typeface="+mn-lt"/>
                <a:ea typeface="+mn-ea"/>
                <a:cs typeface="+mn-ea"/>
              </a:defRPr>
            </a:lvl1pPr>
            <a:lvl2pPr marL="742950" indent="-285750">
              <a:defRPr sz="2000" b="1">
                <a:solidFill>
                  <a:srgbClr val="FF2F2F"/>
                </a:solidFill>
                <a:latin typeface="楷体_GB2312" pitchFamily="49" charset="-122"/>
                <a:ea typeface="楷体_GB2312" pitchFamily="49" charset="-122"/>
              </a:defRPr>
            </a:lvl2pPr>
            <a:lvl3pPr marL="1143000" indent="-228600">
              <a:defRPr sz="2000" b="1">
                <a:solidFill>
                  <a:srgbClr val="FF2F2F"/>
                </a:solidFill>
                <a:latin typeface="楷体_GB2312" pitchFamily="49" charset="-122"/>
                <a:ea typeface="楷体_GB2312" pitchFamily="49" charset="-122"/>
              </a:defRPr>
            </a:lvl3pPr>
            <a:lvl4pPr marL="1600200" indent="-228600">
              <a:defRPr sz="2000" b="1">
                <a:solidFill>
                  <a:srgbClr val="FF2F2F"/>
                </a:solidFill>
                <a:latin typeface="楷体_GB2312" pitchFamily="49" charset="-122"/>
                <a:ea typeface="楷体_GB2312" pitchFamily="49" charset="-122"/>
              </a:defRPr>
            </a:lvl4pPr>
            <a:lvl5pPr marL="2057400" indent="-22860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r>
              <a:rPr lang="zh-CN" altLang="en-US" dirty="0">
                <a:sym typeface="+mn-lt"/>
              </a:rPr>
              <a:t>手工业的社会主义改造步骤</a:t>
            </a:r>
          </a:p>
        </p:txBody>
      </p:sp>
      <p:sp>
        <p:nvSpPr>
          <p:cNvPr id="56"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37</a:t>
            </a:fld>
            <a:endParaRPr lang="en-US" altLang="zh-CN" sz="12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441643" y="1595368"/>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、社会主义改造道路</a:t>
            </a:r>
          </a:p>
        </p:txBody>
      </p:sp>
      <p:grpSp>
        <p:nvGrpSpPr>
          <p:cNvPr id="2" name="组合 1"/>
          <p:cNvGrpSpPr/>
          <p:nvPr/>
        </p:nvGrpSpPr>
        <p:grpSpPr>
          <a:xfrm>
            <a:off x="765808" y="2348880"/>
            <a:ext cx="7938936" cy="1873250"/>
            <a:chOff x="1096021" y="2877125"/>
            <a:chExt cx="7938936" cy="1873250"/>
          </a:xfrm>
        </p:grpSpPr>
        <p:sp>
          <p:nvSpPr>
            <p:cNvPr id="8" name="AutoShape 19"/>
            <p:cNvSpPr>
              <a:spLocks noChangeArrowheads="1"/>
            </p:cNvSpPr>
            <p:nvPr/>
          </p:nvSpPr>
          <p:spPr bwMode="auto">
            <a:xfrm>
              <a:off x="2766070" y="2877125"/>
              <a:ext cx="6268887" cy="749300"/>
            </a:xfrm>
            <a:prstGeom prst="round2DiagRect">
              <a:avLst>
                <a:gd name="adj1" fmla="val 0"/>
                <a:gd name="adj2" fmla="val 0"/>
              </a:avLst>
            </a:prstGeom>
            <a:solidFill>
              <a:schemeClr val="bg1"/>
            </a:solidFill>
            <a:ln>
              <a:solidFill>
                <a:srgbClr val="C00000"/>
              </a:solidFill>
            </a:ln>
          </p:spPr>
          <p:txBody>
            <a:bodyPr wrap="none" anchor="ctr"/>
            <a:lstStyle/>
            <a:p>
              <a:pPr>
                <a:spcBef>
                  <a:spcPct val="50000"/>
                </a:spcBef>
                <a:defRPr/>
              </a:pPr>
              <a:r>
                <a:rPr lang="zh-CN" altLang="en-US" sz="2400" dirty="0">
                  <a:latin typeface="+mn-lt"/>
                  <a:ea typeface="+mn-ea"/>
                  <a:cs typeface="+mn-ea"/>
                  <a:sym typeface="+mn-lt"/>
                </a:rPr>
                <a:t>私营商业：委托经销、代销</a:t>
              </a:r>
            </a:p>
          </p:txBody>
        </p:sp>
        <p:sp>
          <p:nvSpPr>
            <p:cNvPr id="9" name="AutoShape 22"/>
            <p:cNvSpPr>
              <a:spLocks noChangeArrowheads="1"/>
            </p:cNvSpPr>
            <p:nvPr/>
          </p:nvSpPr>
          <p:spPr bwMode="auto">
            <a:xfrm>
              <a:off x="2766070" y="4001075"/>
              <a:ext cx="6268887" cy="749300"/>
            </a:xfrm>
            <a:prstGeom prst="round2DiagRect">
              <a:avLst>
                <a:gd name="adj1" fmla="val 0"/>
                <a:gd name="adj2" fmla="val 0"/>
              </a:avLst>
            </a:prstGeom>
            <a:solidFill>
              <a:schemeClr val="bg1"/>
            </a:solidFill>
            <a:ln>
              <a:solidFill>
                <a:srgbClr val="C00000"/>
              </a:solidFill>
            </a:ln>
          </p:spPr>
          <p:txBody>
            <a:bodyPr wrap="none" anchor="ctr"/>
            <a:lstStyle/>
            <a:p>
              <a:pPr>
                <a:spcBef>
                  <a:spcPct val="50000"/>
                </a:spcBef>
                <a:defRPr/>
              </a:pPr>
              <a:r>
                <a:rPr lang="zh-CN" altLang="en-US" sz="2400" dirty="0">
                  <a:latin typeface="+mn-lt"/>
                  <a:ea typeface="+mn-ea"/>
                  <a:cs typeface="+mn-ea"/>
                  <a:sym typeface="+mn-lt"/>
                </a:rPr>
                <a:t>私营工业：委托加工、计划订货、统购包销</a:t>
              </a:r>
            </a:p>
          </p:txBody>
        </p:sp>
        <p:sp>
          <p:nvSpPr>
            <p:cNvPr id="10" name="矩形 9"/>
            <p:cNvSpPr/>
            <p:nvPr/>
          </p:nvSpPr>
          <p:spPr bwMode="auto">
            <a:xfrm>
              <a:off x="1096021" y="2912050"/>
              <a:ext cx="681037" cy="1801813"/>
            </a:xfrm>
            <a:prstGeom prst="rect">
              <a:avLst/>
            </a:prstGeom>
            <a:solidFill>
              <a:srgbClr val="C00000"/>
            </a:solidFill>
            <a:ln>
              <a:noFill/>
            </a:ln>
          </p:spPr>
          <p:txBody>
            <a:bodyPr vert="eaVert" wrap="none" anchor="ctr"/>
            <a:lstStyle/>
            <a:p>
              <a:pPr algn="ctr">
                <a:spcBef>
                  <a:spcPts val="600"/>
                </a:spcBef>
                <a:spcAft>
                  <a:spcPts val="0"/>
                </a:spcAft>
                <a:defRPr/>
              </a:pPr>
              <a:r>
                <a:rPr lang="zh-CN" altLang="en-US" sz="2400" b="1" spc="300" dirty="0">
                  <a:solidFill>
                    <a:schemeClr val="bg1"/>
                  </a:solidFill>
                  <a:latin typeface="+mn-lt"/>
                  <a:ea typeface="+mn-ea"/>
                  <a:cs typeface="+mn-ea"/>
                  <a:sym typeface="+mn-lt"/>
                </a:rPr>
                <a:t>初级形式</a:t>
              </a:r>
            </a:p>
          </p:txBody>
        </p:sp>
        <p:sp>
          <p:nvSpPr>
            <p:cNvPr id="12" name="箭头: 右 11"/>
            <p:cNvSpPr/>
            <p:nvPr/>
          </p:nvSpPr>
          <p:spPr>
            <a:xfrm>
              <a:off x="2030000" y="3162875"/>
              <a:ext cx="508121" cy="3092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2030000" y="4221085"/>
              <a:ext cx="508121" cy="3092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765808" y="4605020"/>
            <a:ext cx="8447839" cy="1930400"/>
            <a:chOff x="1385097" y="4672553"/>
            <a:chExt cx="8447839" cy="1930400"/>
          </a:xfrm>
        </p:grpSpPr>
        <p:sp>
          <p:nvSpPr>
            <p:cNvPr id="16" name="文本框 5"/>
            <p:cNvSpPr txBox="1">
              <a:spLocks noChangeArrowheads="1"/>
            </p:cNvSpPr>
            <p:nvPr/>
          </p:nvSpPr>
          <p:spPr bwMode="auto">
            <a:xfrm>
              <a:off x="6538874" y="4672553"/>
              <a:ext cx="3294062" cy="830263"/>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spcBef>
                  <a:spcPct val="50000"/>
                </a:spcBef>
                <a:defRPr/>
              </a:pPr>
              <a:r>
                <a:rPr lang="zh-CN" altLang="en-US" sz="2400" dirty="0">
                  <a:solidFill>
                    <a:schemeClr val="tx1"/>
                  </a:solidFill>
                  <a:latin typeface="+mn-lt"/>
                  <a:ea typeface="+mn-ea"/>
                  <a:cs typeface="+mn-ea"/>
                  <a:sym typeface="+mn-lt"/>
                </a:rPr>
                <a:t>国家入股、共同管理、</a:t>
              </a:r>
              <a:r>
                <a:rPr lang="zh-CN" altLang="en-US" sz="2400" dirty="0">
                  <a:solidFill>
                    <a:srgbClr val="FF0000"/>
                  </a:solidFill>
                  <a:latin typeface="+mn-lt"/>
                  <a:ea typeface="+mn-ea"/>
                  <a:cs typeface="+mn-ea"/>
                  <a:sym typeface="+mn-lt"/>
                </a:rPr>
                <a:t>“四马分肥”</a:t>
              </a:r>
            </a:p>
          </p:txBody>
        </p:sp>
        <p:sp>
          <p:nvSpPr>
            <p:cNvPr id="17" name="AutoShape 13"/>
            <p:cNvSpPr>
              <a:spLocks noChangeArrowheads="1"/>
            </p:cNvSpPr>
            <p:nvPr/>
          </p:nvSpPr>
          <p:spPr bwMode="auto">
            <a:xfrm>
              <a:off x="3093260" y="4740816"/>
              <a:ext cx="2901949" cy="696912"/>
            </a:xfrm>
            <a:prstGeom prst="round2DiagRect">
              <a:avLst>
                <a:gd name="adj1" fmla="val 0"/>
                <a:gd name="adj2" fmla="val 0"/>
              </a:avLst>
            </a:prstGeom>
            <a:solidFill>
              <a:schemeClr val="bg1"/>
            </a:solidFill>
            <a:ln>
              <a:solidFill>
                <a:srgbClr val="C00000"/>
              </a:solidFill>
            </a:ln>
          </p:spPr>
          <p:txBody>
            <a:bodyPr wrap="none" anchor="ctr"/>
            <a:lstStyle/>
            <a:p>
              <a:pPr>
                <a:spcBef>
                  <a:spcPct val="50000"/>
                </a:spcBef>
                <a:defRPr/>
              </a:pPr>
              <a:r>
                <a:rPr lang="zh-CN" altLang="en-US" sz="2400" dirty="0">
                  <a:latin typeface="+mn-lt"/>
                  <a:ea typeface="+mn-ea"/>
                  <a:cs typeface="+mn-ea"/>
                  <a:sym typeface="+mn-lt"/>
                </a:rPr>
                <a:t>个别行业的公私合营</a:t>
              </a:r>
            </a:p>
          </p:txBody>
        </p:sp>
        <p:sp>
          <p:nvSpPr>
            <p:cNvPr id="18" name="AutoShape 16"/>
            <p:cNvSpPr>
              <a:spLocks noChangeArrowheads="1"/>
            </p:cNvSpPr>
            <p:nvPr/>
          </p:nvSpPr>
          <p:spPr bwMode="auto">
            <a:xfrm>
              <a:off x="3093260" y="5790152"/>
              <a:ext cx="2901949" cy="700087"/>
            </a:xfrm>
            <a:prstGeom prst="round2DiagRect">
              <a:avLst>
                <a:gd name="adj1" fmla="val 0"/>
                <a:gd name="adj2" fmla="val 0"/>
              </a:avLst>
            </a:prstGeom>
            <a:solidFill>
              <a:schemeClr val="bg1"/>
            </a:solidFill>
            <a:ln>
              <a:solidFill>
                <a:srgbClr val="C00000"/>
              </a:solidFill>
            </a:ln>
          </p:spPr>
          <p:txBody>
            <a:bodyPr wrap="none" anchor="ctr"/>
            <a:lstStyle/>
            <a:p>
              <a:pPr>
                <a:spcBef>
                  <a:spcPct val="50000"/>
                </a:spcBef>
                <a:defRPr/>
              </a:pPr>
              <a:r>
                <a:rPr lang="zh-CN" altLang="en-US" sz="2400" dirty="0">
                  <a:latin typeface="+mn-lt"/>
                  <a:ea typeface="+mn-ea"/>
                  <a:cs typeface="+mn-ea"/>
                  <a:sym typeface="+mn-lt"/>
                </a:rPr>
                <a:t>全行业的公私合营</a:t>
              </a:r>
            </a:p>
          </p:txBody>
        </p:sp>
        <p:sp>
          <p:nvSpPr>
            <p:cNvPr id="19" name="矩形 18"/>
            <p:cNvSpPr/>
            <p:nvPr/>
          </p:nvSpPr>
          <p:spPr bwMode="auto">
            <a:xfrm>
              <a:off x="1385097" y="4791616"/>
              <a:ext cx="681037" cy="1644650"/>
            </a:xfrm>
            <a:prstGeom prst="rect">
              <a:avLst/>
            </a:prstGeom>
            <a:solidFill>
              <a:srgbClr val="C00000"/>
            </a:solidFill>
            <a:ln>
              <a:noFill/>
            </a:ln>
          </p:spPr>
          <p:txBody>
            <a:bodyPr vert="eaVert" wrap="none" anchor="ctr"/>
            <a:lstStyle/>
            <a:p>
              <a:pPr algn="ctr">
                <a:spcBef>
                  <a:spcPts val="600"/>
                </a:spcBef>
                <a:spcAft>
                  <a:spcPts val="0"/>
                </a:spcAft>
                <a:defRPr/>
              </a:pPr>
              <a:endParaRPr lang="zh-CN" altLang="en-US" sz="2400" spc="300" dirty="0">
                <a:solidFill>
                  <a:schemeClr val="bg1"/>
                </a:solidFill>
                <a:latin typeface="+mn-lt"/>
                <a:ea typeface="+mn-ea"/>
                <a:cs typeface="+mn-ea"/>
                <a:sym typeface="+mn-lt"/>
              </a:endParaRPr>
            </a:p>
          </p:txBody>
        </p:sp>
        <p:sp>
          <p:nvSpPr>
            <p:cNvPr id="20" name="矩形 19"/>
            <p:cNvSpPr/>
            <p:nvPr/>
          </p:nvSpPr>
          <p:spPr bwMode="auto">
            <a:xfrm>
              <a:off x="1396249" y="4876071"/>
              <a:ext cx="553998" cy="1477328"/>
            </a:xfrm>
            <a:prstGeom prst="rect">
              <a:avLst/>
            </a:prstGeom>
          </p:spPr>
          <p:txBody>
            <a:bodyPr vert="eaVert" wrap="none">
              <a:spAutoFit/>
            </a:bodyPr>
            <a:lstStyle/>
            <a:p>
              <a:pPr algn="ctr">
                <a:spcBef>
                  <a:spcPts val="600"/>
                </a:spcBef>
                <a:spcAft>
                  <a:spcPts val="0"/>
                </a:spcAft>
                <a:defRPr/>
              </a:pPr>
              <a:r>
                <a:rPr lang="zh-CN" altLang="en-US" sz="2400" b="1" spc="300" dirty="0">
                  <a:solidFill>
                    <a:schemeClr val="bg1"/>
                  </a:solidFill>
                  <a:latin typeface="+mn-lt"/>
                  <a:ea typeface="+mn-ea"/>
                  <a:cs typeface="+mn-ea"/>
                  <a:sym typeface="+mn-lt"/>
                </a:rPr>
                <a:t>高级形式</a:t>
              </a:r>
            </a:p>
          </p:txBody>
        </p:sp>
        <p:sp>
          <p:nvSpPr>
            <p:cNvPr id="21" name="文本框 5"/>
            <p:cNvSpPr txBox="1">
              <a:spLocks noChangeArrowheads="1"/>
            </p:cNvSpPr>
            <p:nvPr/>
          </p:nvSpPr>
          <p:spPr bwMode="auto">
            <a:xfrm>
              <a:off x="6538874" y="5772691"/>
              <a:ext cx="3294062" cy="830262"/>
            </a:xfrm>
            <a:prstGeom prst="rect">
              <a:avLst/>
            </a:prstGeom>
            <a:noFill/>
            <a:ln>
              <a:noFill/>
            </a:ln>
          </p:spPr>
          <p:txBody>
            <a:bodyPr>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ctr">
                <a:spcBef>
                  <a:spcPct val="50000"/>
                </a:spcBef>
                <a:defRPr/>
              </a:pPr>
              <a:r>
                <a:rPr lang="zh-CN" altLang="en-US" sz="2400" dirty="0">
                  <a:solidFill>
                    <a:schemeClr val="tx1"/>
                  </a:solidFill>
                  <a:latin typeface="+mn-lt"/>
                  <a:ea typeface="+mn-ea"/>
                  <a:cs typeface="+mn-ea"/>
                  <a:sym typeface="+mn-lt"/>
                </a:rPr>
                <a:t>国家所有、国家经营、</a:t>
              </a:r>
              <a:r>
                <a:rPr lang="zh-CN" altLang="en-US" sz="2400" dirty="0">
                  <a:solidFill>
                    <a:srgbClr val="FF0000"/>
                  </a:solidFill>
                  <a:latin typeface="+mn-lt"/>
                  <a:ea typeface="+mn-ea"/>
                  <a:cs typeface="+mn-ea"/>
                  <a:sym typeface="+mn-lt"/>
                </a:rPr>
                <a:t>定股定息</a:t>
              </a:r>
            </a:p>
          </p:txBody>
        </p:sp>
        <p:cxnSp>
          <p:nvCxnSpPr>
            <p:cNvPr id="22" name="直接连接符 21"/>
            <p:cNvCxnSpPr/>
            <p:nvPr/>
          </p:nvCxnSpPr>
          <p:spPr>
            <a:xfrm>
              <a:off x="6829386" y="5623466"/>
              <a:ext cx="2890838"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3" name="箭头: 右 22"/>
            <p:cNvSpPr/>
            <p:nvPr/>
          </p:nvSpPr>
          <p:spPr>
            <a:xfrm>
              <a:off x="2319076" y="4969810"/>
              <a:ext cx="508121" cy="3092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a:off x="2313306" y="5925802"/>
              <a:ext cx="508121" cy="3092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26584"/>
          <a:stretch>
            <a:fillRect/>
          </a:stretch>
        </p:blipFill>
        <p:spPr bwMode="auto">
          <a:xfrm>
            <a:off x="8840276" y="2685425"/>
            <a:ext cx="3345115" cy="169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9753903" y="4496437"/>
            <a:ext cx="1427797" cy="1231255"/>
            <a:chOff x="12571732" y="2412848"/>
            <a:chExt cx="1427797" cy="1231255"/>
          </a:xfrm>
        </p:grpSpPr>
        <p:grpSp>
          <p:nvGrpSpPr>
            <p:cNvPr id="26" name="组合 25"/>
            <p:cNvGrpSpPr/>
            <p:nvPr/>
          </p:nvGrpSpPr>
          <p:grpSpPr>
            <a:xfrm>
              <a:off x="12571732" y="2412848"/>
              <a:ext cx="1427797" cy="338554"/>
              <a:chOff x="5006341" y="5321257"/>
              <a:chExt cx="1427797" cy="338554"/>
            </a:xfrm>
          </p:grpSpPr>
          <p:sp>
            <p:nvSpPr>
              <p:cNvPr id="27" name="矩形 26"/>
              <p:cNvSpPr/>
              <p:nvPr/>
            </p:nvSpPr>
            <p:spPr>
              <a:xfrm>
                <a:off x="5006341" y="5433860"/>
                <a:ext cx="113348" cy="11334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3"/>
              <p:cNvSpPr txBox="1">
                <a:spLocks noChangeArrowheads="1"/>
              </p:cNvSpPr>
              <p:nvPr/>
            </p:nvSpPr>
            <p:spPr bwMode="auto">
              <a:xfrm>
                <a:off x="5096406" y="5321257"/>
                <a:ext cx="1337732" cy="338554"/>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just">
                  <a:spcBef>
                    <a:spcPts val="0"/>
                  </a:spcBef>
                  <a:defRPr/>
                </a:pPr>
                <a:r>
                  <a:rPr lang="zh-CN" altLang="en-US" sz="1600" b="0" dirty="0">
                    <a:solidFill>
                      <a:schemeClr val="tx1"/>
                    </a:solidFill>
                    <a:latin typeface="+mn-lt"/>
                    <a:ea typeface="+mn-ea"/>
                    <a:cs typeface="+mn-ea"/>
                    <a:sym typeface="+mn-lt"/>
                  </a:rPr>
                  <a:t>国家所得税</a:t>
                </a:r>
              </a:p>
            </p:txBody>
          </p:sp>
        </p:grpSp>
        <p:grpSp>
          <p:nvGrpSpPr>
            <p:cNvPr id="29" name="组合 28"/>
            <p:cNvGrpSpPr/>
            <p:nvPr/>
          </p:nvGrpSpPr>
          <p:grpSpPr>
            <a:xfrm>
              <a:off x="12571732" y="2710415"/>
              <a:ext cx="1427797" cy="338554"/>
              <a:chOff x="5006341" y="5321257"/>
              <a:chExt cx="1427797" cy="338554"/>
            </a:xfrm>
          </p:grpSpPr>
          <p:sp>
            <p:nvSpPr>
              <p:cNvPr id="30" name="矩形 29"/>
              <p:cNvSpPr/>
              <p:nvPr/>
            </p:nvSpPr>
            <p:spPr>
              <a:xfrm>
                <a:off x="5006341" y="5433860"/>
                <a:ext cx="113348" cy="113348"/>
              </a:xfrm>
              <a:prstGeom prst="rect">
                <a:avLst/>
              </a:prstGeom>
              <a:solidFill>
                <a:srgbClr val="FF9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
              <p:cNvSpPr txBox="1">
                <a:spLocks noChangeArrowheads="1"/>
              </p:cNvSpPr>
              <p:nvPr/>
            </p:nvSpPr>
            <p:spPr bwMode="auto">
              <a:xfrm>
                <a:off x="5096406" y="5321257"/>
                <a:ext cx="1337732" cy="338554"/>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just">
                  <a:spcBef>
                    <a:spcPts val="0"/>
                  </a:spcBef>
                  <a:defRPr/>
                </a:pPr>
                <a:r>
                  <a:rPr lang="zh-CN" altLang="en-US" sz="1600" b="0" dirty="0">
                    <a:solidFill>
                      <a:schemeClr val="tx1"/>
                    </a:solidFill>
                    <a:latin typeface="+mn-lt"/>
                    <a:ea typeface="+mn-ea"/>
                    <a:cs typeface="+mn-ea"/>
                    <a:sym typeface="+mn-lt"/>
                  </a:rPr>
                  <a:t>工人福利费</a:t>
                </a:r>
              </a:p>
            </p:txBody>
          </p:sp>
        </p:grpSp>
        <p:grpSp>
          <p:nvGrpSpPr>
            <p:cNvPr id="32" name="组合 31"/>
            <p:cNvGrpSpPr/>
            <p:nvPr/>
          </p:nvGrpSpPr>
          <p:grpSpPr>
            <a:xfrm>
              <a:off x="12571732" y="3007982"/>
              <a:ext cx="1427797" cy="338554"/>
              <a:chOff x="5006341" y="5321257"/>
              <a:chExt cx="1427797" cy="338554"/>
            </a:xfrm>
          </p:grpSpPr>
          <p:sp>
            <p:nvSpPr>
              <p:cNvPr id="33" name="矩形 32"/>
              <p:cNvSpPr/>
              <p:nvPr/>
            </p:nvSpPr>
            <p:spPr>
              <a:xfrm>
                <a:off x="5006341" y="5433860"/>
                <a:ext cx="113348" cy="113348"/>
              </a:xfrm>
              <a:prstGeom prst="rect">
                <a:avLst/>
              </a:prstGeom>
              <a:solidFill>
                <a:srgbClr val="B0D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
              <p:cNvSpPr txBox="1">
                <a:spLocks noChangeArrowheads="1"/>
              </p:cNvSpPr>
              <p:nvPr/>
            </p:nvSpPr>
            <p:spPr bwMode="auto">
              <a:xfrm>
                <a:off x="5096406" y="5321257"/>
                <a:ext cx="1337732" cy="338554"/>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just">
                  <a:spcBef>
                    <a:spcPts val="0"/>
                  </a:spcBef>
                  <a:defRPr/>
                </a:pPr>
                <a:r>
                  <a:rPr lang="zh-CN" altLang="en-US" sz="1600" b="0" dirty="0">
                    <a:solidFill>
                      <a:schemeClr val="tx1"/>
                    </a:solidFill>
                    <a:latin typeface="+mn-lt"/>
                    <a:ea typeface="+mn-ea"/>
                    <a:cs typeface="+mn-ea"/>
                    <a:sym typeface="+mn-lt"/>
                  </a:rPr>
                  <a:t>企业公积金</a:t>
                </a:r>
              </a:p>
            </p:txBody>
          </p:sp>
        </p:grpSp>
        <p:grpSp>
          <p:nvGrpSpPr>
            <p:cNvPr id="35" name="组合 34"/>
            <p:cNvGrpSpPr/>
            <p:nvPr/>
          </p:nvGrpSpPr>
          <p:grpSpPr>
            <a:xfrm>
              <a:off x="12571732" y="3305549"/>
              <a:ext cx="1427797" cy="338554"/>
              <a:chOff x="5006341" y="5321257"/>
              <a:chExt cx="1427797" cy="338554"/>
            </a:xfrm>
          </p:grpSpPr>
          <p:sp>
            <p:nvSpPr>
              <p:cNvPr id="36" name="矩形 35"/>
              <p:cNvSpPr/>
              <p:nvPr/>
            </p:nvSpPr>
            <p:spPr>
              <a:xfrm>
                <a:off x="5006341" y="5433860"/>
                <a:ext cx="113348" cy="113348"/>
              </a:xfrm>
              <a:prstGeom prst="rect">
                <a:avLst/>
              </a:prstGeom>
              <a:solidFill>
                <a:srgbClr val="04D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
              <p:cNvSpPr txBox="1">
                <a:spLocks noChangeArrowheads="1"/>
              </p:cNvSpPr>
              <p:nvPr/>
            </p:nvSpPr>
            <p:spPr bwMode="auto">
              <a:xfrm>
                <a:off x="5096406" y="5321257"/>
                <a:ext cx="1337732" cy="338554"/>
              </a:xfrm>
              <a:prstGeom prst="rect">
                <a:avLst/>
              </a:prstGeom>
              <a:noFill/>
              <a:ln>
                <a:noFill/>
              </a:ln>
            </p:spPr>
            <p:txBody>
              <a:bodyPr wrap="square">
                <a:spAutoFit/>
              </a:bodyPr>
              <a:lstStyle>
                <a:lvl1pPr eaLnBrk="0" hangingPunct="0">
                  <a:defRPr sz="2000" b="1">
                    <a:solidFill>
                      <a:srgbClr val="FF2F2F"/>
                    </a:solidFill>
                    <a:latin typeface="楷体_GB2312" pitchFamily="49" charset="-122"/>
                    <a:ea typeface="楷体_GB2312" pitchFamily="49" charset="-122"/>
                  </a:defRPr>
                </a:lvl1pPr>
                <a:lvl2pPr marL="742950" indent="-285750" eaLnBrk="0" hangingPunct="0">
                  <a:defRPr sz="2000" b="1">
                    <a:solidFill>
                      <a:srgbClr val="FF2F2F"/>
                    </a:solidFill>
                    <a:latin typeface="楷体_GB2312" pitchFamily="49" charset="-122"/>
                    <a:ea typeface="楷体_GB2312" pitchFamily="49" charset="-122"/>
                  </a:defRPr>
                </a:lvl2pPr>
                <a:lvl3pPr marL="1143000" indent="-228600" eaLnBrk="0" hangingPunct="0">
                  <a:defRPr sz="2000" b="1">
                    <a:solidFill>
                      <a:srgbClr val="FF2F2F"/>
                    </a:solidFill>
                    <a:latin typeface="楷体_GB2312" pitchFamily="49" charset="-122"/>
                    <a:ea typeface="楷体_GB2312" pitchFamily="49" charset="-122"/>
                  </a:defRPr>
                </a:lvl3pPr>
                <a:lvl4pPr marL="1600200" indent="-228600" eaLnBrk="0" hangingPunct="0">
                  <a:defRPr sz="2000" b="1">
                    <a:solidFill>
                      <a:srgbClr val="FF2F2F"/>
                    </a:solidFill>
                    <a:latin typeface="楷体_GB2312" pitchFamily="49" charset="-122"/>
                    <a:ea typeface="楷体_GB2312" pitchFamily="49" charset="-122"/>
                  </a:defRPr>
                </a:lvl4pPr>
                <a:lvl5pPr marL="2057400" indent="-228600" eaLnBrk="0" hangingPunct="0">
                  <a:defRPr sz="2000" b="1">
                    <a:solidFill>
                      <a:srgbClr val="FF2F2F"/>
                    </a:solidFill>
                    <a:latin typeface="楷体_GB2312" pitchFamily="49" charset="-122"/>
                    <a:ea typeface="楷体_GB2312" pitchFamily="49" charset="-122"/>
                  </a:defRPr>
                </a:lvl5pPr>
                <a:lvl6pPr marL="25146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6pPr>
                <a:lvl7pPr marL="29718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7pPr>
                <a:lvl8pPr marL="34290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8pPr>
                <a:lvl9pPr marL="3886200" indent="-228600" eaLnBrk="0" fontAlgn="base" hangingPunct="0">
                  <a:spcBef>
                    <a:spcPct val="0"/>
                  </a:spcBef>
                  <a:spcAft>
                    <a:spcPct val="0"/>
                  </a:spcAft>
                  <a:defRPr sz="2000" b="1">
                    <a:solidFill>
                      <a:srgbClr val="FF2F2F"/>
                    </a:solidFill>
                    <a:latin typeface="楷体_GB2312" pitchFamily="49" charset="-122"/>
                    <a:ea typeface="楷体_GB2312" pitchFamily="49" charset="-122"/>
                  </a:defRPr>
                </a:lvl9pPr>
              </a:lstStyle>
              <a:p>
                <a:pPr algn="just">
                  <a:spcBef>
                    <a:spcPts val="0"/>
                  </a:spcBef>
                  <a:defRPr/>
                </a:pPr>
                <a:r>
                  <a:rPr lang="zh-CN" altLang="en-US" sz="1600" b="0" dirty="0">
                    <a:solidFill>
                      <a:schemeClr val="tx1"/>
                    </a:solidFill>
                    <a:latin typeface="+mn-lt"/>
                    <a:ea typeface="+mn-ea"/>
                    <a:cs typeface="+mn-ea"/>
                    <a:sym typeface="+mn-lt"/>
                  </a:rPr>
                  <a:t>资方红利</a:t>
                </a:r>
              </a:p>
            </p:txBody>
          </p:sp>
        </p:grpSp>
      </p:grpSp>
      <p:sp>
        <p:nvSpPr>
          <p:cNvPr id="38"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38</a:t>
            </a:fld>
            <a:endParaRPr lang="en-US" altLang="zh-CN" sz="12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407368" y="1666875"/>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、社会主义制度在中国的确立</a:t>
            </a:r>
          </a:p>
        </p:txBody>
      </p:sp>
      <p:sp>
        <p:nvSpPr>
          <p:cNvPr id="2" name="矩形 1"/>
          <p:cNvSpPr/>
          <p:nvPr/>
        </p:nvSpPr>
        <p:spPr>
          <a:xfrm>
            <a:off x="836674" y="5991671"/>
            <a:ext cx="10225136" cy="461665"/>
          </a:xfrm>
          <a:prstGeom prst="rect">
            <a:avLst/>
          </a:prstGeom>
        </p:spPr>
        <p:txBody>
          <a:bodyPr wrap="square">
            <a:spAutoFit/>
          </a:bodyPr>
          <a:lstStyle/>
          <a:p>
            <a:pPr algn="just">
              <a:spcBef>
                <a:spcPts val="0"/>
              </a:spcBef>
              <a:spcAft>
                <a:spcPts val="0"/>
              </a:spcAft>
            </a:pPr>
            <a:r>
              <a:rPr lang="en-US" altLang="zh-CN" sz="2400" kern="100" dirty="0">
                <a:latin typeface="楷体" panose="02010609060101010101" pitchFamily="49" charset="-122"/>
                <a:ea typeface="楷体" panose="02010609060101010101" pitchFamily="49" charset="-122"/>
              </a:rPr>
              <a:t>1956</a:t>
            </a:r>
            <a:r>
              <a:rPr lang="zh-CN" altLang="en-US" sz="2400" kern="100" dirty="0">
                <a:latin typeface="楷体" panose="02010609060101010101" pitchFamily="49" charset="-122"/>
                <a:ea typeface="楷体" panose="02010609060101010101" pitchFamily="49" charset="-122"/>
              </a:rPr>
              <a:t>年底，对农业、手工业、资本主义工商业的社会主义改造的基本完成</a:t>
            </a:r>
            <a:endParaRPr lang="zh-CN" altLang="en-US" sz="2400" kern="100" dirty="0">
              <a:effectLst/>
              <a:latin typeface="楷体" panose="02010609060101010101" pitchFamily="49" charset="-122"/>
              <a:ea typeface="楷体" panose="02010609060101010101" pitchFamily="49" charset="-122"/>
            </a:endParaRPr>
          </a:p>
        </p:txBody>
      </p:sp>
      <p:sp>
        <p:nvSpPr>
          <p:cNvPr id="3" name="箭头: 上 2"/>
          <p:cNvSpPr/>
          <p:nvPr/>
        </p:nvSpPr>
        <p:spPr>
          <a:xfrm>
            <a:off x="5517194" y="5678248"/>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39416" y="5191192"/>
            <a:ext cx="10225136" cy="461665"/>
          </a:xfrm>
          <a:prstGeom prst="rect">
            <a:avLst/>
          </a:prstGeom>
        </p:spPr>
        <p:txBody>
          <a:bodyPr wrap="square">
            <a:spAutoFit/>
          </a:bodyPr>
          <a:lstStyle/>
          <a:p>
            <a:pPr algn="ctr">
              <a:spcBef>
                <a:spcPts val="0"/>
              </a:spcBef>
              <a:spcAft>
                <a:spcPts val="0"/>
              </a:spcAft>
            </a:pPr>
            <a:r>
              <a:rPr lang="zh-CN" altLang="en-US" sz="2400" kern="100" dirty="0">
                <a:latin typeface="楷体" panose="02010609060101010101" pitchFamily="49" charset="-122"/>
                <a:ea typeface="楷体" panose="02010609060101010101" pitchFamily="49" charset="-122"/>
              </a:rPr>
              <a:t>社会主义公有制已成为我国社会的经济基础</a:t>
            </a:r>
            <a:endParaRPr lang="zh-CN" altLang="en-US" sz="2400" kern="100" dirty="0">
              <a:effectLst/>
              <a:latin typeface="楷体" panose="02010609060101010101" pitchFamily="49" charset="-122"/>
              <a:ea typeface="楷体" panose="02010609060101010101" pitchFamily="49" charset="-122"/>
            </a:endParaRPr>
          </a:p>
        </p:txBody>
      </p:sp>
      <p:sp>
        <p:nvSpPr>
          <p:cNvPr id="26" name="箭头: 上 25"/>
          <p:cNvSpPr/>
          <p:nvPr/>
        </p:nvSpPr>
        <p:spPr>
          <a:xfrm>
            <a:off x="5514452" y="4911691"/>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6674" y="4424635"/>
            <a:ext cx="10225136" cy="461665"/>
          </a:xfrm>
          <a:prstGeom prst="rect">
            <a:avLst/>
          </a:prstGeom>
        </p:spPr>
        <p:txBody>
          <a:bodyPr wrap="square">
            <a:spAutoFit/>
          </a:bodyPr>
          <a:lstStyle/>
          <a:p>
            <a:pPr algn="ctr">
              <a:spcBef>
                <a:spcPts val="0"/>
              </a:spcBef>
              <a:spcAft>
                <a:spcPts val="0"/>
              </a:spcAft>
            </a:pPr>
            <a:r>
              <a:rPr lang="zh-CN" altLang="en-US" sz="2400" kern="100" dirty="0">
                <a:latin typeface="楷体" panose="02010609060101010101" pitchFamily="49" charset="-122"/>
                <a:ea typeface="楷体" panose="02010609060101010101" pitchFamily="49" charset="-122"/>
              </a:rPr>
              <a:t>社会主义基本制度的确立</a:t>
            </a:r>
            <a:endParaRPr lang="zh-CN" altLang="en-US" sz="2400" kern="100" dirty="0">
              <a:effectLst/>
              <a:latin typeface="楷体" panose="02010609060101010101" pitchFamily="49" charset="-122"/>
              <a:ea typeface="楷体" panose="02010609060101010101" pitchFamily="49" charset="-122"/>
            </a:endParaRPr>
          </a:p>
        </p:txBody>
      </p:sp>
      <p:sp>
        <p:nvSpPr>
          <p:cNvPr id="5" name="流程图: 可选过程 4"/>
          <p:cNvSpPr/>
          <p:nvPr/>
        </p:nvSpPr>
        <p:spPr>
          <a:xfrm>
            <a:off x="3964457" y="3378712"/>
            <a:ext cx="1445096" cy="459631"/>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政体</a:t>
            </a:r>
          </a:p>
        </p:txBody>
      </p:sp>
      <p:sp>
        <p:nvSpPr>
          <p:cNvPr id="29" name="流程图: 可选过程 28"/>
          <p:cNvSpPr/>
          <p:nvPr/>
        </p:nvSpPr>
        <p:spPr>
          <a:xfrm>
            <a:off x="3963804" y="2669928"/>
            <a:ext cx="1445096" cy="459631"/>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国体</a:t>
            </a:r>
          </a:p>
        </p:txBody>
      </p:sp>
      <p:sp>
        <p:nvSpPr>
          <p:cNvPr id="7" name="文本框 6"/>
          <p:cNvSpPr txBox="1"/>
          <p:nvPr/>
        </p:nvSpPr>
        <p:spPr>
          <a:xfrm>
            <a:off x="5571272" y="2636912"/>
            <a:ext cx="2252920"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人民民主专政</a:t>
            </a:r>
          </a:p>
        </p:txBody>
      </p:sp>
      <p:sp>
        <p:nvSpPr>
          <p:cNvPr id="31" name="文本框 30"/>
          <p:cNvSpPr txBox="1"/>
          <p:nvPr/>
        </p:nvSpPr>
        <p:spPr>
          <a:xfrm>
            <a:off x="5571272" y="3398203"/>
            <a:ext cx="2252920"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人民代表大会</a:t>
            </a:r>
          </a:p>
        </p:txBody>
      </p:sp>
      <p:sp>
        <p:nvSpPr>
          <p:cNvPr id="17"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39</a:t>
            </a:fld>
            <a:endParaRPr lang="en-US" altLang="zh-CN" sz="1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5" grpId="0"/>
      <p:bldP spid="26" grpId="0" animBg="1"/>
      <p:bldP spid="27" grpId="0"/>
      <p:bldP spid="5" grpId="0" animBg="1"/>
      <p:bldP spid="29" grpId="0" animBg="1"/>
      <p:bldP spid="7"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019436" y="836712"/>
            <a:ext cx="10153128" cy="64807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12" name="矩形: 圆角 11"/>
          <p:cNvSpPr/>
          <p:nvPr/>
        </p:nvSpPr>
        <p:spPr>
          <a:xfrm>
            <a:off x="701668" y="1845464"/>
            <a:ext cx="720080" cy="3960440"/>
          </a:xfrm>
          <a:prstGeom prst="roundRect">
            <a:avLst/>
          </a:prstGeom>
        </p:spPr>
        <p:style>
          <a:lnRef idx="3">
            <a:schemeClr val="lt1"/>
          </a:lnRef>
          <a:fillRef idx="1">
            <a:schemeClr val="accent5"/>
          </a:fillRef>
          <a:effectRef idx="1">
            <a:schemeClr val="accent5"/>
          </a:effectRef>
          <a:fontRef idx="minor">
            <a:schemeClr val="lt1"/>
          </a:fontRef>
        </p:style>
        <p:txBody>
          <a:bodyPr vert="eaVert"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毛泽东思想</a:t>
            </a:r>
          </a:p>
        </p:txBody>
      </p:sp>
      <p:sp>
        <p:nvSpPr>
          <p:cNvPr id="13" name="矩形 12"/>
          <p:cNvSpPr/>
          <p:nvPr/>
        </p:nvSpPr>
        <p:spPr>
          <a:xfrm>
            <a:off x="1538656" y="1625354"/>
            <a:ext cx="4237540"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第一章 </a:t>
            </a:r>
            <a:r>
              <a:rPr lang="zh-CN" altLang="en-US" sz="2000" b="1" dirty="0">
                <a:solidFill>
                  <a:schemeClr val="tx2">
                    <a:lumMod val="75000"/>
                  </a:schemeClr>
                </a:solidFill>
                <a:latin typeface="黑体" panose="02010609060101010101" pitchFamily="49" charset="-122"/>
                <a:ea typeface="黑体" panose="02010609060101010101" pitchFamily="49" charset="-122"/>
              </a:rPr>
              <a:t>毛泽东思想及其历史地位</a:t>
            </a:r>
            <a:endParaRPr lang="zh-CN" altLang="en-US" sz="2000" b="1" dirty="0"/>
          </a:p>
        </p:txBody>
      </p:sp>
      <p:sp>
        <p:nvSpPr>
          <p:cNvPr id="15" name="矩形 14"/>
          <p:cNvSpPr/>
          <p:nvPr/>
        </p:nvSpPr>
        <p:spPr>
          <a:xfrm>
            <a:off x="1546960" y="2757032"/>
            <a:ext cx="4237540"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a:t>
            </a:r>
            <a:r>
              <a:rPr lang="zh-CN" altLang="en-US" sz="2000" b="1" dirty="0">
                <a:solidFill>
                  <a:schemeClr val="tx2">
                    <a:lumMod val="75000"/>
                  </a:schemeClr>
                </a:solidFill>
                <a:latin typeface="黑体" panose="02010609060101010101" pitchFamily="49" charset="-122"/>
                <a:ea typeface="黑体" panose="02010609060101010101" pitchFamily="49" charset="-122"/>
              </a:rPr>
              <a:t>二</a:t>
            </a:r>
            <a:r>
              <a:rPr lang="zh-CN" altLang="zh-CN" sz="2000" b="1" dirty="0">
                <a:solidFill>
                  <a:schemeClr val="tx2">
                    <a:lumMod val="75000"/>
                  </a:schemeClr>
                </a:solidFill>
                <a:latin typeface="黑体" panose="02010609060101010101" pitchFamily="49" charset="-122"/>
                <a:ea typeface="黑体" panose="02010609060101010101" pitchFamily="49" charset="-122"/>
              </a:rPr>
              <a:t>章</a:t>
            </a:r>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新民主主义革命理论</a:t>
            </a:r>
            <a:endParaRPr lang="zh-CN" altLang="en-US" sz="2000" b="1" dirty="0"/>
          </a:p>
        </p:txBody>
      </p:sp>
      <p:sp>
        <p:nvSpPr>
          <p:cNvPr id="16" name="矩形 15"/>
          <p:cNvSpPr/>
          <p:nvPr/>
        </p:nvSpPr>
        <p:spPr>
          <a:xfrm>
            <a:off x="1547640" y="3888710"/>
            <a:ext cx="4237540"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en-US" sz="2000" b="1" dirty="0">
                <a:solidFill>
                  <a:schemeClr val="tx2">
                    <a:lumMod val="75000"/>
                  </a:schemeClr>
                </a:solidFill>
                <a:latin typeface="黑体" panose="02010609060101010101" pitchFamily="49" charset="-122"/>
                <a:ea typeface="黑体" panose="02010609060101010101" pitchFamily="49" charset="-122"/>
              </a:rPr>
              <a:t>第三章 社会主义改造理论</a:t>
            </a:r>
          </a:p>
        </p:txBody>
      </p:sp>
      <p:sp>
        <p:nvSpPr>
          <p:cNvPr id="17" name="矩形 16"/>
          <p:cNvSpPr/>
          <p:nvPr/>
        </p:nvSpPr>
        <p:spPr>
          <a:xfrm>
            <a:off x="1546960" y="5020388"/>
            <a:ext cx="4237540"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a:t>
            </a:r>
            <a:r>
              <a:rPr lang="zh-CN" altLang="en-US" sz="2000" b="1" dirty="0">
                <a:solidFill>
                  <a:schemeClr val="tx2">
                    <a:lumMod val="75000"/>
                  </a:schemeClr>
                </a:solidFill>
                <a:latin typeface="黑体" panose="02010609060101010101" pitchFamily="49" charset="-122"/>
                <a:ea typeface="黑体" panose="02010609060101010101" pitchFamily="49" charset="-122"/>
              </a:rPr>
              <a:t>四</a:t>
            </a:r>
            <a:r>
              <a:rPr lang="zh-CN" altLang="zh-CN" sz="2000" b="1" dirty="0">
                <a:solidFill>
                  <a:schemeClr val="tx2">
                    <a:lumMod val="75000"/>
                  </a:schemeClr>
                </a:solidFill>
                <a:latin typeface="黑体" panose="02010609060101010101" pitchFamily="49" charset="-122"/>
                <a:ea typeface="黑体" panose="02010609060101010101" pitchFamily="49" charset="-122"/>
              </a:rPr>
              <a:t>章</a:t>
            </a:r>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社会主义建设道路初步探索的理论成果</a:t>
            </a:r>
            <a:endParaRPr lang="zh-CN" altLang="en-US" sz="2000" b="1" dirty="0"/>
          </a:p>
        </p:txBody>
      </p:sp>
      <p:sp>
        <p:nvSpPr>
          <p:cNvPr id="18" name="矩形: 圆角 17"/>
          <p:cNvSpPr/>
          <p:nvPr/>
        </p:nvSpPr>
        <p:spPr>
          <a:xfrm>
            <a:off x="6096000" y="1845464"/>
            <a:ext cx="720080" cy="3960440"/>
          </a:xfrm>
          <a:prstGeom prst="roundRect">
            <a:avLst/>
          </a:prstGeom>
        </p:spPr>
        <p:style>
          <a:lnRef idx="3">
            <a:schemeClr val="lt1"/>
          </a:lnRef>
          <a:fillRef idx="1">
            <a:schemeClr val="accent5"/>
          </a:fillRef>
          <a:effectRef idx="1">
            <a:schemeClr val="accent5"/>
          </a:effectRef>
          <a:fontRef idx="minor">
            <a:schemeClr val="lt1"/>
          </a:fontRef>
        </p:style>
        <p:txBody>
          <a:bodyPr vert="eaVert"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中国特色社会主义理论体系</a:t>
            </a:r>
          </a:p>
        </p:txBody>
      </p:sp>
      <p:sp>
        <p:nvSpPr>
          <p:cNvPr id="19" name="矩形 18"/>
          <p:cNvSpPr/>
          <p:nvPr/>
        </p:nvSpPr>
        <p:spPr>
          <a:xfrm>
            <a:off x="7055572" y="1625108"/>
            <a:ext cx="4225004" cy="8640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a:t>
            </a:r>
            <a:r>
              <a:rPr lang="zh-CN" altLang="en-US" sz="2000" b="1" dirty="0">
                <a:solidFill>
                  <a:schemeClr val="tx2">
                    <a:lumMod val="75000"/>
                  </a:schemeClr>
                </a:solidFill>
                <a:latin typeface="黑体" panose="02010609060101010101" pitchFamily="49" charset="-122"/>
                <a:ea typeface="黑体" panose="02010609060101010101" pitchFamily="49" charset="-122"/>
              </a:rPr>
              <a:t>五</a:t>
            </a:r>
            <a:r>
              <a:rPr lang="zh-CN" altLang="zh-CN" sz="2000" b="1" dirty="0">
                <a:solidFill>
                  <a:schemeClr val="tx2">
                    <a:lumMod val="75000"/>
                  </a:schemeClr>
                </a:solidFill>
                <a:latin typeface="黑体" panose="02010609060101010101" pitchFamily="49" charset="-122"/>
                <a:ea typeface="黑体" panose="02010609060101010101" pitchFamily="49" charset="-122"/>
              </a:rPr>
              <a:t>章 </a:t>
            </a:r>
            <a:r>
              <a:rPr lang="zh-CN" altLang="en-US" sz="2000" b="1" dirty="0">
                <a:solidFill>
                  <a:schemeClr val="tx2">
                    <a:lumMod val="75000"/>
                  </a:schemeClr>
                </a:solidFill>
                <a:latin typeface="黑体" panose="02010609060101010101" pitchFamily="49" charset="-122"/>
                <a:ea typeface="黑体" panose="02010609060101010101" pitchFamily="49" charset="-122"/>
              </a:rPr>
              <a:t>中国特色社会主义理论体系的形成发展</a:t>
            </a:r>
            <a:endParaRPr lang="zh-CN" altLang="en-US" sz="2000" b="1" dirty="0"/>
          </a:p>
        </p:txBody>
      </p:sp>
      <p:sp>
        <p:nvSpPr>
          <p:cNvPr id="20" name="矩形 19"/>
          <p:cNvSpPr/>
          <p:nvPr/>
        </p:nvSpPr>
        <p:spPr>
          <a:xfrm>
            <a:off x="7055572" y="2596196"/>
            <a:ext cx="4225004" cy="6718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a:t>
            </a:r>
            <a:r>
              <a:rPr lang="zh-CN" altLang="en-US" sz="2000" b="1" dirty="0">
                <a:solidFill>
                  <a:schemeClr val="tx2">
                    <a:lumMod val="75000"/>
                  </a:schemeClr>
                </a:solidFill>
                <a:latin typeface="黑体" panose="02010609060101010101" pitchFamily="49" charset="-122"/>
                <a:ea typeface="黑体" panose="02010609060101010101" pitchFamily="49" charset="-122"/>
              </a:rPr>
              <a:t>六</a:t>
            </a:r>
            <a:r>
              <a:rPr lang="zh-CN" altLang="zh-CN" sz="2000" b="1" dirty="0">
                <a:solidFill>
                  <a:schemeClr val="tx2">
                    <a:lumMod val="75000"/>
                  </a:schemeClr>
                </a:solidFill>
                <a:latin typeface="黑体" panose="02010609060101010101" pitchFamily="49" charset="-122"/>
                <a:ea typeface="黑体" panose="02010609060101010101" pitchFamily="49" charset="-122"/>
              </a:rPr>
              <a:t>章</a:t>
            </a:r>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邓小平理论</a:t>
            </a:r>
            <a:endParaRPr lang="zh-CN" altLang="en-US" sz="2000" b="1" dirty="0"/>
          </a:p>
        </p:txBody>
      </p:sp>
      <p:sp>
        <p:nvSpPr>
          <p:cNvPr id="21" name="矩形 20"/>
          <p:cNvSpPr/>
          <p:nvPr/>
        </p:nvSpPr>
        <p:spPr>
          <a:xfrm>
            <a:off x="7055572" y="3424687"/>
            <a:ext cx="4225004" cy="6718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en-US" sz="2000" b="1" dirty="0">
                <a:solidFill>
                  <a:schemeClr val="tx2">
                    <a:lumMod val="75000"/>
                  </a:schemeClr>
                </a:solidFill>
                <a:latin typeface="黑体" panose="02010609060101010101" pitchFamily="49" charset="-122"/>
                <a:ea typeface="黑体" panose="02010609060101010101" pitchFamily="49" charset="-122"/>
              </a:rPr>
              <a:t>第七章 “三个代表”重要思想</a:t>
            </a:r>
          </a:p>
        </p:txBody>
      </p:sp>
      <p:sp>
        <p:nvSpPr>
          <p:cNvPr id="22" name="矩形 21"/>
          <p:cNvSpPr/>
          <p:nvPr/>
        </p:nvSpPr>
        <p:spPr>
          <a:xfrm>
            <a:off x="7068108" y="4253178"/>
            <a:ext cx="4212468" cy="6047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zh-CN" altLang="zh-CN" sz="2000" b="1" dirty="0">
                <a:solidFill>
                  <a:schemeClr val="tx2">
                    <a:lumMod val="75000"/>
                  </a:schemeClr>
                </a:solidFill>
                <a:latin typeface="黑体" panose="02010609060101010101" pitchFamily="49" charset="-122"/>
                <a:ea typeface="黑体" panose="02010609060101010101" pitchFamily="49" charset="-122"/>
              </a:rPr>
              <a:t>第</a:t>
            </a:r>
            <a:r>
              <a:rPr lang="zh-CN" altLang="en-US" sz="2000" b="1" dirty="0">
                <a:solidFill>
                  <a:schemeClr val="tx2">
                    <a:lumMod val="75000"/>
                  </a:schemeClr>
                </a:solidFill>
                <a:latin typeface="黑体" panose="02010609060101010101" pitchFamily="49" charset="-122"/>
                <a:ea typeface="黑体" panose="02010609060101010101" pitchFamily="49" charset="-122"/>
              </a:rPr>
              <a:t>八</a:t>
            </a:r>
            <a:r>
              <a:rPr lang="zh-CN" altLang="zh-CN" sz="2000" b="1" dirty="0">
                <a:solidFill>
                  <a:schemeClr val="tx2">
                    <a:lumMod val="75000"/>
                  </a:schemeClr>
                </a:solidFill>
                <a:latin typeface="黑体" panose="02010609060101010101" pitchFamily="49" charset="-122"/>
                <a:ea typeface="黑体" panose="02010609060101010101" pitchFamily="49" charset="-122"/>
              </a:rPr>
              <a:t>章</a:t>
            </a:r>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科学发展观</a:t>
            </a:r>
            <a:endParaRPr lang="zh-CN" altLang="en-US" sz="2000" b="1" dirty="0"/>
          </a:p>
        </p:txBody>
      </p:sp>
      <p:sp>
        <p:nvSpPr>
          <p:cNvPr id="23" name="矩形 22"/>
          <p:cNvSpPr/>
          <p:nvPr/>
        </p:nvSpPr>
        <p:spPr>
          <a:xfrm>
            <a:off x="7068108" y="5020388"/>
            <a:ext cx="4212468"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zh-CN" altLang="en-US" sz="2000" b="1" dirty="0">
                <a:solidFill>
                  <a:schemeClr val="tx2">
                    <a:lumMod val="75000"/>
                  </a:schemeClr>
                </a:solidFill>
                <a:latin typeface="黑体" panose="02010609060101010101" pitchFamily="49" charset="-122"/>
                <a:ea typeface="黑体" panose="02010609060101010101" pitchFamily="49" charset="-122"/>
              </a:rPr>
              <a:t>习近平新时代中国特色社会主义思想</a:t>
            </a:r>
            <a:endParaRPr lang="zh-CN" altLang="en-US" sz="2000" b="1" dirty="0"/>
          </a:p>
        </p:txBody>
      </p:sp>
      <p:sp>
        <p:nvSpPr>
          <p:cNvPr id="24" name="矩形: 圆角 23"/>
          <p:cNvSpPr/>
          <p:nvPr/>
        </p:nvSpPr>
        <p:spPr>
          <a:xfrm>
            <a:off x="1019436" y="6073486"/>
            <a:ext cx="10153128" cy="64807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结束语  不断谱写马克思主义中国化时代化新篇章</a:t>
            </a:r>
          </a:p>
        </p:txBody>
      </p:sp>
      <p:sp>
        <p:nvSpPr>
          <p:cNvPr id="25" name="灯片编号占位符 1"/>
          <p:cNvSpPr>
            <a:spLocks noGrp="1"/>
          </p:cNvSpPr>
          <p:nvPr>
            <p:ph type="sldNum" sz="quarter" idx="12"/>
          </p:nvPr>
        </p:nvSpPr>
        <p:spPr>
          <a:xfrm>
            <a:off x="11874281" y="6488612"/>
            <a:ext cx="305673" cy="370236"/>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a:t>
            </a:fld>
            <a:endParaRPr lang="en-US" altLang="zh-CN" sz="1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4" name="左大括号 3"/>
          <p:cNvSpPr/>
          <p:nvPr/>
        </p:nvSpPr>
        <p:spPr>
          <a:xfrm>
            <a:off x="2109788" y="2060575"/>
            <a:ext cx="746125" cy="403225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方正大黑简体" pitchFamily="2" charset="-122"/>
              <a:ea typeface="方正大黑简体" pitchFamily="2" charset="-122"/>
              <a:cs typeface="+mn-cs"/>
            </a:endParaRPr>
          </a:p>
        </p:txBody>
      </p:sp>
      <p:sp>
        <p:nvSpPr>
          <p:cNvPr id="5" name="矩形 4"/>
          <p:cNvSpPr/>
          <p:nvPr/>
        </p:nvSpPr>
        <p:spPr>
          <a:xfrm>
            <a:off x="3071813" y="1919288"/>
            <a:ext cx="1800225" cy="86201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调动一切积极因素</a:t>
            </a: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sym typeface="+mn-ea"/>
              </a:rPr>
              <a:t>为社会主义事业服务</a:t>
            </a:r>
          </a:p>
        </p:txBody>
      </p:sp>
      <p:sp>
        <p:nvSpPr>
          <p:cNvPr id="6" name="矩形 5"/>
          <p:cNvSpPr/>
          <p:nvPr/>
        </p:nvSpPr>
        <p:spPr>
          <a:xfrm>
            <a:off x="3071813" y="3717925"/>
            <a:ext cx="1800225" cy="7191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正确认识</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社会矛盾</a:t>
            </a:r>
          </a:p>
        </p:txBody>
      </p:sp>
      <p:sp>
        <p:nvSpPr>
          <p:cNvPr id="14" name="矩形 13"/>
          <p:cNvSpPr/>
          <p:nvPr/>
        </p:nvSpPr>
        <p:spPr>
          <a:xfrm>
            <a:off x="2974975" y="5524500"/>
            <a:ext cx="1800225" cy="7207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走中国工业化</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道路</a:t>
            </a:r>
          </a:p>
        </p:txBody>
      </p:sp>
      <p:sp>
        <p:nvSpPr>
          <p:cNvPr id="19" name="文本框 18"/>
          <p:cNvSpPr txBox="1"/>
          <p:nvPr/>
        </p:nvSpPr>
        <p:spPr>
          <a:xfrm>
            <a:off x="5118214" y="2149057"/>
            <a:ext cx="6503466" cy="476669"/>
          </a:xfrm>
          <a:prstGeom prst="rect">
            <a:avLst/>
          </a:prstGeom>
          <a:noFill/>
          <a:ln w="9525">
            <a:noFill/>
          </a:ln>
        </p:spPr>
        <p:txBody>
          <a:bodyPr wrap="square">
            <a:spAutoFit/>
          </a:bodyPr>
          <a:lstStyle/>
          <a:p>
            <a:pPr eaLnBrk="0" hangingPunct="0">
              <a:lnSpc>
                <a:spcPct val="120000"/>
              </a:lnSpc>
            </a:pPr>
            <a:r>
              <a:rPr lang="zh-CN" altLang="en-US" sz="2400" b="1" dirty="0">
                <a:solidFill>
                  <a:srgbClr val="2C1D86"/>
                </a:solidFill>
                <a:latin typeface="楷体" panose="02010609060101010101" pitchFamily="49" charset="-122"/>
                <a:ea typeface="楷体" panose="02010609060101010101" pitchFamily="49" charset="-122"/>
              </a:rPr>
              <a:t>坚持党的领导</a:t>
            </a:r>
            <a:r>
              <a:rPr lang="zh-CN" altLang="en-US" sz="2400" b="1" dirty="0">
                <a:latin typeface="楷体" panose="02010609060101010101" pitchFamily="49" charset="-122"/>
                <a:ea typeface="楷体" panose="02010609060101010101" pitchFamily="49" charset="-122"/>
              </a:rPr>
              <a:t>、</a:t>
            </a:r>
            <a:r>
              <a:rPr lang="zh-CN" altLang="en-US" sz="2400" b="1" dirty="0">
                <a:solidFill>
                  <a:srgbClr val="2C1D86"/>
                </a:solidFill>
                <a:latin typeface="楷体" panose="02010609060101010101" pitchFamily="49" charset="-122"/>
                <a:ea typeface="楷体" panose="02010609060101010101" pitchFamily="49" charset="-122"/>
              </a:rPr>
              <a:t>发展社会主义民主政治</a:t>
            </a:r>
          </a:p>
        </p:txBody>
      </p:sp>
      <p:sp>
        <p:nvSpPr>
          <p:cNvPr id="20" name="文本框 19"/>
          <p:cNvSpPr txBox="1"/>
          <p:nvPr/>
        </p:nvSpPr>
        <p:spPr>
          <a:xfrm>
            <a:off x="5137150" y="3262313"/>
            <a:ext cx="6935514" cy="1697901"/>
          </a:xfrm>
          <a:prstGeom prst="rect">
            <a:avLst/>
          </a:prstGeom>
          <a:noFill/>
          <a:ln w="9525">
            <a:noFill/>
          </a:ln>
        </p:spPr>
        <p:txBody>
          <a:bodyPr wrap="square">
            <a:spAutoFit/>
          </a:bodyPr>
          <a:lstStyle/>
          <a:p>
            <a:pPr eaLnBrk="0" hangingPunct="0">
              <a:spcBef>
                <a:spcPts val="1000"/>
              </a:spcBef>
            </a:pPr>
            <a:r>
              <a:rPr lang="zh-CN" altLang="en-US" sz="2400" b="1" dirty="0">
                <a:solidFill>
                  <a:srgbClr val="3333FF"/>
                </a:solidFill>
                <a:latin typeface="楷体" panose="02010609060101010101" pitchFamily="49" charset="-122"/>
                <a:ea typeface="楷体" panose="02010609060101010101" pitchFamily="49" charset="-122"/>
              </a:rPr>
              <a:t>基本矛盾：</a:t>
            </a:r>
            <a:r>
              <a:rPr lang="zh-CN" altLang="en-US" sz="2400" dirty="0">
                <a:latin typeface="楷体" panose="02010609060101010101" pitchFamily="49" charset="-122"/>
                <a:ea typeface="楷体" panose="02010609060101010101" pitchFamily="49" charset="-122"/>
              </a:rPr>
              <a:t>生产力</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生产关系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上层建筑</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经济基础</a:t>
            </a:r>
          </a:p>
          <a:p>
            <a:pPr eaLnBrk="0" hangingPunct="0">
              <a:spcBef>
                <a:spcPts val="1000"/>
              </a:spcBef>
            </a:pPr>
            <a:r>
              <a:rPr lang="zh-CN" altLang="en-US" sz="2400" b="1" dirty="0">
                <a:solidFill>
                  <a:srgbClr val="3333FF"/>
                </a:solidFill>
                <a:latin typeface="楷体" panose="02010609060101010101" pitchFamily="49" charset="-122"/>
                <a:ea typeface="楷体" panose="02010609060101010101" pitchFamily="49" charset="-122"/>
              </a:rPr>
              <a:t>主要矛盾：</a:t>
            </a:r>
            <a:r>
              <a:rPr lang="zh-CN" altLang="en-US" sz="2400" dirty="0">
                <a:latin typeface="楷体" panose="02010609060101010101" pitchFamily="49" charset="-122"/>
                <a:ea typeface="楷体" panose="02010609060101010101" pitchFamily="49" charset="-122"/>
              </a:rPr>
              <a:t>建立先进的工业国要求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落后的农业国现实</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对于经济文化迅速发展的需要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当前经济文化不能满足人民需要的状况</a:t>
            </a:r>
          </a:p>
        </p:txBody>
      </p:sp>
      <p:sp>
        <p:nvSpPr>
          <p:cNvPr id="21" name="文本框 20"/>
          <p:cNvSpPr txBox="1"/>
          <p:nvPr/>
        </p:nvSpPr>
        <p:spPr>
          <a:xfrm>
            <a:off x="5060616" y="5284697"/>
            <a:ext cx="6979964" cy="1200329"/>
          </a:xfrm>
          <a:prstGeom prst="rect">
            <a:avLst/>
          </a:prstGeom>
          <a:noFill/>
          <a:ln w="9525">
            <a:noFill/>
          </a:ln>
        </p:spPr>
        <p:txBody>
          <a:bodyPr wrap="square">
            <a:spAutoFit/>
          </a:bodyPr>
          <a:lstStyle/>
          <a:p>
            <a:pPr eaLnBrk="0" hangingPunct="0"/>
            <a:r>
              <a:rPr lang="zh-CN" altLang="en-US" sz="2400" b="1" dirty="0">
                <a:solidFill>
                  <a:srgbClr val="3333FF"/>
                </a:solidFill>
                <a:latin typeface="楷体" panose="02010609060101010101" pitchFamily="49" charset="-122"/>
                <a:ea typeface="楷体" panose="02010609060101010101" pitchFamily="49" charset="-122"/>
              </a:rPr>
              <a:t>总方针：</a:t>
            </a:r>
            <a:r>
              <a:rPr lang="zh-CN" altLang="en-US" sz="2400" dirty="0">
                <a:latin typeface="楷体" panose="02010609060101010101" pitchFamily="49" charset="-122"/>
                <a:ea typeface="楷体" panose="02010609060101010101" pitchFamily="49" charset="-122"/>
              </a:rPr>
              <a:t>以</a:t>
            </a:r>
            <a:r>
              <a:rPr lang="zh-CN" altLang="en-US" sz="2400" dirty="0">
                <a:solidFill>
                  <a:srgbClr val="FF0000"/>
                </a:solidFill>
                <a:latin typeface="楷体" panose="02010609060101010101" pitchFamily="49" charset="-122"/>
                <a:ea typeface="楷体" panose="02010609060101010101" pitchFamily="49" charset="-122"/>
              </a:rPr>
              <a:t>农业</a:t>
            </a:r>
            <a:r>
              <a:rPr lang="zh-CN" altLang="en-US" sz="2400" dirty="0">
                <a:latin typeface="楷体" panose="02010609060101010101" pitchFamily="49" charset="-122"/>
                <a:ea typeface="楷体" panose="02010609060101010101" pitchFamily="49" charset="-122"/>
              </a:rPr>
              <a:t>为</a:t>
            </a:r>
            <a:r>
              <a:rPr lang="zh-CN" altLang="en-US" sz="2400" b="1" dirty="0">
                <a:latin typeface="楷体" panose="02010609060101010101" pitchFamily="49" charset="-122"/>
                <a:ea typeface="楷体" panose="02010609060101010101" pitchFamily="49" charset="-122"/>
              </a:rPr>
              <a:t>基础</a:t>
            </a:r>
            <a:r>
              <a:rPr lang="zh-CN" altLang="en-US" sz="2400" dirty="0">
                <a:latin typeface="楷体" panose="02010609060101010101" pitchFamily="49" charset="-122"/>
                <a:ea typeface="楷体" panose="02010609060101010101" pitchFamily="49" charset="-122"/>
              </a:rPr>
              <a:t>，以</a:t>
            </a:r>
            <a:r>
              <a:rPr lang="zh-CN" altLang="en-US" sz="2400" dirty="0">
                <a:solidFill>
                  <a:srgbClr val="FF0000"/>
                </a:solidFill>
                <a:latin typeface="楷体" panose="02010609060101010101" pitchFamily="49" charset="-122"/>
                <a:ea typeface="楷体" panose="02010609060101010101" pitchFamily="49" charset="-122"/>
              </a:rPr>
              <a:t>工业</a:t>
            </a:r>
            <a:r>
              <a:rPr lang="zh-CN" altLang="en-US" sz="2400" dirty="0">
                <a:latin typeface="楷体" panose="02010609060101010101" pitchFamily="49" charset="-122"/>
                <a:ea typeface="楷体" panose="02010609060101010101" pitchFamily="49" charset="-122"/>
              </a:rPr>
              <a:t>为</a:t>
            </a:r>
            <a:r>
              <a:rPr lang="zh-CN" altLang="en-US" sz="2400" b="1" dirty="0">
                <a:latin typeface="楷体" panose="02010609060101010101" pitchFamily="49" charset="-122"/>
                <a:ea typeface="楷体" panose="02010609060101010101" pitchFamily="49" charset="-122"/>
              </a:rPr>
              <a:t>主导</a:t>
            </a:r>
            <a:r>
              <a:rPr lang="zh-CN" altLang="en-US" sz="2400" dirty="0">
                <a:latin typeface="楷体" panose="02010609060101010101" pitchFamily="49" charset="-122"/>
                <a:ea typeface="楷体" panose="02010609060101010101" pitchFamily="49" charset="-122"/>
              </a:rPr>
              <a:t>，以</a:t>
            </a:r>
            <a:r>
              <a:rPr lang="zh-CN" altLang="en-US" sz="2400" dirty="0">
                <a:solidFill>
                  <a:srgbClr val="FF0000"/>
                </a:solidFill>
                <a:latin typeface="楷体" panose="02010609060101010101" pitchFamily="49" charset="-122"/>
                <a:ea typeface="楷体" panose="02010609060101010101" pitchFamily="49" charset="-122"/>
              </a:rPr>
              <a:t>农轻重</a:t>
            </a:r>
            <a:r>
              <a:rPr lang="zh-CN" altLang="en-US" sz="2400" dirty="0">
                <a:latin typeface="楷体" panose="02010609060101010101" pitchFamily="49" charset="-122"/>
                <a:ea typeface="楷体" panose="02010609060101010101" pitchFamily="49" charset="-122"/>
              </a:rPr>
              <a:t>为序发展国民经济，以及</a:t>
            </a:r>
            <a:r>
              <a:rPr lang="zh-CN" altLang="en-US" sz="2400" dirty="0">
                <a:solidFill>
                  <a:srgbClr val="FF0000"/>
                </a:solidFill>
                <a:latin typeface="楷体" panose="02010609060101010101" pitchFamily="49" charset="-122"/>
                <a:ea typeface="楷体" panose="02010609060101010101" pitchFamily="49" charset="-122"/>
              </a:rPr>
              <a:t>一整套“两条腿走路”</a:t>
            </a:r>
            <a:r>
              <a:rPr lang="zh-CN" altLang="en-US" sz="2400" dirty="0">
                <a:latin typeface="楷体" panose="02010609060101010101" pitchFamily="49" charset="-122"/>
                <a:ea typeface="楷体" panose="02010609060101010101" pitchFamily="49" charset="-122"/>
              </a:rPr>
              <a:t>的工业化发展思路</a:t>
            </a:r>
          </a:p>
        </p:txBody>
      </p:sp>
      <p:sp>
        <p:nvSpPr>
          <p:cNvPr id="2" name="矩形: 圆角 1"/>
          <p:cNvSpPr/>
          <p:nvPr/>
        </p:nvSpPr>
        <p:spPr>
          <a:xfrm>
            <a:off x="184240" y="2445706"/>
            <a:ext cx="2101760" cy="3600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敌我矛盾</a:t>
            </a:r>
          </a:p>
        </p:txBody>
      </p:sp>
      <p:sp>
        <p:nvSpPr>
          <p:cNvPr id="15" name="矩形: 圆角 14"/>
          <p:cNvSpPr/>
          <p:nvPr/>
        </p:nvSpPr>
        <p:spPr>
          <a:xfrm>
            <a:off x="184240" y="5305367"/>
            <a:ext cx="2101760" cy="3600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人民内部矛盾</a:t>
            </a:r>
          </a:p>
        </p:txBody>
      </p:sp>
      <p:sp>
        <p:nvSpPr>
          <p:cNvPr id="3" name="箭头: 上 2"/>
          <p:cNvSpPr/>
          <p:nvPr/>
        </p:nvSpPr>
        <p:spPr>
          <a:xfrm>
            <a:off x="983432" y="2924944"/>
            <a:ext cx="288032" cy="265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p:cNvSpPr/>
          <p:nvPr/>
        </p:nvSpPr>
        <p:spPr>
          <a:xfrm>
            <a:off x="983432" y="4920236"/>
            <a:ext cx="288032" cy="265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p:nvSpPr>
        <p:spPr>
          <a:xfrm>
            <a:off x="576338" y="3262313"/>
            <a:ext cx="1080120" cy="36004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专政</a:t>
            </a:r>
          </a:p>
        </p:txBody>
      </p:sp>
      <p:sp>
        <p:nvSpPr>
          <p:cNvPr id="22" name="流程图: 过程 21"/>
          <p:cNvSpPr/>
          <p:nvPr/>
        </p:nvSpPr>
        <p:spPr>
          <a:xfrm>
            <a:off x="576338" y="4456170"/>
            <a:ext cx="1080120" cy="36004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民主</a:t>
            </a:r>
          </a:p>
        </p:txBody>
      </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40</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anim calcmode="lin" valueType="num">
                                      <p:cBhvr>
                                        <p:cTn id="50" dur="500" fill="hold"/>
                                        <p:tgtEl>
                                          <p:spTgt spid="3"/>
                                        </p:tgtEl>
                                        <p:attrNameLst>
                                          <p:attrName>ppt_x</p:attrName>
                                        </p:attrNameLst>
                                      </p:cBhvr>
                                      <p:tavLst>
                                        <p:tav tm="0">
                                          <p:val>
                                            <p:strVal val="#ppt_x"/>
                                          </p:val>
                                        </p:tav>
                                        <p:tav tm="100000">
                                          <p:val>
                                            <p:strVal val="#ppt_x"/>
                                          </p:val>
                                        </p:tav>
                                      </p:tavLst>
                                    </p:anim>
                                    <p:anim calcmode="lin" valueType="num">
                                      <p:cBhvr>
                                        <p:cTn id="51"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anim calcmode="lin" valueType="num">
                                      <p:cBhvr>
                                        <p:cTn id="57" dur="500" fill="hold"/>
                                        <p:tgtEl>
                                          <p:spTgt spid="22"/>
                                        </p:tgtEl>
                                        <p:attrNameLst>
                                          <p:attrName>ppt_x</p:attrName>
                                        </p:attrNameLst>
                                      </p:cBhvr>
                                      <p:tavLst>
                                        <p:tav tm="0">
                                          <p:val>
                                            <p:strVal val="#ppt_x"/>
                                          </p:val>
                                        </p:tav>
                                        <p:tav tm="100000">
                                          <p:val>
                                            <p:strVal val="#ppt_x"/>
                                          </p:val>
                                        </p:tav>
                                      </p:tavLst>
                                    </p:anim>
                                    <p:anim calcmode="lin" valueType="num">
                                      <p:cBhvr>
                                        <p:cTn id="58" dur="500" fill="hold"/>
                                        <p:tgtEl>
                                          <p:spTgt spid="22"/>
                                        </p:tgtEl>
                                        <p:attrNameLst>
                                          <p:attrName>ppt_y</p:attrName>
                                        </p:attrNameLst>
                                      </p:cBhvr>
                                      <p:tavLst>
                                        <p:tav tm="0">
                                          <p:val>
                                            <p:strVal val="#ppt_y-.1"/>
                                          </p:val>
                                        </p:tav>
                                        <p:tav tm="100000">
                                          <p:val>
                                            <p:strVal val="#ppt_y"/>
                                          </p:val>
                                        </p:tav>
                                      </p:tavLst>
                                    </p:anim>
                                  </p:childTnLst>
                                </p:cTn>
                              </p:par>
                            </p:childTnLst>
                          </p:cTn>
                        </p:par>
                        <p:par>
                          <p:cTn id="59" fill="hold">
                            <p:stCondLst>
                              <p:cond delay="500"/>
                            </p:stCondLst>
                            <p:childTnLst>
                              <p:par>
                                <p:cTn id="60" presetID="47" presetClass="entr" presetSubtype="0"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anim calcmode="lin" valueType="num">
                                      <p:cBhvr>
                                        <p:cTn id="63" dur="500" fill="hold"/>
                                        <p:tgtEl>
                                          <p:spTgt spid="7"/>
                                        </p:tgtEl>
                                        <p:attrNameLst>
                                          <p:attrName>ppt_x</p:attrName>
                                        </p:attrNameLst>
                                      </p:cBhvr>
                                      <p:tavLst>
                                        <p:tav tm="0">
                                          <p:val>
                                            <p:strVal val="#ppt_x"/>
                                          </p:val>
                                        </p:tav>
                                        <p:tav tm="100000">
                                          <p:val>
                                            <p:strVal val="#ppt_x"/>
                                          </p:val>
                                        </p:tav>
                                      </p:tavLst>
                                    </p:anim>
                                    <p:anim calcmode="lin" valueType="num">
                                      <p:cBhvr>
                                        <p:cTn id="6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14" grpId="0" bldLvl="0" animBg="1"/>
      <p:bldP spid="19" grpId="0"/>
      <p:bldP spid="20" grpId="0"/>
      <p:bldP spid="21" grpId="0"/>
      <p:bldP spid="2" grpId="0" animBg="1"/>
      <p:bldP spid="15" grpId="0" animBg="1"/>
      <p:bldP spid="3" grpId="0" animBg="1"/>
      <p:bldP spid="7" grpId="0" animBg="1"/>
      <p:bldP spid="8"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41</a:t>
            </a:fld>
            <a:endParaRPr lang="en-US" altLang="zh-CN" sz="1200" dirty="0"/>
          </a:p>
        </p:txBody>
      </p:sp>
      <p:sp>
        <p:nvSpPr>
          <p:cNvPr id="24" name="标题 1"/>
          <p:cNvSpPr>
            <a:spLocks noGrp="1"/>
          </p:cNvSpPr>
          <p:nvPr>
            <p:ph type="title"/>
          </p:nvPr>
        </p:nvSpPr>
        <p:spPr>
          <a:xfrm>
            <a:off x="839416" y="1669415"/>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、初步探索的其他理论成果</a:t>
            </a:r>
          </a:p>
        </p:txBody>
      </p:sp>
      <p:sp>
        <p:nvSpPr>
          <p:cNvPr id="11" name="矩形 10"/>
          <p:cNvSpPr/>
          <p:nvPr/>
        </p:nvSpPr>
        <p:spPr>
          <a:xfrm>
            <a:off x="999371" y="2420888"/>
            <a:ext cx="4493538"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关于社会主义发展阶段的思想</a:t>
            </a:r>
          </a:p>
        </p:txBody>
      </p:sp>
      <p:sp>
        <p:nvSpPr>
          <p:cNvPr id="12" name="矩形 11"/>
          <p:cNvSpPr/>
          <p:nvPr/>
        </p:nvSpPr>
        <p:spPr>
          <a:xfrm>
            <a:off x="1343473" y="3105834"/>
            <a:ext cx="10345002" cy="2553135"/>
          </a:xfrm>
          <a:prstGeom prst="rect">
            <a:avLst/>
          </a:prstGeom>
        </p:spPr>
        <p:txBody>
          <a:bodyPr wrap="square">
            <a:spAutoFit/>
          </a:bodyPr>
          <a:lstStyle/>
          <a:p>
            <a:pPr marL="342900" indent="-342900">
              <a:lnSpc>
                <a:spcPct val="13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毛泽东认为，</a:t>
            </a:r>
            <a:r>
              <a:rPr lang="zh-CN" altLang="en-US" sz="2400" dirty="0">
                <a:solidFill>
                  <a:srgbClr val="C00000"/>
                </a:solidFill>
                <a:latin typeface="楷体" panose="02010609060101010101" pitchFamily="49" charset="-122"/>
                <a:ea typeface="楷体" panose="02010609060101010101" pitchFamily="49" charset="-122"/>
              </a:rPr>
              <a:t>社会主义</a:t>
            </a:r>
            <a:r>
              <a:rPr lang="zh-CN" altLang="en-US" sz="2400" dirty="0">
                <a:latin typeface="楷体" panose="02010609060101010101" pitchFamily="49" charset="-122"/>
                <a:ea typeface="楷体" panose="02010609060101010101" pitchFamily="49" charset="-122"/>
              </a:rPr>
              <a:t>可分为</a:t>
            </a:r>
            <a:r>
              <a:rPr lang="zh-CN" altLang="en-US" sz="2400" b="1" dirty="0">
                <a:solidFill>
                  <a:srgbClr val="C00000"/>
                </a:solidFill>
                <a:latin typeface="楷体" panose="02010609060101010101" pitchFamily="49" charset="-122"/>
                <a:ea typeface="楷体" panose="02010609060101010101" pitchFamily="49" charset="-122"/>
              </a:rPr>
              <a:t>不发达的社会主义</a:t>
            </a:r>
            <a:r>
              <a:rPr lang="zh-CN" altLang="en-US" sz="2400" dirty="0">
                <a:latin typeface="楷体" panose="02010609060101010101" pitchFamily="49" charset="-122"/>
                <a:ea typeface="楷体" panose="02010609060101010101" pitchFamily="49" charset="-122"/>
              </a:rPr>
              <a:t>和</a:t>
            </a:r>
            <a:r>
              <a:rPr lang="zh-CN" altLang="en-US" sz="2400" b="1" dirty="0">
                <a:solidFill>
                  <a:srgbClr val="C00000"/>
                </a:solidFill>
                <a:latin typeface="楷体" panose="02010609060101010101" pitchFamily="49" charset="-122"/>
                <a:ea typeface="楷体" panose="02010609060101010101" pitchFamily="49" charset="-122"/>
              </a:rPr>
              <a:t>比较发达的社会主义</a:t>
            </a:r>
            <a:r>
              <a:rPr lang="zh-CN" altLang="en-US" sz="2400" dirty="0">
                <a:latin typeface="楷体" panose="02010609060101010101" pitchFamily="49" charset="-122"/>
                <a:ea typeface="楷体" panose="02010609060101010101" pitchFamily="49" charset="-122"/>
              </a:rPr>
              <a:t>两个阶段，</a:t>
            </a:r>
            <a:r>
              <a:rPr lang="zh-CN" altLang="en-US" sz="2400" dirty="0">
                <a:solidFill>
                  <a:srgbClr val="C00000"/>
                </a:solidFill>
                <a:latin typeface="楷体" panose="02010609060101010101" pitchFamily="49" charset="-122"/>
                <a:ea typeface="楷体" panose="02010609060101010101" pitchFamily="49" charset="-122"/>
              </a:rPr>
              <a:t>后一个阶段可能比前一个阶段需要更长的时间</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30000"/>
              </a:lnSpc>
              <a:spcBef>
                <a:spcPts val="1000"/>
              </a:spcBef>
              <a:buFont typeface="Wingdings" panose="05000000000000000000" pitchFamily="2" charset="2"/>
              <a:buChar char="ü"/>
            </a:pPr>
            <a:r>
              <a:rPr lang="zh-CN" altLang="en-US" sz="2400" dirty="0">
                <a:solidFill>
                  <a:srgbClr val="C00000"/>
                </a:solidFill>
                <a:latin typeface="楷体" panose="02010609060101010101" pitchFamily="49" charset="-122"/>
                <a:ea typeface="楷体" panose="02010609060101010101" pitchFamily="49" charset="-122"/>
              </a:rPr>
              <a:t>建设社会主义</a:t>
            </a:r>
            <a:r>
              <a:rPr lang="zh-CN" altLang="en-US" sz="2400" dirty="0">
                <a:latin typeface="楷体" panose="02010609060101010101" pitchFamily="49" charset="-122"/>
                <a:ea typeface="楷体" panose="02010609060101010101" pitchFamily="49" charset="-122"/>
              </a:rPr>
              <a:t>，必须</a:t>
            </a:r>
            <a:r>
              <a:rPr lang="zh-CN" altLang="en-US" sz="2400" b="1" dirty="0">
                <a:solidFill>
                  <a:srgbClr val="C00000"/>
                </a:solidFill>
                <a:latin typeface="楷体" panose="02010609060101010101" pitchFamily="49" charset="-122"/>
                <a:ea typeface="楷体" panose="02010609060101010101" pitchFamily="49" charset="-122"/>
              </a:rPr>
              <a:t>不断在实践中积累经验</a:t>
            </a:r>
            <a:r>
              <a:rPr lang="zh-CN" altLang="en-US" sz="2400" dirty="0">
                <a:latin typeface="楷体" panose="02010609060101010101" pitchFamily="49" charset="-122"/>
                <a:ea typeface="楷体" panose="02010609060101010101" pitchFamily="49" charset="-122"/>
              </a:rPr>
              <a:t>，逐步克服盲目性，认识客观规律，才能实现认识上的飞跃；</a:t>
            </a:r>
            <a:r>
              <a:rPr lang="zh-CN" altLang="en-US" sz="2400" b="1" dirty="0">
                <a:solidFill>
                  <a:srgbClr val="C00000"/>
                </a:solidFill>
                <a:latin typeface="楷体" panose="02010609060101010101" pitchFamily="49" charset="-122"/>
                <a:ea typeface="楷体" panose="02010609060101010101" pitchFamily="49" charset="-122"/>
              </a:rPr>
              <a:t>要大兴调查之风</a:t>
            </a:r>
            <a:r>
              <a:rPr lang="zh-CN" altLang="en-US" sz="2400" dirty="0">
                <a:latin typeface="楷体" panose="02010609060101010101" pitchFamily="49" charset="-122"/>
                <a:ea typeface="楷体" panose="02010609060101010101" pitchFamily="49" charset="-122"/>
              </a:rPr>
              <a:t>，总结正反两方面的经验教训，找出社会主义建设的客观规律，制定适合中国情况的方针和政策。</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42</a:t>
            </a:fld>
            <a:endParaRPr lang="en-US" altLang="zh-CN" sz="1200" dirty="0"/>
          </a:p>
        </p:txBody>
      </p:sp>
      <p:sp>
        <p:nvSpPr>
          <p:cNvPr id="24" name="标题 1"/>
          <p:cNvSpPr>
            <a:spLocks noGrp="1"/>
          </p:cNvSpPr>
          <p:nvPr>
            <p:ph type="title"/>
          </p:nvPr>
        </p:nvSpPr>
        <p:spPr>
          <a:xfrm>
            <a:off x="839416" y="1669415"/>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、初步探索的其他理论成果</a:t>
            </a:r>
          </a:p>
        </p:txBody>
      </p:sp>
      <p:sp>
        <p:nvSpPr>
          <p:cNvPr id="11" name="矩形 10"/>
          <p:cNvSpPr/>
          <p:nvPr/>
        </p:nvSpPr>
        <p:spPr>
          <a:xfrm>
            <a:off x="999371" y="2420888"/>
            <a:ext cx="4431021"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关于“四个现代化”战略目标</a:t>
            </a:r>
          </a:p>
        </p:txBody>
      </p:sp>
      <p:sp>
        <p:nvSpPr>
          <p:cNvPr id="13" name="ïsļíďe"/>
          <p:cNvSpPr/>
          <p:nvPr/>
        </p:nvSpPr>
        <p:spPr bwMode="auto">
          <a:xfrm>
            <a:off x="0" y="3188142"/>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grpSp>
        <p:nvGrpSpPr>
          <p:cNvPr id="14" name="组合 13"/>
          <p:cNvGrpSpPr/>
          <p:nvPr/>
        </p:nvGrpSpPr>
        <p:grpSpPr>
          <a:xfrm>
            <a:off x="5072303" y="2821363"/>
            <a:ext cx="2047394" cy="1285393"/>
            <a:chOff x="5072303" y="4858232"/>
            <a:chExt cx="2047394" cy="1285393"/>
          </a:xfrm>
        </p:grpSpPr>
        <p:sp>
          <p:nvSpPr>
            <p:cNvPr id="15" name="íśḷiḑè"/>
            <p:cNvSpPr/>
            <p:nvPr/>
          </p:nvSpPr>
          <p:spPr bwMode="auto">
            <a:xfrm>
              <a:off x="5072303" y="4858232"/>
              <a:ext cx="2047394" cy="1141075"/>
            </a:xfrm>
            <a:custGeom>
              <a:avLst/>
              <a:gdLst>
                <a:gd name="T0" fmla="*/ 468 w 484"/>
                <a:gd name="T1" fmla="*/ 118 h 269"/>
                <a:gd name="T2" fmla="*/ 468 w 484"/>
                <a:gd name="T3" fmla="*/ 151 h 269"/>
                <a:gd name="T4" fmla="*/ 272 w 484"/>
                <a:gd name="T5" fmla="*/ 260 h 269"/>
                <a:gd name="T6" fmla="*/ 212 w 484"/>
                <a:gd name="T7" fmla="*/ 260 h 269"/>
                <a:gd name="T8" fmla="*/ 16 w 484"/>
                <a:gd name="T9" fmla="*/ 151 h 269"/>
                <a:gd name="T10" fmla="*/ 16 w 484"/>
                <a:gd name="T11" fmla="*/ 118 h 269"/>
                <a:gd name="T12" fmla="*/ 212 w 484"/>
                <a:gd name="T13" fmla="*/ 9 h 269"/>
                <a:gd name="T14" fmla="*/ 272 w 484"/>
                <a:gd name="T15" fmla="*/ 9 h 269"/>
                <a:gd name="T16" fmla="*/ 468 w 484"/>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269">
                  <a:moveTo>
                    <a:pt x="468" y="118"/>
                  </a:moveTo>
                  <a:cubicBezTo>
                    <a:pt x="484" y="127"/>
                    <a:pt x="484" y="142"/>
                    <a:pt x="468" y="151"/>
                  </a:cubicBezTo>
                  <a:cubicBezTo>
                    <a:pt x="272" y="260"/>
                    <a:pt x="272" y="260"/>
                    <a:pt x="272" y="260"/>
                  </a:cubicBezTo>
                  <a:cubicBezTo>
                    <a:pt x="255" y="269"/>
                    <a:pt x="229" y="269"/>
                    <a:pt x="212" y="260"/>
                  </a:cubicBezTo>
                  <a:cubicBezTo>
                    <a:pt x="16" y="151"/>
                    <a:pt x="16" y="151"/>
                    <a:pt x="16" y="151"/>
                  </a:cubicBezTo>
                  <a:cubicBezTo>
                    <a:pt x="0" y="142"/>
                    <a:pt x="0" y="127"/>
                    <a:pt x="16" y="118"/>
                  </a:cubicBezTo>
                  <a:cubicBezTo>
                    <a:pt x="212" y="9"/>
                    <a:pt x="212" y="9"/>
                    <a:pt x="212" y="9"/>
                  </a:cubicBezTo>
                  <a:cubicBezTo>
                    <a:pt x="229" y="0"/>
                    <a:pt x="255" y="0"/>
                    <a:pt x="272" y="9"/>
                  </a:cubicBezTo>
                  <a:lnTo>
                    <a:pt x="468"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endParaRPr/>
            </a:p>
          </p:txBody>
        </p:sp>
        <p:sp>
          <p:nvSpPr>
            <p:cNvPr id="16" name="iṥļiďè"/>
            <p:cNvSpPr/>
            <p:nvPr/>
          </p:nvSpPr>
          <p:spPr bwMode="auto">
            <a:xfrm>
              <a:off x="5087697" y="5429732"/>
              <a:ext cx="2016606" cy="713893"/>
            </a:xfrm>
            <a:custGeom>
              <a:avLst/>
              <a:gdLst>
                <a:gd name="T0" fmla="*/ 476 w 476"/>
                <a:gd name="T1" fmla="*/ 0 h 168"/>
                <a:gd name="T2" fmla="*/ 464 w 476"/>
                <a:gd name="T3" fmla="*/ 16 h 168"/>
                <a:gd name="T4" fmla="*/ 268 w 476"/>
                <a:gd name="T5" fmla="*/ 125 h 168"/>
                <a:gd name="T6" fmla="*/ 208 w 476"/>
                <a:gd name="T7" fmla="*/ 125 h 168"/>
                <a:gd name="T8" fmla="*/ 12 w 476"/>
                <a:gd name="T9" fmla="*/ 16 h 168"/>
                <a:gd name="T10" fmla="*/ 0 w 476"/>
                <a:gd name="T11" fmla="*/ 0 h 168"/>
                <a:gd name="T12" fmla="*/ 0 w 476"/>
                <a:gd name="T13" fmla="*/ 34 h 168"/>
                <a:gd name="T14" fmla="*/ 12 w 476"/>
                <a:gd name="T15" fmla="*/ 50 h 168"/>
                <a:gd name="T16" fmla="*/ 208 w 476"/>
                <a:gd name="T17" fmla="*/ 159 h 168"/>
                <a:gd name="T18" fmla="*/ 268 w 476"/>
                <a:gd name="T19" fmla="*/ 159 h 168"/>
                <a:gd name="T20" fmla="*/ 464 w 476"/>
                <a:gd name="T21" fmla="*/ 50 h 168"/>
                <a:gd name="T22" fmla="*/ 476 w 476"/>
                <a:gd name="T23" fmla="*/ 34 h 168"/>
                <a:gd name="T24" fmla="*/ 476 w 476"/>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8">
                  <a:moveTo>
                    <a:pt x="476" y="0"/>
                  </a:moveTo>
                  <a:cubicBezTo>
                    <a:pt x="476" y="6"/>
                    <a:pt x="472" y="12"/>
                    <a:pt x="464" y="16"/>
                  </a:cubicBezTo>
                  <a:cubicBezTo>
                    <a:pt x="268" y="125"/>
                    <a:pt x="268" y="125"/>
                    <a:pt x="268" y="125"/>
                  </a:cubicBezTo>
                  <a:cubicBezTo>
                    <a:pt x="251" y="134"/>
                    <a:pt x="225" y="134"/>
                    <a:pt x="208" y="125"/>
                  </a:cubicBezTo>
                  <a:cubicBezTo>
                    <a:pt x="12" y="16"/>
                    <a:pt x="12" y="16"/>
                    <a:pt x="12" y="16"/>
                  </a:cubicBezTo>
                  <a:cubicBezTo>
                    <a:pt x="4" y="12"/>
                    <a:pt x="0" y="6"/>
                    <a:pt x="0" y="0"/>
                  </a:cubicBezTo>
                  <a:cubicBezTo>
                    <a:pt x="0" y="34"/>
                    <a:pt x="0" y="34"/>
                    <a:pt x="0" y="34"/>
                  </a:cubicBezTo>
                  <a:cubicBezTo>
                    <a:pt x="0" y="40"/>
                    <a:pt x="4" y="46"/>
                    <a:pt x="12" y="50"/>
                  </a:cubicBezTo>
                  <a:cubicBezTo>
                    <a:pt x="208" y="159"/>
                    <a:pt x="208" y="159"/>
                    <a:pt x="208" y="159"/>
                  </a:cubicBezTo>
                  <a:cubicBezTo>
                    <a:pt x="225" y="168"/>
                    <a:pt x="251" y="168"/>
                    <a:pt x="268" y="159"/>
                  </a:cubicBezTo>
                  <a:cubicBezTo>
                    <a:pt x="464" y="50"/>
                    <a:pt x="464" y="50"/>
                    <a:pt x="464" y="50"/>
                  </a:cubicBezTo>
                  <a:cubicBezTo>
                    <a:pt x="472" y="46"/>
                    <a:pt x="476" y="40"/>
                    <a:pt x="476" y="34"/>
                  </a:cubicBezTo>
                  <a:lnTo>
                    <a:pt x="476" y="0"/>
                  </a:lnTo>
                  <a:close/>
                </a:path>
              </a:pathLst>
            </a:custGeom>
            <a:solidFill>
              <a:srgbClr val="98041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dirty="0"/>
            </a:p>
          </p:txBody>
        </p:sp>
      </p:grpSp>
      <p:grpSp>
        <p:nvGrpSpPr>
          <p:cNvPr id="17" name="组合 16"/>
          <p:cNvGrpSpPr/>
          <p:nvPr/>
        </p:nvGrpSpPr>
        <p:grpSpPr>
          <a:xfrm>
            <a:off x="759165" y="3819328"/>
            <a:ext cx="3500208" cy="2195436"/>
            <a:chOff x="2924849" y="3678671"/>
            <a:chExt cx="2049318" cy="1285394"/>
          </a:xfrm>
        </p:grpSpPr>
        <p:sp>
          <p:nvSpPr>
            <p:cNvPr id="18" name="îṡľiḍé"/>
            <p:cNvSpPr/>
            <p:nvPr/>
          </p:nvSpPr>
          <p:spPr bwMode="auto">
            <a:xfrm>
              <a:off x="2924849" y="3678671"/>
              <a:ext cx="2049318" cy="1141075"/>
            </a:xfrm>
            <a:custGeom>
              <a:avLst/>
              <a:gdLst>
                <a:gd name="T0" fmla="*/ 468 w 484"/>
                <a:gd name="T1" fmla="*/ 118 h 269"/>
                <a:gd name="T2" fmla="*/ 468 w 484"/>
                <a:gd name="T3" fmla="*/ 151 h 269"/>
                <a:gd name="T4" fmla="*/ 272 w 484"/>
                <a:gd name="T5" fmla="*/ 260 h 269"/>
                <a:gd name="T6" fmla="*/ 212 w 484"/>
                <a:gd name="T7" fmla="*/ 260 h 269"/>
                <a:gd name="T8" fmla="*/ 16 w 484"/>
                <a:gd name="T9" fmla="*/ 151 h 269"/>
                <a:gd name="T10" fmla="*/ 16 w 484"/>
                <a:gd name="T11" fmla="*/ 118 h 269"/>
                <a:gd name="T12" fmla="*/ 212 w 484"/>
                <a:gd name="T13" fmla="*/ 9 h 269"/>
                <a:gd name="T14" fmla="*/ 272 w 484"/>
                <a:gd name="T15" fmla="*/ 9 h 269"/>
                <a:gd name="T16" fmla="*/ 468 w 484"/>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269">
                  <a:moveTo>
                    <a:pt x="468" y="118"/>
                  </a:moveTo>
                  <a:cubicBezTo>
                    <a:pt x="484" y="127"/>
                    <a:pt x="484" y="142"/>
                    <a:pt x="468" y="151"/>
                  </a:cubicBezTo>
                  <a:cubicBezTo>
                    <a:pt x="272" y="260"/>
                    <a:pt x="272" y="260"/>
                    <a:pt x="272" y="260"/>
                  </a:cubicBezTo>
                  <a:cubicBezTo>
                    <a:pt x="256" y="269"/>
                    <a:pt x="229" y="269"/>
                    <a:pt x="212" y="260"/>
                  </a:cubicBezTo>
                  <a:cubicBezTo>
                    <a:pt x="16" y="151"/>
                    <a:pt x="16" y="151"/>
                    <a:pt x="16" y="151"/>
                  </a:cubicBezTo>
                  <a:cubicBezTo>
                    <a:pt x="0" y="142"/>
                    <a:pt x="0" y="127"/>
                    <a:pt x="16" y="118"/>
                  </a:cubicBezTo>
                  <a:cubicBezTo>
                    <a:pt x="212" y="9"/>
                    <a:pt x="212" y="9"/>
                    <a:pt x="212" y="9"/>
                  </a:cubicBezTo>
                  <a:cubicBezTo>
                    <a:pt x="229" y="0"/>
                    <a:pt x="256" y="0"/>
                    <a:pt x="272" y="9"/>
                  </a:cubicBezTo>
                  <a:lnTo>
                    <a:pt x="468"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endParaRPr/>
            </a:p>
          </p:txBody>
        </p:sp>
        <p:sp>
          <p:nvSpPr>
            <p:cNvPr id="19" name="îs1iḓê"/>
            <p:cNvSpPr/>
            <p:nvPr/>
          </p:nvSpPr>
          <p:spPr bwMode="auto">
            <a:xfrm>
              <a:off x="2942167" y="4246323"/>
              <a:ext cx="2014682" cy="717742"/>
            </a:xfrm>
            <a:custGeom>
              <a:avLst/>
              <a:gdLst>
                <a:gd name="T0" fmla="*/ 476 w 476"/>
                <a:gd name="T1" fmla="*/ 0 h 169"/>
                <a:gd name="T2" fmla="*/ 464 w 476"/>
                <a:gd name="T3" fmla="*/ 17 h 169"/>
                <a:gd name="T4" fmla="*/ 268 w 476"/>
                <a:gd name="T5" fmla="*/ 126 h 169"/>
                <a:gd name="T6" fmla="*/ 208 w 476"/>
                <a:gd name="T7" fmla="*/ 126 h 169"/>
                <a:gd name="T8" fmla="*/ 12 w 476"/>
                <a:gd name="T9" fmla="*/ 17 h 169"/>
                <a:gd name="T10" fmla="*/ 0 w 476"/>
                <a:gd name="T11" fmla="*/ 0 h 169"/>
                <a:gd name="T12" fmla="*/ 0 w 476"/>
                <a:gd name="T13" fmla="*/ 34 h 169"/>
                <a:gd name="T14" fmla="*/ 12 w 476"/>
                <a:gd name="T15" fmla="*/ 51 h 169"/>
                <a:gd name="T16" fmla="*/ 208 w 476"/>
                <a:gd name="T17" fmla="*/ 160 h 169"/>
                <a:gd name="T18" fmla="*/ 268 w 476"/>
                <a:gd name="T19" fmla="*/ 160 h 169"/>
                <a:gd name="T20" fmla="*/ 464 w 476"/>
                <a:gd name="T21" fmla="*/ 51 h 169"/>
                <a:gd name="T22" fmla="*/ 476 w 476"/>
                <a:gd name="T23" fmla="*/ 34 h 169"/>
                <a:gd name="T24" fmla="*/ 476 w 476"/>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9">
                  <a:moveTo>
                    <a:pt x="476" y="0"/>
                  </a:moveTo>
                  <a:cubicBezTo>
                    <a:pt x="476" y="6"/>
                    <a:pt x="472" y="12"/>
                    <a:pt x="464" y="17"/>
                  </a:cubicBezTo>
                  <a:cubicBezTo>
                    <a:pt x="268" y="126"/>
                    <a:pt x="268" y="126"/>
                    <a:pt x="268" y="126"/>
                  </a:cubicBezTo>
                  <a:cubicBezTo>
                    <a:pt x="252" y="135"/>
                    <a:pt x="225" y="135"/>
                    <a:pt x="208" y="126"/>
                  </a:cubicBezTo>
                  <a:cubicBezTo>
                    <a:pt x="12" y="17"/>
                    <a:pt x="12" y="17"/>
                    <a:pt x="12" y="17"/>
                  </a:cubicBezTo>
                  <a:cubicBezTo>
                    <a:pt x="4" y="12"/>
                    <a:pt x="0" y="6"/>
                    <a:pt x="0" y="0"/>
                  </a:cubicBezTo>
                  <a:cubicBezTo>
                    <a:pt x="0" y="34"/>
                    <a:pt x="0" y="34"/>
                    <a:pt x="0" y="34"/>
                  </a:cubicBezTo>
                  <a:cubicBezTo>
                    <a:pt x="0" y="40"/>
                    <a:pt x="4" y="46"/>
                    <a:pt x="12" y="51"/>
                  </a:cubicBezTo>
                  <a:cubicBezTo>
                    <a:pt x="208" y="160"/>
                    <a:pt x="208" y="160"/>
                    <a:pt x="208" y="160"/>
                  </a:cubicBezTo>
                  <a:cubicBezTo>
                    <a:pt x="225" y="169"/>
                    <a:pt x="252" y="169"/>
                    <a:pt x="268" y="160"/>
                  </a:cubicBezTo>
                  <a:cubicBezTo>
                    <a:pt x="464" y="51"/>
                    <a:pt x="464" y="51"/>
                    <a:pt x="464" y="51"/>
                  </a:cubicBezTo>
                  <a:cubicBezTo>
                    <a:pt x="472" y="46"/>
                    <a:pt x="476" y="40"/>
                    <a:pt x="476" y="34"/>
                  </a:cubicBezTo>
                  <a:lnTo>
                    <a:pt x="476" y="0"/>
                  </a:lnTo>
                  <a:close/>
                </a:path>
              </a:pathLst>
            </a:custGeom>
            <a:solidFill>
              <a:srgbClr val="C00000"/>
            </a:solidFill>
            <a:ln>
              <a:noFill/>
            </a:ln>
          </p:spPr>
          <p:txBody>
            <a:bodyPr wrap="square" lIns="91440" tIns="45720" rIns="91440" bIns="45720" anchor="ctr">
              <a:normAutofit/>
            </a:bodyPr>
            <a:lstStyle/>
            <a:p>
              <a:pPr algn="ctr"/>
              <a:endParaRPr dirty="0"/>
            </a:p>
          </p:txBody>
        </p:sp>
      </p:grpSp>
      <p:sp>
        <p:nvSpPr>
          <p:cNvPr id="20" name="文本框 19"/>
          <p:cNvSpPr txBox="1"/>
          <p:nvPr/>
        </p:nvSpPr>
        <p:spPr>
          <a:xfrm>
            <a:off x="5252525" y="2981781"/>
            <a:ext cx="1686950" cy="662361"/>
          </a:xfrm>
          <a:prstGeom prst="rect">
            <a:avLst/>
          </a:prstGeom>
          <a:noFill/>
          <a:scene3d>
            <a:camera prst="orthographicFront">
              <a:rot lat="900005" lon="0" rev="0"/>
            </a:camera>
            <a:lightRig rig="threePt" dir="t">
              <a:rot lat="0" lon="0" rev="2400000"/>
            </a:lightRig>
          </a:scene3d>
          <a:sp3d extrusionH="190500"/>
        </p:spPr>
        <p:txBody>
          <a:bodyPr wrap="square" rtlCol="0">
            <a:spAutoFit/>
          </a:bodyPr>
          <a:lstStyle/>
          <a:p>
            <a:pPr algn="ctr">
              <a:lnSpc>
                <a:spcPct val="150000"/>
              </a:lnSpc>
            </a:pPr>
            <a:r>
              <a:rPr lang="zh-CN" altLang="en-US" sz="2800" b="1" dirty="0">
                <a:latin typeface="华文中宋" panose="02010600040101010101" pitchFamily="2" charset="-122"/>
                <a:ea typeface="华文中宋" panose="02010600040101010101" pitchFamily="2" charset="-122"/>
                <a:cs typeface="+mn-ea"/>
                <a:sym typeface="+mn-lt"/>
              </a:rPr>
              <a:t>战略目标</a:t>
            </a:r>
            <a:endParaRPr lang="zh-CN" altLang="en-US" sz="2800" dirty="0">
              <a:latin typeface="华文中宋" panose="02010600040101010101" pitchFamily="2" charset="-122"/>
              <a:ea typeface="华文中宋" panose="02010600040101010101" pitchFamily="2" charset="-122"/>
              <a:cs typeface="+mn-ea"/>
              <a:sym typeface="+mn-lt"/>
            </a:endParaRPr>
          </a:p>
        </p:txBody>
      </p:sp>
      <p:sp>
        <p:nvSpPr>
          <p:cNvPr id="21" name="矩形 20"/>
          <p:cNvSpPr/>
          <p:nvPr/>
        </p:nvSpPr>
        <p:spPr>
          <a:xfrm>
            <a:off x="4704375" y="4479482"/>
            <a:ext cx="2712247" cy="1754326"/>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把中国建设成为一个具有</a:t>
            </a:r>
            <a:r>
              <a:rPr lang="zh-CN" altLang="en-US" b="1" dirty="0">
                <a:latin typeface="微软雅黑" panose="020B0503020204020204" pitchFamily="34" charset="-122"/>
                <a:ea typeface="微软雅黑" panose="020B0503020204020204" pitchFamily="34" charset="-122"/>
                <a:cs typeface="+mn-ea"/>
                <a:sym typeface="+mn-lt"/>
              </a:rPr>
              <a:t>现代农业</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现代工业</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现代国防</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现代科学技术</a:t>
            </a:r>
            <a:r>
              <a:rPr lang="zh-CN" altLang="en-US" dirty="0">
                <a:latin typeface="微软雅黑" panose="020B0503020204020204" pitchFamily="34" charset="-122"/>
                <a:ea typeface="微软雅黑" panose="020B0503020204020204" pitchFamily="34" charset="-122"/>
                <a:cs typeface="+mn-ea"/>
                <a:sym typeface="+mn-lt"/>
              </a:rPr>
              <a:t>的强国</a:t>
            </a:r>
            <a:endParaRPr lang="zh-CN" altLang="en-US" dirty="0"/>
          </a:p>
        </p:txBody>
      </p:sp>
      <p:sp>
        <p:nvSpPr>
          <p:cNvPr id="22" name="矩形 21"/>
          <p:cNvSpPr/>
          <p:nvPr/>
        </p:nvSpPr>
        <p:spPr>
          <a:xfrm>
            <a:off x="1032293" y="5962251"/>
            <a:ext cx="3380556" cy="874407"/>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建成一个独立的比较完整的工业体系和国民经济体系</a:t>
            </a:r>
            <a:endParaRPr lang="en-US" altLang="zh-CN"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7708148" y="5996610"/>
            <a:ext cx="4129711" cy="874407"/>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全面实现工业、农业、国防和科学技术现代化，使中国走在世界前列</a:t>
            </a:r>
          </a:p>
        </p:txBody>
      </p:sp>
      <p:sp>
        <p:nvSpPr>
          <p:cNvPr id="26" name="ïṧḷïde"/>
          <p:cNvSpPr txBox="1"/>
          <p:nvPr/>
        </p:nvSpPr>
        <p:spPr>
          <a:xfrm>
            <a:off x="1129282" y="4786939"/>
            <a:ext cx="2759973" cy="602658"/>
          </a:xfrm>
          <a:prstGeom prst="rect">
            <a:avLst/>
          </a:prstGeom>
          <a:noFill/>
        </p:spPr>
        <p:txBody>
          <a:bodyPr wrap="none" rtlCol="0" anchor="ctr">
            <a:normAutofit/>
          </a:bodyPr>
          <a:lstStyle/>
          <a:p>
            <a:pPr algn="ctr"/>
            <a:r>
              <a:rPr lang="zh-CN" altLang="en-US" sz="2800" b="1" dirty="0">
                <a:solidFill>
                  <a:srgbClr val="C00000"/>
                </a:solidFill>
                <a:latin typeface="思源黑体" panose="020B0500000000090000" pitchFamily="34" charset="-122"/>
                <a:ea typeface="思源黑体" panose="020B0500000000090000" pitchFamily="34" charset="-122"/>
              </a:rPr>
              <a:t>第一步</a:t>
            </a:r>
            <a:endParaRPr lang="id-ID" sz="2800" b="1" dirty="0">
              <a:solidFill>
                <a:srgbClr val="C00000"/>
              </a:solidFill>
              <a:latin typeface="思源黑体" panose="020B0500000000090000" pitchFamily="34" charset="-122"/>
              <a:ea typeface="思源黑体" panose="020B0500000000090000" pitchFamily="34" charset="-122"/>
            </a:endParaRPr>
          </a:p>
        </p:txBody>
      </p:sp>
      <p:grpSp>
        <p:nvGrpSpPr>
          <p:cNvPr id="27" name="组合 26"/>
          <p:cNvGrpSpPr/>
          <p:nvPr/>
        </p:nvGrpSpPr>
        <p:grpSpPr>
          <a:xfrm>
            <a:off x="7782731" y="3834665"/>
            <a:ext cx="3500208" cy="2191320"/>
            <a:chOff x="7782731" y="2554891"/>
            <a:chExt cx="3500208" cy="2191320"/>
          </a:xfrm>
        </p:grpSpPr>
        <p:sp>
          <p:nvSpPr>
            <p:cNvPr id="28" name="íṧḻïḍe"/>
            <p:cNvSpPr/>
            <p:nvPr/>
          </p:nvSpPr>
          <p:spPr bwMode="auto">
            <a:xfrm>
              <a:off x="7782731" y="2554891"/>
              <a:ext cx="3500208" cy="1945287"/>
            </a:xfrm>
            <a:custGeom>
              <a:avLst/>
              <a:gdLst>
                <a:gd name="T0" fmla="*/ 469 w 485"/>
                <a:gd name="T1" fmla="*/ 118 h 269"/>
                <a:gd name="T2" fmla="*/ 469 w 485"/>
                <a:gd name="T3" fmla="*/ 151 h 269"/>
                <a:gd name="T4" fmla="*/ 272 w 485"/>
                <a:gd name="T5" fmla="*/ 260 h 269"/>
                <a:gd name="T6" fmla="*/ 213 w 485"/>
                <a:gd name="T7" fmla="*/ 260 h 269"/>
                <a:gd name="T8" fmla="*/ 17 w 485"/>
                <a:gd name="T9" fmla="*/ 151 h 269"/>
                <a:gd name="T10" fmla="*/ 17 w 485"/>
                <a:gd name="T11" fmla="*/ 118 h 269"/>
                <a:gd name="T12" fmla="*/ 213 w 485"/>
                <a:gd name="T13" fmla="*/ 9 h 269"/>
                <a:gd name="T14" fmla="*/ 272 w 485"/>
                <a:gd name="T15" fmla="*/ 9 h 269"/>
                <a:gd name="T16" fmla="*/ 469 w 485"/>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5" h="269">
                  <a:moveTo>
                    <a:pt x="469" y="118"/>
                  </a:moveTo>
                  <a:cubicBezTo>
                    <a:pt x="485" y="127"/>
                    <a:pt x="485" y="142"/>
                    <a:pt x="469" y="151"/>
                  </a:cubicBezTo>
                  <a:cubicBezTo>
                    <a:pt x="272" y="260"/>
                    <a:pt x="272" y="260"/>
                    <a:pt x="272" y="260"/>
                  </a:cubicBezTo>
                  <a:cubicBezTo>
                    <a:pt x="256" y="269"/>
                    <a:pt x="229" y="269"/>
                    <a:pt x="213" y="260"/>
                  </a:cubicBezTo>
                  <a:cubicBezTo>
                    <a:pt x="17" y="151"/>
                    <a:pt x="17" y="151"/>
                    <a:pt x="17" y="151"/>
                  </a:cubicBezTo>
                  <a:cubicBezTo>
                    <a:pt x="1" y="142"/>
                    <a:pt x="0" y="127"/>
                    <a:pt x="17" y="118"/>
                  </a:cubicBezTo>
                  <a:cubicBezTo>
                    <a:pt x="213" y="9"/>
                    <a:pt x="213" y="9"/>
                    <a:pt x="213" y="9"/>
                  </a:cubicBezTo>
                  <a:cubicBezTo>
                    <a:pt x="229" y="0"/>
                    <a:pt x="256" y="0"/>
                    <a:pt x="272" y="9"/>
                  </a:cubicBezTo>
                  <a:lnTo>
                    <a:pt x="469"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endParaRPr/>
            </a:p>
          </p:txBody>
        </p:sp>
        <p:sp>
          <p:nvSpPr>
            <p:cNvPr id="29" name="ïṡḷíḓê"/>
            <p:cNvSpPr/>
            <p:nvPr/>
          </p:nvSpPr>
          <p:spPr bwMode="auto">
            <a:xfrm>
              <a:off x="7818816" y="3522615"/>
              <a:ext cx="3434599" cy="1223596"/>
            </a:xfrm>
            <a:custGeom>
              <a:avLst/>
              <a:gdLst>
                <a:gd name="T0" fmla="*/ 476 w 476"/>
                <a:gd name="T1" fmla="*/ 0 h 169"/>
                <a:gd name="T2" fmla="*/ 464 w 476"/>
                <a:gd name="T3" fmla="*/ 17 h 169"/>
                <a:gd name="T4" fmla="*/ 267 w 476"/>
                <a:gd name="T5" fmla="*/ 126 h 169"/>
                <a:gd name="T6" fmla="*/ 208 w 476"/>
                <a:gd name="T7" fmla="*/ 126 h 169"/>
                <a:gd name="T8" fmla="*/ 12 w 476"/>
                <a:gd name="T9" fmla="*/ 17 h 169"/>
                <a:gd name="T10" fmla="*/ 0 w 476"/>
                <a:gd name="T11" fmla="*/ 0 h 169"/>
                <a:gd name="T12" fmla="*/ 0 w 476"/>
                <a:gd name="T13" fmla="*/ 34 h 169"/>
                <a:gd name="T14" fmla="*/ 12 w 476"/>
                <a:gd name="T15" fmla="*/ 51 h 169"/>
                <a:gd name="T16" fmla="*/ 208 w 476"/>
                <a:gd name="T17" fmla="*/ 160 h 169"/>
                <a:gd name="T18" fmla="*/ 267 w 476"/>
                <a:gd name="T19" fmla="*/ 160 h 169"/>
                <a:gd name="T20" fmla="*/ 464 w 476"/>
                <a:gd name="T21" fmla="*/ 51 h 169"/>
                <a:gd name="T22" fmla="*/ 476 w 476"/>
                <a:gd name="T23" fmla="*/ 34 h 169"/>
                <a:gd name="T24" fmla="*/ 476 w 476"/>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9">
                  <a:moveTo>
                    <a:pt x="476" y="0"/>
                  </a:moveTo>
                  <a:cubicBezTo>
                    <a:pt x="476" y="6"/>
                    <a:pt x="472" y="12"/>
                    <a:pt x="464" y="17"/>
                  </a:cubicBezTo>
                  <a:cubicBezTo>
                    <a:pt x="267" y="126"/>
                    <a:pt x="267" y="126"/>
                    <a:pt x="267" y="126"/>
                  </a:cubicBezTo>
                  <a:cubicBezTo>
                    <a:pt x="251" y="135"/>
                    <a:pt x="224" y="135"/>
                    <a:pt x="208" y="126"/>
                  </a:cubicBezTo>
                  <a:cubicBezTo>
                    <a:pt x="12" y="17"/>
                    <a:pt x="12" y="17"/>
                    <a:pt x="12" y="17"/>
                  </a:cubicBezTo>
                  <a:cubicBezTo>
                    <a:pt x="4" y="12"/>
                    <a:pt x="0" y="6"/>
                    <a:pt x="0" y="0"/>
                  </a:cubicBezTo>
                  <a:cubicBezTo>
                    <a:pt x="0" y="34"/>
                    <a:pt x="0" y="34"/>
                    <a:pt x="0" y="34"/>
                  </a:cubicBezTo>
                  <a:cubicBezTo>
                    <a:pt x="0" y="40"/>
                    <a:pt x="4" y="46"/>
                    <a:pt x="12" y="51"/>
                  </a:cubicBezTo>
                  <a:cubicBezTo>
                    <a:pt x="208" y="160"/>
                    <a:pt x="208" y="160"/>
                    <a:pt x="208" y="160"/>
                  </a:cubicBezTo>
                  <a:cubicBezTo>
                    <a:pt x="224" y="169"/>
                    <a:pt x="251" y="169"/>
                    <a:pt x="267" y="160"/>
                  </a:cubicBezTo>
                  <a:cubicBezTo>
                    <a:pt x="464" y="51"/>
                    <a:pt x="464" y="51"/>
                    <a:pt x="464" y="51"/>
                  </a:cubicBezTo>
                  <a:cubicBezTo>
                    <a:pt x="472" y="46"/>
                    <a:pt x="476" y="40"/>
                    <a:pt x="476" y="34"/>
                  </a:cubicBezTo>
                  <a:lnTo>
                    <a:pt x="476" y="0"/>
                  </a:lnTo>
                  <a:close/>
                </a:path>
              </a:pathLst>
            </a:custGeom>
            <a:solidFill>
              <a:srgbClr val="C00000"/>
            </a:solidFill>
            <a:ln>
              <a:noFill/>
            </a:ln>
          </p:spPr>
          <p:txBody>
            <a:bodyPr wrap="square" lIns="91440" tIns="45720" rIns="91440" bIns="45720" anchor="ctr">
              <a:normAutofit/>
            </a:bodyPr>
            <a:lstStyle/>
            <a:p>
              <a:pPr algn="ctr"/>
              <a:endParaRPr/>
            </a:p>
          </p:txBody>
        </p:sp>
      </p:grpSp>
      <p:sp>
        <p:nvSpPr>
          <p:cNvPr id="30" name="矩形 29"/>
          <p:cNvSpPr/>
          <p:nvPr/>
        </p:nvSpPr>
        <p:spPr>
          <a:xfrm>
            <a:off x="8844986" y="4808679"/>
            <a:ext cx="1375698" cy="523220"/>
          </a:xfrm>
          <a:prstGeom prst="rect">
            <a:avLst/>
          </a:prstGeom>
        </p:spPr>
        <p:txBody>
          <a:bodyPr wrap="none">
            <a:spAutoFit/>
          </a:bodyPr>
          <a:lstStyle/>
          <a:p>
            <a:pPr algn="ctr"/>
            <a:r>
              <a:rPr lang="zh-CN" altLang="en-US" sz="2800" b="1" dirty="0">
                <a:solidFill>
                  <a:srgbClr val="C00000"/>
                </a:solidFill>
                <a:latin typeface="思源黑体" panose="020B0500000000090000" pitchFamily="34" charset="-122"/>
                <a:ea typeface="思源黑体" panose="020B0500000000090000" pitchFamily="34" charset="-122"/>
              </a:rPr>
              <a:t>第二步</a:t>
            </a:r>
            <a:endParaRPr lang="id-ID" altLang="zh-CN" sz="2800" b="1" dirty="0">
              <a:solidFill>
                <a:srgbClr val="C00000"/>
              </a:solidFill>
              <a:latin typeface="思源黑体" panose="020B0500000000090000" pitchFamily="34" charset="-122"/>
              <a:ea typeface="思源黑体" panose="020B0500000000090000" pitchFamily="34" charset="-122"/>
            </a:endParaRPr>
          </a:p>
        </p:txBody>
      </p:sp>
      <p:sp>
        <p:nvSpPr>
          <p:cNvPr id="31" name="矩形 30"/>
          <p:cNvSpPr/>
          <p:nvPr/>
        </p:nvSpPr>
        <p:spPr>
          <a:xfrm>
            <a:off x="1237000" y="4402589"/>
            <a:ext cx="2492991" cy="400110"/>
          </a:xfrm>
          <a:prstGeom prst="rect">
            <a:avLst/>
          </a:prstGeom>
        </p:spPr>
        <p:txBody>
          <a:bodyPr wrap="none">
            <a:spAutoFit/>
          </a:bodyPr>
          <a:lstStyle/>
          <a:p>
            <a:pPr algn="ct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两步走</a:t>
            </a: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发展战略</a:t>
            </a:r>
            <a:endParaRPr lang="zh-CN" altLang="en-US" sz="2000" dirty="0"/>
          </a:p>
        </p:txBody>
      </p:sp>
      <p:sp>
        <p:nvSpPr>
          <p:cNvPr id="32" name="矩形 31"/>
          <p:cNvSpPr/>
          <p:nvPr/>
        </p:nvSpPr>
        <p:spPr>
          <a:xfrm>
            <a:off x="8257312" y="4398616"/>
            <a:ext cx="2492991" cy="400110"/>
          </a:xfrm>
          <a:prstGeom prst="rect">
            <a:avLst/>
          </a:prstGeom>
        </p:spPr>
        <p:txBody>
          <a:bodyPr wrap="none">
            <a:spAutoFit/>
          </a:bodyPr>
          <a:lstStyle/>
          <a:p>
            <a:pPr algn="ct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两步走</a:t>
            </a: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发展战略</a:t>
            </a:r>
            <a:endParaRPr lang="zh-CN" altLang="en-US" sz="2000" dirty="0"/>
          </a:p>
        </p:txBody>
      </p:sp>
    </p:spTree>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43</a:t>
            </a:fld>
            <a:endParaRPr lang="en-US" altLang="zh-CN" sz="1200" dirty="0"/>
          </a:p>
        </p:txBody>
      </p:sp>
      <p:sp>
        <p:nvSpPr>
          <p:cNvPr id="24" name="标题 1"/>
          <p:cNvSpPr>
            <a:spLocks noGrp="1"/>
          </p:cNvSpPr>
          <p:nvPr>
            <p:ph type="title"/>
          </p:nvPr>
        </p:nvSpPr>
        <p:spPr>
          <a:xfrm>
            <a:off x="839416" y="1669415"/>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、初步探索的其他理论成果</a:t>
            </a:r>
          </a:p>
        </p:txBody>
      </p:sp>
      <p:sp>
        <p:nvSpPr>
          <p:cNvPr id="11" name="矩形 10"/>
          <p:cNvSpPr/>
          <p:nvPr/>
        </p:nvSpPr>
        <p:spPr>
          <a:xfrm>
            <a:off x="999371" y="2420888"/>
            <a:ext cx="5046574"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关于科学教育文化和知识分子工作</a:t>
            </a:r>
          </a:p>
        </p:txBody>
      </p:sp>
      <p:sp>
        <p:nvSpPr>
          <p:cNvPr id="13" name="ïsļíďe"/>
          <p:cNvSpPr/>
          <p:nvPr/>
        </p:nvSpPr>
        <p:spPr bwMode="auto">
          <a:xfrm>
            <a:off x="0" y="3188142"/>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3" name="Text Box 2"/>
          <p:cNvSpPr txBox="1">
            <a:spLocks noChangeArrowheads="1"/>
          </p:cNvSpPr>
          <p:nvPr/>
        </p:nvSpPr>
        <p:spPr bwMode="auto">
          <a:xfrm>
            <a:off x="1127448" y="3777628"/>
            <a:ext cx="79928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5000"/>
              </a:lnSpc>
            </a:pPr>
            <a:r>
              <a:rPr lang="zh-CN" altLang="en-US" sz="2400" dirty="0">
                <a:latin typeface="仿宋_GB2312"/>
                <a:ea typeface="楷体" panose="02010609060101010101" pitchFamily="49" charset="-122"/>
              </a:rPr>
              <a:t>社会主义社会要有两种</a:t>
            </a:r>
            <a:r>
              <a:rPr lang="zh-CN" altLang="en-US" sz="2400" dirty="0">
                <a:solidFill>
                  <a:srgbClr val="3333FF"/>
                </a:solidFill>
                <a:latin typeface="仿宋_GB2312"/>
                <a:ea typeface="楷体" panose="02010609060101010101" pitchFamily="49" charset="-122"/>
              </a:rPr>
              <a:t>劳动制度</a:t>
            </a:r>
            <a:r>
              <a:rPr lang="zh-CN" altLang="en-US" sz="2400" dirty="0">
                <a:latin typeface="仿宋_GB2312"/>
                <a:ea typeface="楷体" panose="02010609060101010101" pitchFamily="49" charset="-122"/>
              </a:rPr>
              <a:t>、两种</a:t>
            </a:r>
            <a:r>
              <a:rPr lang="zh-CN" altLang="en-US" sz="2400" dirty="0">
                <a:solidFill>
                  <a:srgbClr val="3333FF"/>
                </a:solidFill>
                <a:latin typeface="仿宋_GB2312"/>
                <a:ea typeface="楷体" panose="02010609060101010101" pitchFamily="49" charset="-122"/>
              </a:rPr>
              <a:t>教育制度</a:t>
            </a:r>
            <a:r>
              <a:rPr lang="zh-CN" altLang="en-US" sz="2400" dirty="0">
                <a:latin typeface="仿宋_GB2312"/>
                <a:ea typeface="楷体" panose="02010609060101010101" pitchFamily="49" charset="-122"/>
              </a:rPr>
              <a:t>。</a:t>
            </a:r>
            <a:endParaRPr lang="zh-CN" altLang="en-US" sz="2800" i="1" dirty="0">
              <a:latin typeface="楷体_GB2312" pitchFamily="49" charset="-122"/>
              <a:ea typeface="楷体" panose="02010609060101010101" pitchFamily="49" charset="-122"/>
            </a:endParaRPr>
          </a:p>
        </p:txBody>
      </p:sp>
      <p:sp>
        <p:nvSpPr>
          <p:cNvPr id="34" name="Text Box 2"/>
          <p:cNvSpPr txBox="1">
            <a:spLocks noChangeArrowheads="1"/>
          </p:cNvSpPr>
          <p:nvPr/>
        </p:nvSpPr>
        <p:spPr bwMode="auto">
          <a:xfrm>
            <a:off x="1127448" y="4476653"/>
            <a:ext cx="79928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5000"/>
              </a:lnSpc>
            </a:pPr>
            <a:r>
              <a:rPr lang="zh-CN" altLang="en-US" sz="2400" dirty="0">
                <a:latin typeface="仿宋_GB2312"/>
                <a:ea typeface="楷体" panose="02010609060101010101" pitchFamily="49" charset="-122"/>
              </a:rPr>
              <a:t>知识分子中的绝大部分是工人阶级的一部分。</a:t>
            </a:r>
            <a:endParaRPr lang="zh-CN" altLang="en-US" sz="2800" i="1" dirty="0">
              <a:latin typeface="楷体_GB2312" pitchFamily="49" charset="-122"/>
              <a:ea typeface="楷体" panose="02010609060101010101" pitchFamily="49" charset="-122"/>
            </a:endParaRPr>
          </a:p>
        </p:txBody>
      </p:sp>
      <p:sp>
        <p:nvSpPr>
          <p:cNvPr id="35" name="Text Box 2"/>
          <p:cNvSpPr txBox="1">
            <a:spLocks noChangeArrowheads="1"/>
          </p:cNvSpPr>
          <p:nvPr/>
        </p:nvSpPr>
        <p:spPr bwMode="auto">
          <a:xfrm>
            <a:off x="1127448" y="3078603"/>
            <a:ext cx="79928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5000"/>
              </a:lnSpc>
            </a:pPr>
            <a:r>
              <a:rPr lang="zh-CN" altLang="en-US" sz="2400" dirty="0">
                <a:latin typeface="仿宋_GB2312"/>
                <a:ea typeface="楷体" panose="02010609060101010101" pitchFamily="49" charset="-122"/>
              </a:rPr>
              <a:t>提出了“向科学进军”的口号。</a:t>
            </a:r>
            <a:endParaRPr lang="zh-CN" altLang="en-US" sz="2800" i="1" dirty="0">
              <a:latin typeface="楷体_GB2312" pitchFamily="49" charset="-122"/>
              <a:ea typeface="楷体" panose="02010609060101010101" pitchFamily="49"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anim calcmode="lin" valueType="num">
                                      <p:cBhvr>
                                        <p:cTn id="23" dur="500" fill="hold"/>
                                        <p:tgtEl>
                                          <p:spTgt spid="34"/>
                                        </p:tgtEl>
                                        <p:attrNameLst>
                                          <p:attrName>ppt_x</p:attrName>
                                        </p:attrNameLst>
                                      </p:cBhvr>
                                      <p:tavLst>
                                        <p:tav tm="0">
                                          <p:val>
                                            <p:strVal val="#ppt_x"/>
                                          </p:val>
                                        </p:tav>
                                        <p:tav tm="100000">
                                          <p:val>
                                            <p:strVal val="#ppt_x"/>
                                          </p:val>
                                        </p:tav>
                                      </p:tavLst>
                                    </p:anim>
                                    <p:anim calcmode="lin" valueType="num">
                                      <p:cBhvr>
                                        <p:cTn id="2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p:bldP spid="34"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44</a:t>
            </a:fld>
            <a:endParaRPr lang="en-US" altLang="zh-CN" sz="1200" dirty="0"/>
          </a:p>
        </p:txBody>
      </p:sp>
      <p:sp>
        <p:nvSpPr>
          <p:cNvPr id="24" name="标题 1"/>
          <p:cNvSpPr>
            <a:spLocks noGrp="1"/>
          </p:cNvSpPr>
          <p:nvPr>
            <p:ph type="title"/>
          </p:nvPr>
        </p:nvSpPr>
        <p:spPr>
          <a:xfrm>
            <a:off x="839416" y="1669415"/>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、初步探索的其他理论成果</a:t>
            </a:r>
          </a:p>
        </p:txBody>
      </p:sp>
      <p:sp>
        <p:nvSpPr>
          <p:cNvPr id="11" name="矩形 10"/>
          <p:cNvSpPr/>
          <p:nvPr/>
        </p:nvSpPr>
        <p:spPr>
          <a:xfrm>
            <a:off x="999371" y="2475732"/>
            <a:ext cx="2276585"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关于国防建设</a:t>
            </a:r>
          </a:p>
        </p:txBody>
      </p:sp>
      <p:sp>
        <p:nvSpPr>
          <p:cNvPr id="13" name="ïsļíďe"/>
          <p:cNvSpPr/>
          <p:nvPr/>
        </p:nvSpPr>
        <p:spPr bwMode="auto">
          <a:xfrm>
            <a:off x="0" y="3188142"/>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35" name="Text Box 2"/>
          <p:cNvSpPr txBox="1">
            <a:spLocks noChangeArrowheads="1"/>
          </p:cNvSpPr>
          <p:nvPr/>
        </p:nvSpPr>
        <p:spPr bwMode="auto">
          <a:xfrm>
            <a:off x="4151784" y="2445375"/>
            <a:ext cx="244827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5000"/>
              </a:lnSpc>
            </a:pPr>
            <a:r>
              <a:rPr lang="zh-CN" altLang="en-US" sz="2400" dirty="0">
                <a:latin typeface="仿宋_GB2312"/>
                <a:ea typeface="楷体" panose="02010609060101010101" pitchFamily="49" charset="-122"/>
              </a:rPr>
              <a:t>“三线建设”</a:t>
            </a:r>
            <a:endParaRPr lang="zh-CN" altLang="en-US" sz="2800" i="1" dirty="0">
              <a:latin typeface="楷体_GB2312" pitchFamily="49" charset="-122"/>
              <a:ea typeface="楷体" panose="02010609060101010101" pitchFamily="49" charset="-122"/>
            </a:endParaRPr>
          </a:p>
        </p:txBody>
      </p:sp>
      <p:sp>
        <p:nvSpPr>
          <p:cNvPr id="14" name="矩形 13"/>
          <p:cNvSpPr/>
          <p:nvPr/>
        </p:nvSpPr>
        <p:spPr>
          <a:xfrm>
            <a:off x="999371" y="3152562"/>
            <a:ext cx="2276585"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关于祖国统一</a:t>
            </a:r>
          </a:p>
        </p:txBody>
      </p:sp>
      <p:sp>
        <p:nvSpPr>
          <p:cNvPr id="15" name="Text Box 2"/>
          <p:cNvSpPr txBox="1">
            <a:spLocks noChangeArrowheads="1"/>
          </p:cNvSpPr>
          <p:nvPr/>
        </p:nvSpPr>
        <p:spPr bwMode="auto">
          <a:xfrm>
            <a:off x="4151784" y="3122205"/>
            <a:ext cx="244827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5000"/>
              </a:lnSpc>
            </a:pPr>
            <a:r>
              <a:rPr lang="zh-CN" altLang="en-US" sz="2400" dirty="0">
                <a:latin typeface="仿宋_GB2312"/>
                <a:ea typeface="楷体" panose="02010609060101010101" pitchFamily="49" charset="-122"/>
              </a:rPr>
              <a:t>“一纲四目”</a:t>
            </a:r>
            <a:endParaRPr lang="zh-CN" altLang="en-US" sz="2800" i="1" dirty="0">
              <a:latin typeface="楷体_GB2312" pitchFamily="49" charset="-122"/>
              <a:ea typeface="楷体" panose="02010609060101010101" pitchFamily="49" charset="-122"/>
            </a:endParaRPr>
          </a:p>
        </p:txBody>
      </p:sp>
      <p:sp>
        <p:nvSpPr>
          <p:cNvPr id="19" name="矩形 18"/>
          <p:cNvSpPr/>
          <p:nvPr/>
        </p:nvSpPr>
        <p:spPr>
          <a:xfrm>
            <a:off x="999371" y="3884465"/>
            <a:ext cx="2584362"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关于执政党建设</a:t>
            </a:r>
          </a:p>
        </p:txBody>
      </p:sp>
      <p:sp>
        <p:nvSpPr>
          <p:cNvPr id="21" name="矩形 20"/>
          <p:cNvSpPr/>
          <p:nvPr/>
        </p:nvSpPr>
        <p:spPr>
          <a:xfrm>
            <a:off x="1199456" y="4374816"/>
            <a:ext cx="10345002" cy="1934504"/>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一方面，突出地提出</a:t>
            </a:r>
            <a:r>
              <a:rPr lang="zh-CN" altLang="en-US" sz="2400" dirty="0">
                <a:solidFill>
                  <a:srgbClr val="C00000"/>
                </a:solidFill>
                <a:latin typeface="楷体" panose="02010609060101010101" pitchFamily="49" charset="-122"/>
                <a:ea typeface="楷体" panose="02010609060101010101" pitchFamily="49" charset="-122"/>
              </a:rPr>
              <a:t>加强党的建设</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反对党内主观主义、宗派主义、官僚主义</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批评脱离实际、脱离群众的思想作风</a:t>
            </a:r>
            <a:r>
              <a:rPr lang="zh-CN" altLang="en-US" sz="2400" dirty="0">
                <a:latin typeface="楷体" panose="02010609060101010101" pitchFamily="49" charset="-122"/>
                <a:ea typeface="楷体" panose="02010609060101010101" pitchFamily="49" charset="-122"/>
              </a:rPr>
              <a:t>；</a:t>
            </a: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另一方面，根据苏联社会主义建设的经验教训，强调</a:t>
            </a:r>
            <a:r>
              <a:rPr lang="zh-CN" altLang="en-US" sz="2400" dirty="0">
                <a:solidFill>
                  <a:srgbClr val="C00000"/>
                </a:solidFill>
                <a:latin typeface="楷体" panose="02010609060101010101" pitchFamily="49" charset="-122"/>
                <a:ea typeface="楷体" panose="02010609060101010101" pitchFamily="49" charset="-122"/>
              </a:rPr>
              <a:t>坚持</a:t>
            </a:r>
            <a:r>
              <a:rPr lang="zh-CN" altLang="en-US" sz="2400" b="1" dirty="0">
                <a:solidFill>
                  <a:srgbClr val="C00000"/>
                </a:solidFill>
                <a:latin typeface="楷体" panose="02010609060101010101" pitchFamily="49" charset="-122"/>
                <a:ea typeface="楷体" panose="02010609060101010101" pitchFamily="49" charset="-122"/>
              </a:rPr>
              <a:t>民主集中制</a:t>
            </a:r>
            <a:r>
              <a:rPr lang="zh-CN" altLang="en-US" sz="2400" dirty="0">
                <a:solidFill>
                  <a:srgbClr val="C00000"/>
                </a:solidFill>
                <a:latin typeface="楷体" panose="02010609060101010101" pitchFamily="49" charset="-122"/>
                <a:ea typeface="楷体" panose="02010609060101010101" pitchFamily="49" charset="-122"/>
              </a:rPr>
              <a:t>和</a:t>
            </a:r>
            <a:r>
              <a:rPr lang="zh-CN" altLang="en-US" sz="2400" b="1" dirty="0">
                <a:solidFill>
                  <a:srgbClr val="C00000"/>
                </a:solidFill>
                <a:latin typeface="楷体" panose="02010609060101010101" pitchFamily="49" charset="-122"/>
                <a:ea typeface="楷体" panose="02010609060101010101" pitchFamily="49" charset="-122"/>
              </a:rPr>
              <a:t>集体领导制度</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ppt_x</p:attrName>
                                        </p:attrNameLst>
                                      </p:cBhvr>
                                      <p:tavLst>
                                        <p:tav tm="0">
                                          <p:val>
                                            <p:strVal val="#ppt_x"/>
                                          </p:val>
                                        </p:tav>
                                        <p:tav tm="100000">
                                          <p:val>
                                            <p:strVal val="#ppt_x"/>
                                          </p:val>
                                        </p:tav>
                                      </p:tavLst>
                                    </p:anim>
                                    <p:anim calcmode="lin" valueType="num">
                                      <p:cBhvr>
                                        <p:cTn id="1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ppt_x</p:attrName>
                                        </p:attrNameLst>
                                      </p:cBhvr>
                                      <p:tavLst>
                                        <p:tav tm="0">
                                          <p:val>
                                            <p:strVal val="#ppt_x"/>
                                          </p:val>
                                        </p:tav>
                                        <p:tav tm="100000">
                                          <p:val>
                                            <p:strVal val="#ppt_x"/>
                                          </p:val>
                                        </p:tav>
                                      </p:tavLst>
                                    </p:anim>
                                    <p:anim calcmode="lin" valueType="num">
                                      <p:cBhvr>
                                        <p:cTn id="3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14" grpId="0"/>
      <p:bldP spid="15" grpId="0"/>
      <p:bldP spid="19"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45</a:t>
            </a:fld>
            <a:endParaRPr lang="en-US" altLang="zh-CN" sz="1200" dirty="0"/>
          </a:p>
        </p:txBody>
      </p:sp>
      <p:sp>
        <p:nvSpPr>
          <p:cNvPr id="24" name="标题 1"/>
          <p:cNvSpPr>
            <a:spLocks noGrp="1"/>
          </p:cNvSpPr>
          <p:nvPr>
            <p:ph type="title"/>
          </p:nvPr>
        </p:nvSpPr>
        <p:spPr>
          <a:xfrm>
            <a:off x="880056" y="1637974"/>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、初步探索的其他理论成果</a:t>
            </a:r>
          </a:p>
        </p:txBody>
      </p:sp>
      <p:sp>
        <p:nvSpPr>
          <p:cNvPr id="13" name="ïsļíďe"/>
          <p:cNvSpPr/>
          <p:nvPr/>
        </p:nvSpPr>
        <p:spPr bwMode="auto">
          <a:xfrm>
            <a:off x="0" y="3188142"/>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6" name="矩形 15"/>
          <p:cNvSpPr/>
          <p:nvPr/>
        </p:nvSpPr>
        <p:spPr>
          <a:xfrm>
            <a:off x="880056" y="2271437"/>
            <a:ext cx="3815468" cy="461665"/>
          </a:xfrm>
          <a:prstGeom prst="rect">
            <a:avLst/>
          </a:prstGeom>
        </p:spPr>
        <p:txBody>
          <a:bodyPr wrap="none">
            <a:spAutoFit/>
          </a:bodyPr>
          <a:lstStyle/>
          <a:p>
            <a:r>
              <a:rPr lang="zh-CN" altLang="en-US" sz="2400" dirty="0">
                <a:solidFill>
                  <a:srgbClr val="3333FF"/>
                </a:solidFill>
                <a:latin typeface="黑体" panose="02010609060101010101" pitchFamily="49" charset="-122"/>
                <a:ea typeface="黑体" panose="02010609060101010101" pitchFamily="49" charset="-122"/>
                <a:sym typeface="Wingdings" panose="05000000000000000000" pitchFamily="2" charset="2"/>
              </a:rPr>
              <a:t></a:t>
            </a:r>
            <a:r>
              <a:rPr lang="zh-CN" altLang="en-US" sz="2400" dirty="0">
                <a:solidFill>
                  <a:srgbClr val="3333FF"/>
                </a:solidFill>
                <a:latin typeface="黑体" panose="02010609060101010101" pitchFamily="49" charset="-122"/>
                <a:ea typeface="黑体" panose="02010609060101010101" pitchFamily="49" charset="-122"/>
              </a:rPr>
              <a:t>关于国际战略和外交工作</a:t>
            </a:r>
          </a:p>
        </p:txBody>
      </p:sp>
      <p:sp>
        <p:nvSpPr>
          <p:cNvPr id="18" name="矩形 17"/>
          <p:cNvSpPr/>
          <p:nvPr/>
        </p:nvSpPr>
        <p:spPr>
          <a:xfrm>
            <a:off x="1127448" y="2819146"/>
            <a:ext cx="10345002" cy="3963777"/>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在</a:t>
            </a:r>
            <a:r>
              <a:rPr lang="zh-CN" altLang="en-US" sz="2400" b="1" dirty="0">
                <a:solidFill>
                  <a:srgbClr val="C00000"/>
                </a:solidFill>
                <a:latin typeface="楷体" panose="02010609060101010101" pitchFamily="49" charset="-122"/>
                <a:ea typeface="楷体" panose="02010609060101010101" pitchFamily="49" charset="-122"/>
              </a:rPr>
              <a:t>和平共处五项原则</a:t>
            </a:r>
            <a:r>
              <a:rPr lang="zh-CN" altLang="en-US" sz="2400" dirty="0">
                <a:solidFill>
                  <a:srgbClr val="C00000"/>
                </a:solidFill>
                <a:latin typeface="楷体" panose="02010609060101010101" pitchFamily="49" charset="-122"/>
                <a:ea typeface="楷体" panose="02010609060101010101" pitchFamily="49" charset="-122"/>
              </a:rPr>
              <a:t>（互相尊重主权和领土完整、互不侵犯、互不干涉内政、平等互利、和平共处）</a:t>
            </a:r>
            <a:r>
              <a:rPr lang="zh-CN" altLang="en-US" sz="2400" dirty="0">
                <a:latin typeface="楷体" panose="02010609060101010101" pitchFamily="49" charset="-122"/>
                <a:ea typeface="楷体" panose="02010609060101010101" pitchFamily="49" charset="-122"/>
              </a:rPr>
              <a:t>的基础上发展同所有友好国家的关系。</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两个“中间地带”战略思想</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亚洲、非洲和拉丁美洲</a:t>
            </a:r>
            <a:r>
              <a:rPr lang="zh-CN" altLang="en-US" sz="2400" dirty="0">
                <a:latin typeface="楷体" panose="02010609060101010101" pitchFamily="49" charset="-122"/>
                <a:ea typeface="楷体" panose="02010609060101010101" pitchFamily="49" charset="-122"/>
              </a:rPr>
              <a:t>是第一中间地带，</a:t>
            </a:r>
            <a:r>
              <a:rPr lang="zh-CN" altLang="en-US" sz="2400" dirty="0">
                <a:solidFill>
                  <a:srgbClr val="C00000"/>
                </a:solidFill>
                <a:latin typeface="楷体" panose="02010609060101010101" pitchFamily="49" charset="-122"/>
                <a:ea typeface="楷体" panose="02010609060101010101" pitchFamily="49" charset="-122"/>
              </a:rPr>
              <a:t>欧洲、北美加拿大、大洋洲</a:t>
            </a:r>
            <a:r>
              <a:rPr lang="zh-CN" altLang="en-US" sz="2400" dirty="0">
                <a:latin typeface="楷体" panose="02010609060101010101" pitchFamily="49" charset="-122"/>
                <a:ea typeface="楷体" panose="02010609060101010101" pitchFamily="49" charset="-122"/>
              </a:rPr>
              <a:t>加上</a:t>
            </a:r>
            <a:r>
              <a:rPr lang="zh-CN" altLang="en-US" sz="2400" dirty="0">
                <a:solidFill>
                  <a:srgbClr val="C00000"/>
                </a:solidFill>
                <a:latin typeface="楷体" panose="02010609060101010101" pitchFamily="49" charset="-122"/>
                <a:ea typeface="楷体" panose="02010609060101010101" pitchFamily="49" charset="-122"/>
              </a:rPr>
              <a:t>日本</a:t>
            </a:r>
            <a:r>
              <a:rPr lang="zh-CN" altLang="en-US" sz="2400" dirty="0">
                <a:latin typeface="楷体" panose="02010609060101010101" pitchFamily="49" charset="-122"/>
                <a:ea typeface="楷体" panose="02010609060101010101" pitchFamily="49" charset="-122"/>
              </a:rPr>
              <a:t>是第二中间地带。</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“三个世界划分”战略思想</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苏美</a:t>
            </a:r>
            <a:r>
              <a:rPr lang="zh-CN" altLang="en-US" sz="2400" dirty="0">
                <a:latin typeface="楷体" panose="02010609060101010101" pitchFamily="49" charset="-122"/>
                <a:ea typeface="楷体" panose="02010609060101010101" pitchFamily="49" charset="-122"/>
              </a:rPr>
              <a:t>两个超级大国属于第一世界，</a:t>
            </a:r>
            <a:r>
              <a:rPr lang="zh-CN" altLang="en-US" sz="2400" dirty="0">
                <a:solidFill>
                  <a:srgbClr val="C00000"/>
                </a:solidFill>
                <a:latin typeface="楷体" panose="02010609060101010101" pitchFamily="49" charset="-122"/>
                <a:ea typeface="楷体" panose="02010609060101010101" pitchFamily="49" charset="-122"/>
              </a:rPr>
              <a:t>苏美以外的西方发达国家和东欧国家</a:t>
            </a:r>
            <a:r>
              <a:rPr lang="zh-CN" altLang="en-US" sz="2400" dirty="0">
                <a:latin typeface="楷体" panose="02010609060101010101" pitchFamily="49" charset="-122"/>
                <a:ea typeface="楷体" panose="02010609060101010101" pitchFamily="49" charset="-122"/>
              </a:rPr>
              <a:t>属于第二世界，</a:t>
            </a:r>
            <a:r>
              <a:rPr lang="zh-CN" altLang="en-US" sz="2400" dirty="0">
                <a:solidFill>
                  <a:srgbClr val="C00000"/>
                </a:solidFill>
                <a:latin typeface="楷体" panose="02010609060101010101" pitchFamily="49" charset="-122"/>
                <a:ea typeface="楷体" panose="02010609060101010101" pitchFamily="49" charset="-122"/>
              </a:rPr>
              <a:t>亚洲、非洲、拉丁美洲的广大发展中国家</a:t>
            </a:r>
            <a:r>
              <a:rPr lang="zh-CN" altLang="en-US" sz="2400" dirty="0">
                <a:latin typeface="楷体" panose="02010609060101010101" pitchFamily="49" charset="-122"/>
                <a:ea typeface="楷体" panose="02010609060101010101" pitchFamily="49" charset="-122"/>
              </a:rPr>
              <a:t>属于第三世界。</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反对超级大国的霸权主义和战争威胁，</a:t>
            </a:r>
            <a:r>
              <a:rPr lang="zh-CN" altLang="en-US" sz="2400" dirty="0">
                <a:solidFill>
                  <a:srgbClr val="C00000"/>
                </a:solidFill>
                <a:latin typeface="楷体" panose="02010609060101010101" pitchFamily="49" charset="-122"/>
                <a:ea typeface="楷体" panose="02010609060101010101" pitchFamily="49" charset="-122"/>
              </a:rPr>
              <a:t>宣布中国永不称霸</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03363" y="919163"/>
            <a:ext cx="7940675" cy="668337"/>
            <a:chOff x="1503363" y="919163"/>
            <a:chExt cx="7940675" cy="668337"/>
          </a:xfrm>
        </p:grpSpPr>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46</a:t>
            </a:fld>
            <a:endParaRPr lang="en-US" altLang="zh-CN" sz="1200" dirty="0"/>
          </a:p>
        </p:txBody>
      </p:sp>
      <p:sp>
        <p:nvSpPr>
          <p:cNvPr id="24" name="标题 1"/>
          <p:cNvSpPr>
            <a:spLocks noGrp="1"/>
          </p:cNvSpPr>
          <p:nvPr>
            <p:ph type="title"/>
          </p:nvPr>
        </p:nvSpPr>
        <p:spPr>
          <a:xfrm>
            <a:off x="911424" y="1774697"/>
            <a:ext cx="7223125"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5</a:t>
            </a:r>
            <a:r>
              <a:rPr lang="zh-CN" altLang="en-US" sz="2800" b="1" dirty="0">
                <a:solidFill>
                  <a:srgbClr val="CC0000"/>
                </a:solidFill>
                <a:latin typeface="华文中宋" panose="02010600040101010101" pitchFamily="2" charset="-122"/>
                <a:ea typeface="华文中宋" panose="02010600040101010101" pitchFamily="2" charset="-122"/>
              </a:rPr>
              <a:t>、初步探索的意义和经验教训</a:t>
            </a:r>
          </a:p>
        </p:txBody>
      </p:sp>
      <p:sp>
        <p:nvSpPr>
          <p:cNvPr id="13" name="ïsļíďe"/>
          <p:cNvSpPr/>
          <p:nvPr/>
        </p:nvSpPr>
        <p:spPr bwMode="auto">
          <a:xfrm>
            <a:off x="0" y="3188142"/>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p>
        </p:txBody>
      </p:sp>
      <p:sp>
        <p:nvSpPr>
          <p:cNvPr id="18" name="矩形 17"/>
          <p:cNvSpPr/>
          <p:nvPr/>
        </p:nvSpPr>
        <p:spPr>
          <a:xfrm>
            <a:off x="1127448" y="2819146"/>
            <a:ext cx="10345002" cy="2634183"/>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solidFill>
                  <a:srgbClr val="C00000"/>
                </a:solidFill>
                <a:latin typeface="楷体" panose="02010609060101010101" pitchFamily="49" charset="-122"/>
                <a:ea typeface="楷体" panose="02010609060101010101" pitchFamily="49" charset="-122"/>
              </a:rPr>
              <a:t>社会主义民主的本质</a:t>
            </a:r>
            <a:r>
              <a:rPr lang="zh-CN" altLang="en-US" sz="2400" dirty="0">
                <a:latin typeface="楷体" panose="02010609060101010101" pitchFamily="49" charset="-122"/>
                <a:ea typeface="楷体" panose="02010609060101010101" pitchFamily="49" charset="-122"/>
              </a:rPr>
              <a:t>是</a:t>
            </a:r>
            <a:r>
              <a:rPr lang="zh-CN" altLang="en-US" sz="2400" b="1" dirty="0">
                <a:solidFill>
                  <a:srgbClr val="C00000"/>
                </a:solidFill>
                <a:latin typeface="楷体" panose="02010609060101010101" pitchFamily="49" charset="-122"/>
                <a:ea typeface="楷体" panose="02010609060101010101" pitchFamily="49" charset="-122"/>
              </a:rPr>
              <a:t>人民当家作主</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民主集中制</a:t>
            </a:r>
            <a:r>
              <a:rPr lang="zh-CN" altLang="en-US" sz="2400" dirty="0">
                <a:latin typeface="楷体" panose="02010609060101010101" pitchFamily="49" charset="-122"/>
                <a:ea typeface="楷体" panose="02010609060101010101" pitchFamily="49" charset="-122"/>
              </a:rPr>
              <a:t>是无产阶级政党的</a:t>
            </a:r>
            <a:r>
              <a:rPr lang="zh-CN" altLang="en-US" sz="2400" dirty="0">
                <a:solidFill>
                  <a:srgbClr val="C00000"/>
                </a:solidFill>
                <a:latin typeface="楷体" panose="02010609060101010101" pitchFamily="49" charset="-122"/>
                <a:ea typeface="楷体" panose="02010609060101010101" pitchFamily="49" charset="-122"/>
              </a:rPr>
              <a:t>根本组织原则</a:t>
            </a:r>
            <a:r>
              <a:rPr lang="zh-CN" altLang="en-US" sz="2400" dirty="0">
                <a:latin typeface="楷体" panose="02010609060101010101" pitchFamily="49" charset="-122"/>
                <a:ea typeface="楷体" panose="02010609060101010101" pitchFamily="49" charset="-122"/>
              </a:rPr>
              <a:t>，是指导党内生活的</a:t>
            </a:r>
            <a:r>
              <a:rPr lang="zh-CN" altLang="en-US" sz="2400" dirty="0">
                <a:solidFill>
                  <a:srgbClr val="C00000"/>
                </a:solidFill>
                <a:latin typeface="楷体" panose="02010609060101010101" pitchFamily="49" charset="-122"/>
                <a:ea typeface="楷体" panose="02010609060101010101" pitchFamily="49" charset="-122"/>
              </a:rPr>
              <a:t>基本准则</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如何理解</a:t>
            </a:r>
            <a:r>
              <a:rPr lang="zh-CN" altLang="en-US" sz="2400" dirty="0">
                <a:solidFill>
                  <a:srgbClr val="C00000"/>
                </a:solidFill>
                <a:latin typeface="楷体" panose="02010609060101010101" pitchFamily="49" charset="-122"/>
                <a:ea typeface="楷体" panose="02010609060101010101" pitchFamily="49" charset="-122"/>
              </a:rPr>
              <a:t>改革开放前</a:t>
            </a:r>
            <a:r>
              <a:rPr lang="zh-CN" altLang="en-US" sz="2400" dirty="0">
                <a:latin typeface="楷体" panose="02010609060101010101" pitchFamily="49" charset="-122"/>
                <a:ea typeface="楷体" panose="02010609060101010101" pitchFamily="49" charset="-122"/>
              </a:rPr>
              <a:t>的社会主义实践探索与</a:t>
            </a:r>
            <a:r>
              <a:rPr lang="zh-CN" altLang="en-US" sz="2400" dirty="0">
                <a:solidFill>
                  <a:srgbClr val="C00000"/>
                </a:solidFill>
                <a:latin typeface="楷体" panose="02010609060101010101" pitchFamily="49" charset="-122"/>
                <a:ea typeface="楷体" panose="02010609060101010101" pitchFamily="49" charset="-122"/>
              </a:rPr>
              <a:t>改革开放后</a:t>
            </a:r>
            <a:r>
              <a:rPr lang="zh-CN" altLang="en-US" sz="2400" dirty="0">
                <a:latin typeface="楷体" panose="02010609060101010101" pitchFamily="49" charset="-122"/>
                <a:ea typeface="楷体" panose="02010609060101010101" pitchFamily="49" charset="-122"/>
              </a:rPr>
              <a:t>的社会主义实践探索之间的关系？</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如何正确评价毛泽东？如何完整准确地理解毛泽东思想？</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34684" y="1698625"/>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、邓小平理论首要的基本的理论问题</a:t>
            </a:r>
            <a:r>
              <a:rPr lang="en-US" altLang="zh-CN" sz="2800" b="1" dirty="0">
                <a:solidFill>
                  <a:schemeClr val="tx1"/>
                </a:solidFill>
                <a:latin typeface="华文中宋" panose="02010600040101010101" pitchFamily="2" charset="-122"/>
                <a:ea typeface="华文中宋" panose="02010600040101010101" pitchFamily="2" charset="-122"/>
              </a:rPr>
              <a:t>-</a:t>
            </a:r>
            <a:r>
              <a:rPr lang="zh-CN" altLang="en-US" sz="2800" b="1" dirty="0">
                <a:solidFill>
                  <a:srgbClr val="CC0000"/>
                </a:solidFill>
                <a:latin typeface="华文中宋" panose="02010600040101010101" pitchFamily="2" charset="-122"/>
                <a:ea typeface="华文中宋" panose="02010600040101010101" pitchFamily="2" charset="-122"/>
              </a:rPr>
              <a:t>社会主义的本质</a:t>
            </a:r>
          </a:p>
        </p:txBody>
      </p:sp>
      <p:sp>
        <p:nvSpPr>
          <p:cNvPr id="10" name="文本框 9"/>
          <p:cNvSpPr txBox="1"/>
          <p:nvPr/>
        </p:nvSpPr>
        <p:spPr>
          <a:xfrm>
            <a:off x="534684" y="2544609"/>
            <a:ext cx="11017224" cy="4489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10000"/>
              </a:lnSpc>
            </a:pPr>
            <a:r>
              <a:rPr lang="zh-CN" altLang="en-US" sz="2400" b="1" dirty="0">
                <a:solidFill>
                  <a:srgbClr val="FF0000"/>
                </a:solidFill>
                <a:latin typeface="楷体" panose="02010609060101010101" pitchFamily="49" charset="-122"/>
                <a:ea typeface="楷体" panose="02010609060101010101" pitchFamily="49" charset="-122"/>
              </a:rPr>
              <a:t>解放生产力，发展生产力，消灭剥削，消除两极分化，最终达到共同富裕</a:t>
            </a:r>
            <a:r>
              <a:rPr lang="zh-CN" altLang="en-US" sz="2400" dirty="0">
                <a:solidFill>
                  <a:srgbClr val="FF0000"/>
                </a:solidFill>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11" name="矩形 10"/>
          <p:cNvSpPr/>
          <p:nvPr/>
        </p:nvSpPr>
        <p:spPr>
          <a:xfrm>
            <a:off x="587388" y="3304308"/>
            <a:ext cx="11017224" cy="2505942"/>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它突出地强调</a:t>
            </a:r>
            <a:r>
              <a:rPr lang="zh-CN" altLang="en-US" sz="2400" b="1" dirty="0">
                <a:solidFill>
                  <a:srgbClr val="FF0000"/>
                </a:solidFill>
                <a:latin typeface="楷体" panose="02010609060101010101" pitchFamily="49" charset="-122"/>
                <a:ea typeface="楷体" panose="02010609060101010101" pitchFamily="49" charset="-122"/>
              </a:rPr>
              <a:t>解放和发展生产力</a:t>
            </a:r>
            <a:r>
              <a:rPr lang="zh-CN" altLang="en-US" sz="2400" dirty="0">
                <a:latin typeface="楷体" panose="02010609060101010101" pitchFamily="49" charset="-122"/>
                <a:ea typeface="楷体" panose="02010609060101010101" pitchFamily="49" charset="-122"/>
              </a:rPr>
              <a:t>在社会主义社会发展中的</a:t>
            </a:r>
            <a:r>
              <a:rPr lang="zh-CN" altLang="en-US" sz="2400" dirty="0">
                <a:solidFill>
                  <a:srgbClr val="C00000"/>
                </a:solidFill>
                <a:latin typeface="楷体" panose="02010609060101010101" pitchFamily="49" charset="-122"/>
                <a:ea typeface="楷体" panose="02010609060101010101" pitchFamily="49" charset="-122"/>
              </a:rPr>
              <a:t>重要地位</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它突出地强调“</a:t>
            </a:r>
            <a:r>
              <a:rPr lang="zh-CN" altLang="en-US" sz="2400" b="1" dirty="0">
                <a:solidFill>
                  <a:srgbClr val="FF0000"/>
                </a:solidFill>
                <a:latin typeface="楷体" panose="02010609060101010101" pitchFamily="49" charset="-122"/>
                <a:ea typeface="楷体" panose="02010609060101010101" pitchFamily="49" charset="-122"/>
              </a:rPr>
              <a:t>消灭剥削，消除两极分化，最终达到共同富裕</a:t>
            </a:r>
            <a:r>
              <a:rPr lang="zh-CN" altLang="en-US" sz="2400" dirty="0">
                <a:latin typeface="楷体" panose="02010609060101010101" pitchFamily="49" charset="-122"/>
                <a:ea typeface="楷体" panose="02010609060101010101" pitchFamily="49" charset="-122"/>
              </a:rPr>
              <a:t>”，从</a:t>
            </a:r>
            <a:r>
              <a:rPr lang="zh-CN" altLang="en-US" sz="2400" dirty="0">
                <a:solidFill>
                  <a:srgbClr val="C00000"/>
                </a:solidFill>
                <a:latin typeface="楷体" panose="02010609060101010101" pitchFamily="49" charset="-122"/>
                <a:ea typeface="楷体" panose="02010609060101010101" pitchFamily="49" charset="-122"/>
              </a:rPr>
              <a:t>生产关系</a:t>
            </a:r>
            <a:r>
              <a:rPr lang="zh-CN" altLang="en-US" sz="2400" dirty="0">
                <a:latin typeface="楷体" panose="02010609060101010101" pitchFamily="49" charset="-122"/>
                <a:ea typeface="楷体" panose="02010609060101010101" pitchFamily="49" charset="-122"/>
              </a:rPr>
              <a:t>和</a:t>
            </a:r>
            <a:r>
              <a:rPr lang="zh-CN" altLang="en-US" sz="2400" dirty="0">
                <a:solidFill>
                  <a:srgbClr val="C00000"/>
                </a:solidFill>
                <a:latin typeface="楷体" panose="02010609060101010101" pitchFamily="49" charset="-122"/>
                <a:ea typeface="楷体" panose="02010609060101010101" pitchFamily="49" charset="-122"/>
              </a:rPr>
              <a:t>发展目标</a:t>
            </a:r>
            <a:r>
              <a:rPr lang="zh-CN" altLang="en-US" sz="2400" dirty="0">
                <a:latin typeface="楷体" panose="02010609060101010101" pitchFamily="49" charset="-122"/>
                <a:ea typeface="楷体" panose="02010609060101010101" pitchFamily="49" charset="-122"/>
              </a:rPr>
              <a:t>角度认识和把握社会主义本质。</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实现</a:t>
            </a:r>
            <a:r>
              <a:rPr lang="zh-CN" altLang="en-US" sz="2400" b="1" dirty="0">
                <a:solidFill>
                  <a:srgbClr val="FF0000"/>
                </a:solidFill>
                <a:latin typeface="楷体" panose="02010609060101010101" pitchFamily="49" charset="-122"/>
                <a:ea typeface="楷体" panose="02010609060101010101" pitchFamily="49" charset="-122"/>
              </a:rPr>
              <a:t>共同富裕</a:t>
            </a:r>
            <a:r>
              <a:rPr lang="zh-CN" altLang="en-US" sz="2400" dirty="0">
                <a:latin typeface="楷体" panose="02010609060101010101" pitchFamily="49" charset="-122"/>
                <a:ea typeface="楷体" panose="02010609060101010101" pitchFamily="49" charset="-122"/>
              </a:rPr>
              <a:t>要</a:t>
            </a:r>
            <a:r>
              <a:rPr lang="zh-CN" altLang="en-US" sz="2400" dirty="0">
                <a:solidFill>
                  <a:srgbClr val="C00000"/>
                </a:solidFill>
                <a:latin typeface="楷体" panose="02010609060101010101" pitchFamily="49" charset="-122"/>
                <a:ea typeface="楷体" panose="02010609060101010101" pitchFamily="49" charset="-122"/>
              </a:rPr>
              <a:t>以坚持公有制为根本保证</a:t>
            </a:r>
            <a:r>
              <a:rPr lang="zh-CN" altLang="en-US" sz="2400" dirty="0">
                <a:latin typeface="楷体" panose="02010609060101010101" pitchFamily="49" charset="-122"/>
                <a:ea typeface="楷体" panose="02010609060101010101" pitchFamily="49" charset="-122"/>
              </a:rPr>
              <a:t>，坚持</a:t>
            </a:r>
            <a:r>
              <a:rPr lang="zh-CN" altLang="en-US" sz="2400" b="1" dirty="0">
                <a:solidFill>
                  <a:srgbClr val="FF0000"/>
                </a:solidFill>
                <a:latin typeface="楷体" panose="02010609060101010101" pitchFamily="49" charset="-122"/>
                <a:ea typeface="楷体" panose="02010609060101010101" pitchFamily="49" charset="-122"/>
              </a:rPr>
              <a:t>公有制为主体</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要以消灭剥削、消除两极分化为前提条件</a:t>
            </a:r>
            <a:r>
              <a:rPr lang="zh-CN" altLang="en-US" sz="2400" dirty="0">
                <a:latin typeface="楷体" panose="02010609060101010101" pitchFamily="49" charset="-122"/>
                <a:ea typeface="楷体" panose="02010609060101010101" pitchFamily="49" charset="-122"/>
              </a:rPr>
              <a:t>。</a:t>
            </a:r>
          </a:p>
        </p:txBody>
      </p:sp>
      <p:sp>
        <p:nvSpPr>
          <p:cNvPr id="1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47</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0"/>
                                        </p:tgtEl>
                                        <p:attrNameLst>
                                          <p:attrName>style.visibility</p:attrName>
                                        </p:attrNameLst>
                                      </p:cBhvr>
                                      <p:to>
                                        <p:strVal val="visible"/>
                                      </p:to>
                                    </p:set>
                                    <p:anim calcmode="lin" valueType="num">
                                      <p:cBhvr additive="base">
                                        <p:cTn id="13" dur="500" fill="hold"/>
                                        <p:tgtEl>
                                          <p:spTgt spid="104450"/>
                                        </p:tgtEl>
                                        <p:attrNameLst>
                                          <p:attrName>ppt_x</p:attrName>
                                        </p:attrNameLst>
                                      </p:cBhvr>
                                      <p:tavLst>
                                        <p:tav tm="0">
                                          <p:val>
                                            <p:strVal val="0-#ppt_w/2"/>
                                          </p:val>
                                        </p:tav>
                                        <p:tav tm="100000">
                                          <p:val>
                                            <p:strVal val="#ppt_x"/>
                                          </p:val>
                                        </p:tav>
                                      </p:tavLst>
                                    </p:anim>
                                    <p:anim calcmode="lin" valueType="num">
                                      <p:cBhvr additive="base">
                                        <p:cTn id="14"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anim calcmode="lin" valueType="num">
                                      <p:cBhvr>
                                        <p:cTn id="27" dur="500" fill="hold"/>
                                        <p:tgtEl>
                                          <p:spTgt spid="11"/>
                                        </p:tgtEl>
                                        <p:attrNameLst>
                                          <p:attrName>ppt_x</p:attrName>
                                        </p:attrNameLst>
                                      </p:cBhvr>
                                      <p:tavLst>
                                        <p:tav tm="0">
                                          <p:val>
                                            <p:strVal val="#ppt_x"/>
                                          </p:val>
                                        </p:tav>
                                        <p:tav tm="100000">
                                          <p:val>
                                            <p:strVal val="#ppt_x"/>
                                          </p:val>
                                        </p:tav>
                                      </p:tavLst>
                                    </p:anim>
                                    <p:anim calcmode="lin" valueType="num">
                                      <p:cBhvr>
                                        <p:cTn id="2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、邓小平理论的精髓</a:t>
            </a:r>
          </a:p>
        </p:txBody>
      </p:sp>
      <p:sp>
        <p:nvSpPr>
          <p:cNvPr id="13" name="文本框 12"/>
          <p:cNvSpPr txBox="1"/>
          <p:nvPr/>
        </p:nvSpPr>
        <p:spPr>
          <a:xfrm>
            <a:off x="7441319" y="2449783"/>
            <a:ext cx="3559629" cy="46166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是邓小平理论的精髓。</a:t>
            </a:r>
          </a:p>
        </p:txBody>
      </p:sp>
      <p:grpSp>
        <p:nvGrpSpPr>
          <p:cNvPr id="14" name="组合 13"/>
          <p:cNvGrpSpPr/>
          <p:nvPr/>
        </p:nvGrpSpPr>
        <p:grpSpPr>
          <a:xfrm>
            <a:off x="1065652" y="2204864"/>
            <a:ext cx="2913194" cy="707886"/>
            <a:chOff x="5411235" y="1349505"/>
            <a:chExt cx="2913194" cy="707886"/>
          </a:xfrm>
        </p:grpSpPr>
        <p:grpSp>
          <p:nvGrpSpPr>
            <p:cNvPr id="15" name="组合 14"/>
            <p:cNvGrpSpPr/>
            <p:nvPr/>
          </p:nvGrpSpPr>
          <p:grpSpPr>
            <a:xfrm>
              <a:off x="7692080" y="1398933"/>
              <a:ext cx="632349" cy="646331"/>
              <a:chOff x="3050798" y="1504951"/>
              <a:chExt cx="476940" cy="487486"/>
            </a:xfrm>
          </p:grpSpPr>
          <p:sp>
            <p:nvSpPr>
              <p:cNvPr id="38" name="矩形 37"/>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9" name="直接连接符 38"/>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411235" y="1398933"/>
              <a:ext cx="632349" cy="646331"/>
              <a:chOff x="3050798" y="1504951"/>
              <a:chExt cx="476940" cy="487486"/>
            </a:xfrm>
          </p:grpSpPr>
          <p:sp>
            <p:nvSpPr>
              <p:cNvPr id="33" name="矩形 32"/>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4" name="直接连接符 33"/>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931799" y="1398933"/>
              <a:ext cx="632349" cy="646331"/>
              <a:chOff x="3050798" y="1504951"/>
              <a:chExt cx="476940" cy="487486"/>
            </a:xfrm>
          </p:grpSpPr>
          <p:sp>
            <p:nvSpPr>
              <p:cNvPr id="28" name="矩形 27"/>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9" name="直接连接符 28"/>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171517" y="1398933"/>
              <a:ext cx="632349" cy="646331"/>
              <a:chOff x="3050798" y="1504951"/>
              <a:chExt cx="476940" cy="487486"/>
            </a:xfrm>
          </p:grpSpPr>
          <p:sp>
            <p:nvSpPr>
              <p:cNvPr id="23" name="矩形 22"/>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4" name="直接连接符 23"/>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5439409"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解</a:t>
              </a:r>
            </a:p>
          </p:txBody>
        </p:sp>
        <p:sp>
          <p:nvSpPr>
            <p:cNvPr id="20" name="矩形 19"/>
            <p:cNvSpPr/>
            <p:nvPr/>
          </p:nvSpPr>
          <p:spPr>
            <a:xfrm>
              <a:off x="7720254"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想</a:t>
              </a:r>
            </a:p>
          </p:txBody>
        </p:sp>
        <p:sp>
          <p:nvSpPr>
            <p:cNvPr id="21" name="矩形 20"/>
            <p:cNvSpPr/>
            <p:nvPr/>
          </p:nvSpPr>
          <p:spPr>
            <a:xfrm>
              <a:off x="6959973"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思</a:t>
              </a:r>
            </a:p>
          </p:txBody>
        </p:sp>
        <p:sp>
          <p:nvSpPr>
            <p:cNvPr id="22" name="矩形 21"/>
            <p:cNvSpPr/>
            <p:nvPr/>
          </p:nvSpPr>
          <p:spPr>
            <a:xfrm>
              <a:off x="6199691"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放</a:t>
              </a:r>
            </a:p>
          </p:txBody>
        </p:sp>
      </p:grpSp>
      <p:grpSp>
        <p:nvGrpSpPr>
          <p:cNvPr id="43" name="组合 42"/>
          <p:cNvGrpSpPr/>
          <p:nvPr/>
        </p:nvGrpSpPr>
        <p:grpSpPr>
          <a:xfrm>
            <a:off x="4295800" y="2204864"/>
            <a:ext cx="2913194" cy="707886"/>
            <a:chOff x="8709425" y="1349505"/>
            <a:chExt cx="2913194" cy="707886"/>
          </a:xfrm>
        </p:grpSpPr>
        <p:grpSp>
          <p:nvGrpSpPr>
            <p:cNvPr id="44" name="组合 43"/>
            <p:cNvGrpSpPr/>
            <p:nvPr/>
          </p:nvGrpSpPr>
          <p:grpSpPr>
            <a:xfrm>
              <a:off x="8709425" y="1398933"/>
              <a:ext cx="632349" cy="646331"/>
              <a:chOff x="3050798" y="1504951"/>
              <a:chExt cx="476940" cy="487486"/>
            </a:xfrm>
          </p:grpSpPr>
          <p:sp>
            <p:nvSpPr>
              <p:cNvPr id="67" name="矩形 66"/>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68" name="直接连接符 67"/>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9469707" y="1398933"/>
              <a:ext cx="632349" cy="646331"/>
              <a:chOff x="3050798" y="1504951"/>
              <a:chExt cx="476940" cy="487486"/>
            </a:xfrm>
          </p:grpSpPr>
          <p:sp>
            <p:nvSpPr>
              <p:cNvPr id="62" name="矩形 61"/>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63" name="直接连接符 62"/>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10990270" y="1398933"/>
              <a:ext cx="632349" cy="646331"/>
              <a:chOff x="3050798" y="1504951"/>
              <a:chExt cx="476940" cy="487486"/>
            </a:xfrm>
          </p:grpSpPr>
          <p:sp>
            <p:nvSpPr>
              <p:cNvPr id="57" name="矩形 56"/>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8" name="直接连接符 57"/>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10229989" y="1398933"/>
              <a:ext cx="632349" cy="646331"/>
              <a:chOff x="3050798" y="1504951"/>
              <a:chExt cx="476940" cy="487486"/>
            </a:xfrm>
          </p:grpSpPr>
          <p:sp>
            <p:nvSpPr>
              <p:cNvPr id="52" name="矩形 51"/>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3" name="直接连接符 52"/>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8737599"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实</a:t>
              </a:r>
            </a:p>
          </p:txBody>
        </p:sp>
        <p:sp>
          <p:nvSpPr>
            <p:cNvPr id="49" name="矩形 48"/>
            <p:cNvSpPr/>
            <p:nvPr/>
          </p:nvSpPr>
          <p:spPr>
            <a:xfrm>
              <a:off x="10258163"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求</a:t>
              </a:r>
            </a:p>
          </p:txBody>
        </p:sp>
        <p:sp>
          <p:nvSpPr>
            <p:cNvPr id="50" name="矩形 49"/>
            <p:cNvSpPr/>
            <p:nvPr/>
          </p:nvSpPr>
          <p:spPr>
            <a:xfrm>
              <a:off x="11018444"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是</a:t>
              </a:r>
            </a:p>
          </p:txBody>
        </p:sp>
        <p:sp>
          <p:nvSpPr>
            <p:cNvPr id="51" name="矩形 50"/>
            <p:cNvSpPr/>
            <p:nvPr/>
          </p:nvSpPr>
          <p:spPr>
            <a:xfrm>
              <a:off x="9497881"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事</a:t>
              </a:r>
            </a:p>
          </p:txBody>
        </p:sp>
      </p:grpSp>
      <p:sp>
        <p:nvSpPr>
          <p:cNvPr id="73" name="文本框 72"/>
          <p:cNvSpPr txBox="1"/>
          <p:nvPr/>
        </p:nvSpPr>
        <p:spPr>
          <a:xfrm>
            <a:off x="1036994" y="3052178"/>
            <a:ext cx="10374087" cy="3831049"/>
          </a:xfrm>
          <a:prstGeom prst="rect">
            <a:avLst/>
          </a:prstGeom>
          <a:noFill/>
        </p:spPr>
        <p:txBody>
          <a:bodyPr wrap="square" rtlCol="0">
            <a:spAutoFit/>
          </a:bodyPr>
          <a:lstStyle/>
          <a:p>
            <a:pPr>
              <a:lnSpc>
                <a:spcPct val="120000"/>
              </a:lnSpc>
              <a:spcBef>
                <a:spcPts val="600"/>
              </a:spcBef>
            </a:pPr>
            <a:r>
              <a:rPr lang="zh-CN" altLang="en-US" sz="2400" dirty="0">
                <a:latin typeface="华文中宋" panose="02010600040101010101" pitchFamily="2" charset="-122"/>
                <a:ea typeface="华文中宋" panose="02010600040101010101" pitchFamily="2" charset="-122"/>
                <a:sym typeface="Wingdings" panose="05000000000000000000" pitchFamily="2" charset="2"/>
              </a:rPr>
              <a:t> </a:t>
            </a:r>
            <a:r>
              <a:rPr lang="zh-CN" altLang="en-US" sz="2400" dirty="0">
                <a:latin typeface="华文中宋" panose="02010600040101010101" pitchFamily="2" charset="-122"/>
                <a:ea typeface="华文中宋" panose="02010600040101010101" pitchFamily="2" charset="-122"/>
              </a:rPr>
              <a:t>有力</a:t>
            </a:r>
            <a:r>
              <a:rPr lang="zh-CN" altLang="en-US" sz="2400" dirty="0">
                <a:solidFill>
                  <a:srgbClr val="C00000"/>
                </a:solidFill>
                <a:latin typeface="华文中宋" panose="02010600040101010101" pitchFamily="2" charset="-122"/>
                <a:ea typeface="华文中宋" panose="02010600040101010101" pitchFamily="2" charset="-122"/>
              </a:rPr>
              <a:t>推动和保障了</a:t>
            </a:r>
            <a:r>
              <a:rPr lang="zh-CN" altLang="en-US" sz="2400" dirty="0">
                <a:latin typeface="华文中宋" panose="02010600040101010101" pitchFamily="2" charset="-122"/>
                <a:ea typeface="华文中宋" panose="02010600040101010101" pitchFamily="2" charset="-122"/>
              </a:rPr>
              <a:t>拨乱反正的进行；</a:t>
            </a:r>
            <a:endParaRPr lang="en-US" altLang="zh-CN" sz="2400" dirty="0">
              <a:latin typeface="华文中宋" panose="02010600040101010101" pitchFamily="2" charset="-122"/>
              <a:ea typeface="华文中宋" panose="02010600040101010101" pitchFamily="2" charset="-122"/>
            </a:endParaRPr>
          </a:p>
          <a:p>
            <a:pPr>
              <a:lnSpc>
                <a:spcPct val="120000"/>
              </a:lnSpc>
              <a:spcBef>
                <a:spcPts val="600"/>
              </a:spcBef>
            </a:pPr>
            <a:r>
              <a:rPr lang="zh-CN" altLang="en-US" sz="2400" dirty="0">
                <a:latin typeface="华文中宋" panose="02010600040101010101" pitchFamily="2" charset="-122"/>
                <a:ea typeface="华文中宋" panose="02010600040101010101" pitchFamily="2" charset="-122"/>
                <a:sym typeface="Wingdings" panose="05000000000000000000" pitchFamily="2" charset="2"/>
              </a:rPr>
              <a:t> </a:t>
            </a:r>
            <a:r>
              <a:rPr lang="zh-CN" altLang="en-US" sz="2400" dirty="0">
                <a:solidFill>
                  <a:srgbClr val="C00000"/>
                </a:solidFill>
                <a:latin typeface="华文中宋" panose="02010600040101010101" pitchFamily="2" charset="-122"/>
                <a:ea typeface="华文中宋" panose="02010600040101010101" pitchFamily="2" charset="-122"/>
              </a:rPr>
              <a:t>破除了</a:t>
            </a:r>
            <a:r>
              <a:rPr lang="zh-CN" altLang="en-US" sz="2400" dirty="0">
                <a:latin typeface="华文中宋" panose="02010600040101010101" pitchFamily="2" charset="-122"/>
                <a:ea typeface="华文中宋" panose="02010600040101010101" pitchFamily="2" charset="-122"/>
              </a:rPr>
              <a:t>僵化的社会主义模式观念，</a:t>
            </a:r>
            <a:r>
              <a:rPr lang="zh-CN" altLang="en-US" sz="2400" dirty="0">
                <a:solidFill>
                  <a:srgbClr val="C00000"/>
                </a:solidFill>
                <a:latin typeface="华文中宋" panose="02010600040101010101" pitchFamily="2" charset="-122"/>
                <a:ea typeface="华文中宋" panose="02010600040101010101" pitchFamily="2" charset="-122"/>
              </a:rPr>
              <a:t>坚持走自己的路</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a:lnSpc>
                <a:spcPct val="120000"/>
              </a:lnSpc>
              <a:spcBef>
                <a:spcPts val="600"/>
              </a:spcBef>
            </a:pPr>
            <a:r>
              <a:rPr lang="zh-CN" altLang="en-US" sz="2400" dirty="0">
                <a:latin typeface="华文中宋" panose="02010600040101010101" pitchFamily="2" charset="-122"/>
                <a:ea typeface="华文中宋" panose="02010600040101010101" pitchFamily="2" charset="-122"/>
                <a:sym typeface="Wingdings" panose="05000000000000000000" pitchFamily="2" charset="2"/>
              </a:rPr>
              <a:t> </a:t>
            </a:r>
            <a:r>
              <a:rPr lang="zh-CN" altLang="en-US" sz="2400" dirty="0">
                <a:latin typeface="华文中宋" panose="02010600040101010101" pitchFamily="2" charset="-122"/>
                <a:ea typeface="华文中宋" panose="02010600040101010101" pitchFamily="2" charset="-122"/>
              </a:rPr>
              <a:t>一切从</a:t>
            </a:r>
            <a:r>
              <a:rPr lang="zh-CN" altLang="en-US" sz="2400" dirty="0">
                <a:solidFill>
                  <a:srgbClr val="C00000"/>
                </a:solidFill>
                <a:latin typeface="华文中宋" panose="02010600040101010101" pitchFamily="2" charset="-122"/>
                <a:ea typeface="华文中宋" panose="02010600040101010101" pitchFamily="2" charset="-122"/>
              </a:rPr>
              <a:t>社会主义初级阶段的实际</a:t>
            </a:r>
            <a:r>
              <a:rPr lang="zh-CN" altLang="en-US" sz="2400" dirty="0">
                <a:latin typeface="华文中宋" panose="02010600040101010101" pitchFamily="2" charset="-122"/>
                <a:ea typeface="华文中宋" panose="02010600040101010101" pitchFamily="2" charset="-122"/>
              </a:rPr>
              <a:t>出发；</a:t>
            </a:r>
            <a:endParaRPr lang="en-US" altLang="zh-CN" sz="2400" dirty="0">
              <a:latin typeface="华文中宋" panose="02010600040101010101" pitchFamily="2" charset="-122"/>
              <a:ea typeface="华文中宋" panose="02010600040101010101" pitchFamily="2" charset="-122"/>
            </a:endParaRPr>
          </a:p>
          <a:p>
            <a:pPr>
              <a:lnSpc>
                <a:spcPct val="120000"/>
              </a:lnSpc>
              <a:spcBef>
                <a:spcPts val="600"/>
              </a:spcBef>
            </a:pPr>
            <a:r>
              <a:rPr lang="zh-CN" altLang="en-US" sz="2400" dirty="0">
                <a:latin typeface="华文中宋" panose="02010600040101010101" pitchFamily="2" charset="-122"/>
                <a:ea typeface="华文中宋" panose="02010600040101010101" pitchFamily="2" charset="-122"/>
                <a:sym typeface="Wingdings" panose="05000000000000000000" pitchFamily="2" charset="2"/>
              </a:rPr>
              <a:t> </a:t>
            </a:r>
            <a:r>
              <a:rPr lang="zh-CN" altLang="en-US" sz="2400" dirty="0">
                <a:latin typeface="华文中宋" panose="02010600040101010101" pitchFamily="2" charset="-122"/>
                <a:ea typeface="华文中宋" panose="02010600040101010101" pitchFamily="2" charset="-122"/>
              </a:rPr>
              <a:t>坚持以</a:t>
            </a:r>
            <a:r>
              <a:rPr lang="zh-CN" altLang="en-US" sz="2400" dirty="0">
                <a:solidFill>
                  <a:srgbClr val="C00000"/>
                </a:solidFill>
                <a:latin typeface="华文中宋" panose="02010600040101010101" pitchFamily="2" charset="-122"/>
                <a:ea typeface="华文中宋" panose="02010600040101010101" pitchFamily="2" charset="-122"/>
              </a:rPr>
              <a:t>“三个有利于”</a:t>
            </a:r>
            <a:r>
              <a:rPr lang="zh-CN" altLang="en-US" sz="2400" dirty="0">
                <a:latin typeface="楷体" panose="02010609060101010101" pitchFamily="49" charset="-122"/>
                <a:ea typeface="楷体" panose="02010609060101010101" pitchFamily="49" charset="-122"/>
              </a:rPr>
              <a:t>（是否有利于发展社会主义社会的生产力、是否有利于增强社会主义国家的综合国力、是否有利于提高人民的生活水平）</a:t>
            </a:r>
            <a:r>
              <a:rPr lang="zh-CN" altLang="en-US" sz="2400" dirty="0">
                <a:latin typeface="华文中宋" panose="02010600040101010101" pitchFamily="2" charset="-122"/>
                <a:ea typeface="华文中宋" panose="02010600040101010101" pitchFamily="2" charset="-122"/>
              </a:rPr>
              <a:t>作为检验一切工作是非得失的根本标准，</a:t>
            </a:r>
            <a:r>
              <a:rPr lang="zh-CN" altLang="en-US" sz="2400" dirty="0">
                <a:solidFill>
                  <a:srgbClr val="C00000"/>
                </a:solidFill>
                <a:latin typeface="华文中宋" panose="02010600040101010101" pitchFamily="2" charset="-122"/>
                <a:ea typeface="华文中宋" panose="02010600040101010101" pitchFamily="2" charset="-122"/>
              </a:rPr>
              <a:t>破除了</a:t>
            </a:r>
            <a:r>
              <a:rPr lang="zh-CN" altLang="en-US" sz="2400" dirty="0">
                <a:latin typeface="华文中宋" panose="02010600040101010101" pitchFamily="2" charset="-122"/>
                <a:ea typeface="华文中宋" panose="02010600040101010101" pitchFamily="2" charset="-122"/>
              </a:rPr>
              <a:t>在改革开放进程中离开发展生产力抽象谈论姓“社”姓“资”的思维定势，把我国的改革开放和现代化建设推进到</a:t>
            </a:r>
            <a:r>
              <a:rPr lang="zh-CN" altLang="en-US" sz="2400" dirty="0">
                <a:solidFill>
                  <a:srgbClr val="C00000"/>
                </a:solidFill>
                <a:latin typeface="华文中宋" panose="02010600040101010101" pitchFamily="2" charset="-122"/>
                <a:ea typeface="华文中宋" panose="02010600040101010101" pitchFamily="2" charset="-122"/>
              </a:rPr>
              <a:t>一个新的阶段</a:t>
            </a:r>
            <a:r>
              <a:rPr lang="zh-CN" altLang="en-US" sz="2400" dirty="0">
                <a:latin typeface="华文中宋" panose="02010600040101010101" pitchFamily="2" charset="-122"/>
                <a:ea typeface="华文中宋" panose="02010600040101010101" pitchFamily="2" charset="-122"/>
              </a:rPr>
              <a:t>。</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48</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anim calcmode="lin" valueType="num">
                                      <p:cBhvr>
                                        <p:cTn id="27" dur="500" fill="hold"/>
                                        <p:tgtEl>
                                          <p:spTgt spid="73"/>
                                        </p:tgtEl>
                                        <p:attrNameLst>
                                          <p:attrName>ppt_x</p:attrName>
                                        </p:attrNameLst>
                                      </p:cBhvr>
                                      <p:tavLst>
                                        <p:tav tm="0">
                                          <p:val>
                                            <p:strVal val="#ppt_x"/>
                                          </p:val>
                                        </p:tav>
                                        <p:tav tm="100000">
                                          <p:val>
                                            <p:strVal val="#ppt_x"/>
                                          </p:val>
                                        </p:tav>
                                      </p:tavLst>
                                    </p:anim>
                                    <p:anim calcmode="lin" valueType="num">
                                      <p:cBhvr>
                                        <p:cTn id="28"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3" grpId="0"/>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23392" y="2212962"/>
            <a:ext cx="656782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）社会主义初级阶段理论和党的基本路线</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49</a:t>
            </a:fld>
            <a:endParaRPr lang="en-US" altLang="zh-CN" sz="1200" dirty="0"/>
          </a:p>
        </p:txBody>
      </p:sp>
      <p:sp>
        <p:nvSpPr>
          <p:cNvPr id="75" name="文本框 74"/>
          <p:cNvSpPr txBox="1"/>
          <p:nvPr/>
        </p:nvSpPr>
        <p:spPr>
          <a:xfrm>
            <a:off x="419249" y="2844821"/>
            <a:ext cx="11353502" cy="1363065"/>
          </a:xfrm>
          <a:prstGeom prst="rect">
            <a:avLst/>
          </a:prstGeom>
          <a:noFill/>
          <a:ln w="9525">
            <a:noFill/>
          </a:ln>
        </p:spPr>
        <p:txBody>
          <a:bodyPr wrap="square" anchor="t" anchorCtr="0">
            <a:spAutoFit/>
          </a:bodyPr>
          <a:lstStyle/>
          <a:p>
            <a:pPr>
              <a:lnSpc>
                <a:spcPct val="120000"/>
              </a:lnSpc>
            </a:pPr>
            <a:r>
              <a:rPr lang="zh-CN" altLang="en-US" sz="2400" dirty="0">
                <a:latin typeface="楷体" panose="02010609060101010101" pitchFamily="49" charset="-122"/>
                <a:ea typeface="楷体" panose="02010609060101010101" pitchFamily="49" charset="-122"/>
              </a:rPr>
              <a:t>我国社会主义的初级阶段</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它不是泛指任何国家进入社会主义都会经历的起始阶段,而是特指</a:t>
            </a:r>
            <a:r>
              <a:rPr lang="zh-CN" altLang="en-US" sz="2400" b="1" dirty="0">
                <a:solidFill>
                  <a:srgbClr val="FF0000"/>
                </a:solidFill>
                <a:latin typeface="楷体" panose="02010609060101010101" pitchFamily="49" charset="-122"/>
                <a:ea typeface="楷体" panose="02010609060101010101" pitchFamily="49" charset="-122"/>
              </a:rPr>
              <a:t>我国</a:t>
            </a:r>
            <a:r>
              <a:rPr lang="zh-CN" altLang="en-US" sz="2400" b="1" dirty="0">
                <a:solidFill>
                  <a:srgbClr val="1552D1"/>
                </a:solidFill>
                <a:latin typeface="楷体" panose="02010609060101010101" pitchFamily="49" charset="-122"/>
                <a:ea typeface="楷体" panose="02010609060101010101" pitchFamily="49" charset="-122"/>
              </a:rPr>
              <a:t>在生产力落后、商品经济不发达条件下</a:t>
            </a:r>
            <a:r>
              <a:rPr lang="zh-CN" altLang="en-US" sz="2400" dirty="0">
                <a:latin typeface="楷体" panose="02010609060101010101" pitchFamily="49" charset="-122"/>
                <a:ea typeface="楷体" panose="02010609060101010101" pitchFamily="49" charset="-122"/>
              </a:rPr>
              <a:t>建设社会主义</a:t>
            </a:r>
            <a:r>
              <a:rPr lang="zh-CN" altLang="en-US" sz="2400" b="1" dirty="0">
                <a:solidFill>
                  <a:srgbClr val="FF0000"/>
                </a:solidFill>
                <a:latin typeface="楷体" panose="02010609060101010101" pitchFamily="49" charset="-122"/>
                <a:ea typeface="楷体" panose="02010609060101010101" pitchFamily="49" charset="-122"/>
              </a:rPr>
              <a:t>必然</a:t>
            </a:r>
            <a:r>
              <a:rPr lang="zh-CN" altLang="en-US" sz="2400" dirty="0">
                <a:latin typeface="楷体" panose="02010609060101010101" pitchFamily="49" charset="-122"/>
                <a:ea typeface="楷体" panose="02010609060101010101" pitchFamily="49" charset="-122"/>
              </a:rPr>
              <a:t>要经历的特定阶段。</a:t>
            </a:r>
          </a:p>
        </p:txBody>
      </p:sp>
      <p:sp>
        <p:nvSpPr>
          <p:cNvPr id="76" name="文本框 75"/>
          <p:cNvSpPr txBox="1"/>
          <p:nvPr/>
        </p:nvSpPr>
        <p:spPr>
          <a:xfrm>
            <a:off x="419249" y="4360503"/>
            <a:ext cx="11991332" cy="2115836"/>
          </a:xfrm>
          <a:prstGeom prst="rect">
            <a:avLst/>
          </a:prstGeom>
          <a:noFill/>
          <a:ln w="9525">
            <a:noFill/>
          </a:ln>
        </p:spPr>
        <p:txBody>
          <a:bodyPr wrap="square" anchor="t" anchorCtr="0">
            <a:spAutoFit/>
          </a:bodyPr>
          <a:lstStyle/>
          <a:p>
            <a:pPr>
              <a:lnSpc>
                <a:spcPct val="130000"/>
              </a:lnSpc>
              <a:spcBef>
                <a:spcPts val="600"/>
              </a:spcBef>
            </a:pPr>
            <a:r>
              <a:rPr lang="zh-CN" altLang="zh-CN" sz="2400" dirty="0">
                <a:latin typeface="楷体" panose="02010609060101010101" pitchFamily="49" charset="-122"/>
                <a:ea typeface="楷体" panose="02010609060101010101" pitchFamily="49" charset="-122"/>
              </a:rPr>
              <a:t>我国正处在社会主义的初级阶段。这个论断,包括两层含义</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30000"/>
              </a:lnSpc>
              <a:spcBef>
                <a:spcPts val="600"/>
              </a:spcBef>
            </a:pPr>
            <a:r>
              <a:rPr lang="zh-CN" altLang="zh-CN" sz="2400" dirty="0">
                <a:latin typeface="楷体" panose="02010609060101010101" pitchFamily="49" charset="-122"/>
                <a:ea typeface="楷体" panose="02010609060101010101" pitchFamily="49" charset="-122"/>
              </a:rPr>
              <a:t>第一,</a:t>
            </a:r>
            <a:r>
              <a:rPr lang="zh-CN" altLang="zh-CN" sz="2400" b="1" dirty="0">
                <a:solidFill>
                  <a:srgbClr val="FF0000"/>
                </a:solidFill>
                <a:latin typeface="楷体" panose="02010609060101010101" pitchFamily="49" charset="-122"/>
                <a:ea typeface="楷体" panose="02010609060101010101" pitchFamily="49" charset="-122"/>
              </a:rPr>
              <a:t>我国社会已经是社会主义社会。</a:t>
            </a:r>
            <a:r>
              <a:rPr lang="zh-CN" altLang="zh-CN" sz="2400" dirty="0">
                <a:latin typeface="楷体" panose="02010609060101010101" pitchFamily="49" charset="-122"/>
                <a:ea typeface="楷体" panose="02010609060101010101" pitchFamily="49" charset="-122"/>
              </a:rPr>
              <a:t>我们必须坚持而不能离开社会主义。</a:t>
            </a:r>
            <a:r>
              <a:rPr lang="zh-CN" altLang="en-US" sz="2400" dirty="0">
                <a:solidFill>
                  <a:srgbClr val="C00000"/>
                </a:solidFill>
                <a:latin typeface="华文中宋" panose="02010600040101010101" pitchFamily="2" charset="-122"/>
                <a:ea typeface="华文中宋" panose="02010600040101010101" pitchFamily="2" charset="-122"/>
              </a:rPr>
              <a:t>（社会性质）</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30000"/>
              </a:lnSpc>
              <a:spcBef>
                <a:spcPts val="600"/>
              </a:spcBef>
            </a:pPr>
            <a:r>
              <a:rPr lang="zh-CN" altLang="zh-CN" sz="2400" dirty="0">
                <a:latin typeface="楷体" panose="02010609060101010101" pitchFamily="49" charset="-122"/>
                <a:ea typeface="楷体" panose="02010609060101010101" pitchFamily="49" charset="-122"/>
              </a:rPr>
              <a:t>第二,</a:t>
            </a:r>
            <a:r>
              <a:rPr lang="zh-CN" altLang="zh-CN" sz="2400" b="1" dirty="0">
                <a:solidFill>
                  <a:srgbClr val="FF0000"/>
                </a:solidFill>
                <a:latin typeface="楷体" panose="02010609060101010101" pitchFamily="49" charset="-122"/>
                <a:ea typeface="楷体" panose="02010609060101010101" pitchFamily="49" charset="-122"/>
              </a:rPr>
              <a:t>我国的社会主义社会还处在初级阶段。</a:t>
            </a:r>
            <a:r>
              <a:rPr lang="zh-CN" altLang="zh-CN" sz="2400" dirty="0">
                <a:latin typeface="楷体" panose="02010609060101010101" pitchFamily="49" charset="-122"/>
                <a:ea typeface="楷体" panose="02010609060101010101" pitchFamily="49" charset="-122"/>
              </a:rPr>
              <a:t>我们必须从这个实际出发,而不能超越这个阶段。</a:t>
            </a:r>
            <a:r>
              <a:rPr lang="zh-CN" altLang="en-US" sz="2400" dirty="0">
                <a:solidFill>
                  <a:srgbClr val="C00000"/>
                </a:solidFill>
                <a:latin typeface="华文中宋" panose="02010600040101010101" pitchFamily="2" charset="-122"/>
                <a:ea typeface="华文中宋" panose="02010600040101010101" pitchFamily="2" charset="-122"/>
              </a:rPr>
              <a:t>（发展阶段）</a:t>
            </a:r>
            <a:endParaRPr lang="zh-CN" altLang="zh-CN" sz="2400"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500"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anim calcmode="lin" valueType="num">
                                      <p:cBhvr>
                                        <p:cTn id="14" dur="500" fill="hold"/>
                                        <p:tgtEl>
                                          <p:spTgt spid="72"/>
                                        </p:tgtEl>
                                        <p:attrNameLst>
                                          <p:attrName>ppt_x</p:attrName>
                                        </p:attrNameLst>
                                      </p:cBhvr>
                                      <p:tavLst>
                                        <p:tav tm="0">
                                          <p:val>
                                            <p:strVal val="#ppt_x"/>
                                          </p:val>
                                        </p:tav>
                                        <p:tav tm="100000">
                                          <p:val>
                                            <p:strVal val="#ppt_x"/>
                                          </p:val>
                                        </p:tav>
                                      </p:tavLst>
                                    </p:anim>
                                    <p:anim calcmode="lin" valueType="num">
                                      <p:cBhvr>
                                        <p:cTn id="15"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blinds(horizontal)">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500" fill="hold">
                                          <p:stCondLst>
                                            <p:cond delay="0"/>
                                          </p:stCondLst>
                                        </p:cTn>
                                        <p:tgtEl>
                                          <p:spTgt spid="76"/>
                                        </p:tgtEl>
                                        <p:attrNameLst>
                                          <p:attrName>style.visibility</p:attrName>
                                        </p:attrNameLst>
                                      </p:cBhvr>
                                      <p:to>
                                        <p:strVal val="visible"/>
                                      </p:to>
                                    </p:set>
                                    <p:animEffect transition="in" filter="blinds(horizontal)">
                                      <p:cBhvr>
                                        <p:cTn id="2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72" grpId="0"/>
      <p:bldP spid="75" grpId="0"/>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446269" cy="46166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8" name="矩形 7"/>
          <p:cNvSpPr/>
          <p:nvPr/>
        </p:nvSpPr>
        <p:spPr>
          <a:xfrm>
            <a:off x="479376" y="2100308"/>
            <a:ext cx="5184576" cy="4064636"/>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sz="3200" dirty="0">
                <a:solidFill>
                  <a:srgbClr val="FF0000"/>
                </a:solidFill>
                <a:latin typeface="华文中宋" panose="02010600040101010101" pitchFamily="2" charset="-122"/>
                <a:ea typeface="华文中宋" panose="02010600040101010101" pitchFamily="2" charset="-122"/>
              </a:rPr>
              <a:t>1938</a:t>
            </a:r>
            <a:r>
              <a:rPr lang="zh-CN" altLang="en-US" sz="3200" dirty="0">
                <a:solidFill>
                  <a:srgbClr val="FF0000"/>
                </a:solidFill>
                <a:latin typeface="华文中宋" panose="02010600040101010101" pitchFamily="2" charset="-122"/>
                <a:ea typeface="华文中宋" panose="02010600040101010101" pitchFamily="2" charset="-122"/>
              </a:rPr>
              <a:t>年</a:t>
            </a:r>
            <a:r>
              <a:rPr lang="zh-CN" altLang="en-US" sz="2400" dirty="0"/>
              <a:t>，毛泽东在</a:t>
            </a:r>
            <a:endParaRPr lang="en-US" altLang="zh-CN" sz="2400" dirty="0"/>
          </a:p>
          <a:p>
            <a:pPr algn="ctr">
              <a:lnSpc>
                <a:spcPct val="125000"/>
              </a:lnSpc>
            </a:pPr>
            <a:r>
              <a:rPr lang="zh-CN" altLang="en-US" sz="3200" b="1" dirty="0">
                <a:solidFill>
                  <a:srgbClr val="FF0000"/>
                </a:solidFill>
                <a:latin typeface="华文中宋" panose="02010600040101010101" pitchFamily="2" charset="-122"/>
                <a:ea typeface="华文中宋" panose="02010600040101010101" pitchFamily="2" charset="-122"/>
              </a:rPr>
              <a:t>党的六届六中全会</a:t>
            </a:r>
            <a:endParaRPr lang="en-US" altLang="zh-CN" sz="3200" b="1" dirty="0">
              <a:solidFill>
                <a:srgbClr val="FF0000"/>
              </a:solidFill>
              <a:latin typeface="华文中宋" panose="02010600040101010101" pitchFamily="2" charset="-122"/>
              <a:ea typeface="华文中宋" panose="02010600040101010101" pitchFamily="2" charset="-122"/>
            </a:endParaRPr>
          </a:p>
          <a:p>
            <a:pPr algn="ctr">
              <a:lnSpc>
                <a:spcPct val="125000"/>
              </a:lnSpc>
            </a:pPr>
            <a:r>
              <a:rPr lang="zh-CN" altLang="en-US" sz="2400" dirty="0"/>
              <a:t>上作了</a:t>
            </a:r>
            <a:r>
              <a:rPr lang="en-US" altLang="zh-CN" sz="2400" b="1" dirty="0"/>
              <a:t>《</a:t>
            </a:r>
            <a:r>
              <a:rPr lang="zh-CN" altLang="en-US" sz="2400" b="1" dirty="0"/>
              <a:t>论新阶段</a:t>
            </a:r>
            <a:r>
              <a:rPr lang="en-US" altLang="zh-CN" sz="2400" b="1" dirty="0"/>
              <a:t>》</a:t>
            </a:r>
            <a:r>
              <a:rPr lang="zh-CN" altLang="en-US" sz="2400" dirty="0"/>
              <a:t>的报告，标志着</a:t>
            </a:r>
            <a:endParaRPr lang="en-US" altLang="zh-CN" sz="2400" dirty="0"/>
          </a:p>
          <a:p>
            <a:pPr algn="ctr">
              <a:lnSpc>
                <a:spcPct val="125000"/>
              </a:lnSpc>
            </a:pPr>
            <a:r>
              <a:rPr lang="zh-CN" altLang="en-US" sz="3200" b="1" dirty="0"/>
              <a:t>“</a:t>
            </a:r>
            <a:r>
              <a:rPr lang="zh-CN" altLang="en-US" sz="3200" b="1" dirty="0">
                <a:solidFill>
                  <a:srgbClr val="FF0000"/>
                </a:solidFill>
              </a:rPr>
              <a:t>马克思主义中国化</a:t>
            </a:r>
            <a:r>
              <a:rPr lang="zh-CN" altLang="en-US" sz="3200" b="1" dirty="0"/>
              <a:t>”</a:t>
            </a:r>
            <a:endParaRPr lang="en-US" altLang="zh-CN" sz="3200" b="1" dirty="0"/>
          </a:p>
          <a:p>
            <a:pPr algn="ctr">
              <a:lnSpc>
                <a:spcPct val="125000"/>
              </a:lnSpc>
            </a:pPr>
            <a:r>
              <a:rPr lang="zh-CN" altLang="en-US" sz="2400" dirty="0"/>
              <a:t>这一命题的正式提出。</a:t>
            </a:r>
          </a:p>
        </p:txBody>
      </p:sp>
      <p:sp>
        <p:nvSpPr>
          <p:cNvPr id="31" name="矩形 30"/>
          <p:cNvSpPr/>
          <p:nvPr/>
        </p:nvSpPr>
        <p:spPr>
          <a:xfrm>
            <a:off x="6008608" y="2100308"/>
            <a:ext cx="5256584" cy="4064636"/>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en-US" altLang="zh-CN" sz="3200" dirty="0">
                <a:solidFill>
                  <a:srgbClr val="FF0000"/>
                </a:solidFill>
                <a:latin typeface="华文中宋" panose="02010600040101010101" pitchFamily="2" charset="-122"/>
                <a:ea typeface="华文中宋" panose="02010600040101010101" pitchFamily="2" charset="-122"/>
              </a:rPr>
              <a:t>1945</a:t>
            </a:r>
            <a:r>
              <a:rPr lang="zh-CN" altLang="en-US" sz="3200" dirty="0">
                <a:solidFill>
                  <a:srgbClr val="FF0000"/>
                </a:solidFill>
                <a:latin typeface="华文中宋" panose="02010600040101010101" pitchFamily="2" charset="-122"/>
                <a:ea typeface="华文中宋" panose="02010600040101010101" pitchFamily="2" charset="-122"/>
              </a:rPr>
              <a:t>年</a:t>
            </a:r>
            <a:r>
              <a:rPr lang="zh-CN" altLang="en-US" sz="2400" dirty="0"/>
              <a:t>，</a:t>
            </a:r>
            <a:endParaRPr lang="en-US" altLang="zh-CN" sz="2400" dirty="0"/>
          </a:p>
          <a:p>
            <a:pPr algn="ctr">
              <a:lnSpc>
                <a:spcPct val="125000"/>
              </a:lnSpc>
            </a:pPr>
            <a:r>
              <a:rPr lang="zh-CN" altLang="en-US" sz="2400" dirty="0"/>
              <a:t>在</a:t>
            </a:r>
            <a:r>
              <a:rPr lang="zh-CN" altLang="en-US" sz="3200" b="1" dirty="0">
                <a:solidFill>
                  <a:srgbClr val="FF0000"/>
                </a:solidFill>
                <a:latin typeface="华文中宋" panose="02010600040101010101" pitchFamily="2" charset="-122"/>
                <a:ea typeface="华文中宋" panose="02010600040101010101" pitchFamily="2" charset="-122"/>
              </a:rPr>
              <a:t>党的七大</a:t>
            </a:r>
            <a:r>
              <a:rPr lang="zh-CN" altLang="en-US" sz="2400" dirty="0"/>
              <a:t>上，</a:t>
            </a:r>
            <a:endParaRPr lang="en-US" altLang="zh-CN" sz="2400" dirty="0"/>
          </a:p>
          <a:p>
            <a:pPr algn="ctr">
              <a:lnSpc>
                <a:spcPct val="125000"/>
              </a:lnSpc>
            </a:pPr>
            <a:r>
              <a:rPr lang="zh-CN" altLang="en-US" sz="2400" dirty="0"/>
              <a:t>刘少奇作了</a:t>
            </a:r>
            <a:r>
              <a:rPr lang="en-US" altLang="zh-CN" sz="2400" b="1" dirty="0"/>
              <a:t>《</a:t>
            </a:r>
            <a:r>
              <a:rPr lang="zh-CN" altLang="en-US" sz="2400" b="1" dirty="0"/>
              <a:t>关于修改党章的报告</a:t>
            </a:r>
            <a:r>
              <a:rPr lang="en-US" altLang="zh-CN" sz="2400" b="1" dirty="0"/>
              <a:t>》</a:t>
            </a:r>
            <a:r>
              <a:rPr lang="zh-CN" altLang="en-US" sz="2400" dirty="0"/>
              <a:t>，指出</a:t>
            </a:r>
            <a:endParaRPr lang="en-US" altLang="zh-CN" sz="2400" dirty="0"/>
          </a:p>
          <a:p>
            <a:pPr algn="ctr">
              <a:lnSpc>
                <a:spcPct val="125000"/>
              </a:lnSpc>
            </a:pPr>
            <a:r>
              <a:rPr lang="zh-CN" altLang="en-US" sz="2400" dirty="0">
                <a:solidFill>
                  <a:srgbClr val="FF0000"/>
                </a:solidFill>
              </a:rPr>
              <a:t>毛泽东思想</a:t>
            </a:r>
            <a:r>
              <a:rPr lang="zh-CN" altLang="en-US" sz="2400" dirty="0"/>
              <a:t>是</a:t>
            </a:r>
            <a:endParaRPr lang="en-US" altLang="zh-CN" sz="2400" dirty="0"/>
          </a:p>
          <a:p>
            <a:pPr algn="ctr">
              <a:lnSpc>
                <a:spcPct val="125000"/>
              </a:lnSpc>
            </a:pPr>
            <a:r>
              <a:rPr lang="zh-CN" altLang="en-US" sz="3200" b="1" dirty="0"/>
              <a:t>“</a:t>
            </a:r>
            <a:r>
              <a:rPr lang="zh-CN" altLang="en-US" sz="3200" b="1" dirty="0">
                <a:solidFill>
                  <a:srgbClr val="FF0000"/>
                </a:solidFill>
              </a:rPr>
              <a:t>中国化的马克思主义</a:t>
            </a:r>
            <a:r>
              <a:rPr lang="zh-CN" altLang="en-US" sz="3200" b="1" dirty="0"/>
              <a:t>”</a:t>
            </a:r>
            <a:r>
              <a:rPr lang="en-US" altLang="zh-CN" sz="3200" b="1" dirty="0"/>
              <a:t> </a:t>
            </a:r>
            <a:r>
              <a:rPr lang="zh-CN" altLang="en-US" sz="2400" dirty="0"/>
              <a:t>。</a:t>
            </a:r>
          </a:p>
        </p:txBody>
      </p:sp>
      <p:sp>
        <p:nvSpPr>
          <p:cNvPr id="4" name="文本框 3"/>
          <p:cNvSpPr txBox="1"/>
          <p:nvPr/>
        </p:nvSpPr>
        <p:spPr>
          <a:xfrm>
            <a:off x="10557747" y="1546596"/>
            <a:ext cx="1385793" cy="370236"/>
          </a:xfrm>
          <a:prstGeom prst="rect">
            <a:avLst/>
          </a:prstGeom>
          <a:noFill/>
        </p:spPr>
        <p:txBody>
          <a:bodyPr wrap="square" rtlCol="0">
            <a:spAutoFit/>
          </a:bodyPr>
          <a:lstStyle/>
          <a:p>
            <a:r>
              <a:rPr lang="zh-CN" altLang="en-US" dirty="0"/>
              <a:t>教材</a:t>
            </a:r>
            <a:r>
              <a:rPr lang="en-US" altLang="zh-CN" dirty="0"/>
              <a:t>pp.2-3</a:t>
            </a:r>
            <a:endParaRPr lang="zh-CN" altLang="en-US" dirty="0"/>
          </a:p>
        </p:txBody>
      </p:sp>
      <p:sp>
        <p:nvSpPr>
          <p:cNvPr id="32" name="灯片编号占位符 1"/>
          <p:cNvSpPr>
            <a:spLocks noGrp="1"/>
          </p:cNvSpPr>
          <p:nvPr>
            <p:ph type="sldNum" sz="quarter" idx="12"/>
          </p:nvPr>
        </p:nvSpPr>
        <p:spPr>
          <a:xfrm>
            <a:off x="11874281" y="6488612"/>
            <a:ext cx="305673" cy="370236"/>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a:t>
            </a:fld>
            <a:endParaRPr lang="en-US" altLang="zh-CN"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8" grpId="0" bldLvl="0" animBg="1"/>
      <p:bldP spid="2" grpId="0"/>
      <p:bldP spid="3" grpId="0" bldLvl="0" animBg="1"/>
      <p:bldP spid="8" grpId="0" animBg="1"/>
      <p:bldP spid="31" grpId="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23392" y="2212962"/>
            <a:ext cx="656782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）社会主义初级阶段理论和党的基本路线</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50</a:t>
            </a:fld>
            <a:endParaRPr lang="en-US" altLang="zh-CN" sz="1200" dirty="0"/>
          </a:p>
        </p:txBody>
      </p:sp>
      <p:grpSp>
        <p:nvGrpSpPr>
          <p:cNvPr id="12" name="组合 11"/>
          <p:cNvGrpSpPr/>
          <p:nvPr/>
        </p:nvGrpSpPr>
        <p:grpSpPr>
          <a:xfrm>
            <a:off x="1704975" y="3693556"/>
            <a:ext cx="9682616" cy="3047812"/>
            <a:chOff x="547411" y="3749165"/>
            <a:chExt cx="2982440" cy="3538538"/>
          </a:xfrm>
        </p:grpSpPr>
        <p:sp>
          <p:nvSpPr>
            <p:cNvPr id="13" name="矩形: 剪去单角 437"/>
            <p:cNvSpPr/>
            <p:nvPr/>
          </p:nvSpPr>
          <p:spPr bwMode="auto">
            <a:xfrm>
              <a:off x="547411" y="3749165"/>
              <a:ext cx="2982018" cy="3538538"/>
            </a:xfrm>
            <a:prstGeom prst="snip1Rect">
              <a:avLst>
                <a:gd name="adj" fmla="val 29383"/>
              </a:avLst>
            </a:prstGeom>
            <a:solidFill>
              <a:srgbClr val="F6F6F6"/>
            </a:solidFill>
            <a:ln w="12700" cap="flat" cmpd="sng" algn="ctr">
              <a:noFill/>
              <a:prstDash val="solid"/>
              <a:miter lim="800000"/>
            </a:ln>
            <a:effectLst>
              <a:outerShdw blurRad="101600" dist="76200" dir="2700000" algn="tl" rotWithShape="0">
                <a:prstClr val="black">
                  <a:alpha val="3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a:cs typeface="+mn-cs"/>
                <a:sym typeface="Arial" panose="020B0604020202020204"/>
              </a:endParaRPr>
            </a:p>
          </p:txBody>
        </p:sp>
        <p:sp>
          <p:nvSpPr>
            <p:cNvPr id="14" name="矩形 42"/>
            <p:cNvSpPr>
              <a:spLocks noChangeArrowheads="1"/>
            </p:cNvSpPr>
            <p:nvPr/>
          </p:nvSpPr>
          <p:spPr bwMode="auto">
            <a:xfrm>
              <a:off x="547412" y="7149853"/>
              <a:ext cx="2982439" cy="137850"/>
            </a:xfrm>
            <a:prstGeom prst="rect">
              <a:avLst/>
            </a:prstGeom>
            <a:solidFill>
              <a:srgbClr val="C00000"/>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文本框 6"/>
          <p:cNvSpPr txBox="1">
            <a:spLocks noChangeArrowheads="1"/>
          </p:cNvSpPr>
          <p:nvPr/>
        </p:nvSpPr>
        <p:spPr bwMode="auto">
          <a:xfrm>
            <a:off x="1343144" y="2663108"/>
            <a:ext cx="8782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1" fontAlgn="auto" latinLnBrk="0" hangingPunct="1">
              <a:lnSpc>
                <a:spcPct val="120000"/>
              </a:lnSpc>
              <a:spcBef>
                <a:spcPts val="1200"/>
              </a:spcBef>
              <a:spcAft>
                <a:spcPts val="0"/>
              </a:spcAft>
              <a:buClrTx/>
              <a:buSzTx/>
              <a:buFont typeface="Arial" panose="020B0604020202020204" pitchFamily="34" charset="0"/>
              <a:buNone/>
              <a:defRPr/>
            </a:pPr>
            <a:r>
              <a:rPr kumimoji="0" lang="zh-CN" altLang="en-US" sz="3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党的十三大报告</a:t>
            </a:r>
            <a:r>
              <a:rPr kumimoji="0" lang="zh-CN" altLang="en-US" sz="23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提出了党在社会主义初级阶段的基本路线：</a:t>
            </a:r>
          </a:p>
        </p:txBody>
      </p:sp>
      <p:sp>
        <p:nvSpPr>
          <p:cNvPr id="16" name="文本框 6"/>
          <p:cNvSpPr txBox="1">
            <a:spLocks noChangeArrowheads="1"/>
          </p:cNvSpPr>
          <p:nvPr/>
        </p:nvSpPr>
        <p:spPr bwMode="auto">
          <a:xfrm>
            <a:off x="1950471" y="4037163"/>
            <a:ext cx="919162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103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eaLnBrk="1" fontAlgn="auto" latinLnBrk="0" hangingPunct="1">
              <a:lnSpc>
                <a:spcPct val="100000"/>
              </a:lnSpc>
              <a:spcBef>
                <a:spcPts val="1200"/>
              </a:spcBef>
              <a:spcAft>
                <a:spcPts val="0"/>
              </a:spcAft>
              <a:buClrTx/>
              <a:buSzTx/>
              <a:buFont typeface="Arial" panose="020B0604020202020204" pitchFamily="34" charset="0"/>
              <a:buNone/>
              <a:defRPr/>
            </a:pPr>
            <a:r>
              <a:rPr kumimoji="0" lang="zh-CN" altLang="en-US"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rPr>
              <a:t>领导和团结全国各族人民，</a:t>
            </a:r>
            <a:endParaRPr kumimoji="0" lang="en-US" altLang="zh-CN"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endParaRPr>
          </a:p>
          <a:p>
            <a:pPr marL="0" marR="0" lvl="0" indent="0" algn="just" defTabSz="914400" eaLnBrk="1" fontAlgn="auto" latinLnBrk="0" hangingPunct="1">
              <a:lnSpc>
                <a:spcPct val="100000"/>
              </a:lnSpc>
              <a:spcBef>
                <a:spcPts val="1200"/>
              </a:spcBef>
              <a:spcAft>
                <a:spcPts val="0"/>
              </a:spcAft>
              <a:buClrTx/>
              <a:buSzTx/>
              <a:buFont typeface="Arial" panose="020B0604020202020204" pitchFamily="34" charset="0"/>
              <a:buNone/>
              <a:defRPr/>
            </a:pPr>
            <a:r>
              <a:rPr kumimoji="0" lang="zh-CN" altLang="en-US" sz="2400" b="0" i="0" u="none" strike="noStrike" kern="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以经济建设为中心，</a:t>
            </a:r>
            <a:r>
              <a:rPr kumimoji="0" lang="zh-CN" altLang="en-US"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rPr>
              <a:t>坚持四项基本原则，</a:t>
            </a:r>
            <a:r>
              <a:rPr kumimoji="0" lang="zh-CN" altLang="en-US" sz="2400" b="0" i="0" u="none" strike="noStrike" kern="0" cap="none" spc="0" normalizeH="0" baseline="0" noProof="0" dirty="0">
                <a:ln>
                  <a:noFill/>
                </a:ln>
                <a:solidFill>
                  <a:srgbClr val="9900FF"/>
                </a:solidFill>
                <a:effectLst/>
                <a:uLnTx/>
                <a:uFillTx/>
                <a:latin typeface="华文中宋" panose="02010600040101010101" pitchFamily="2" charset="-122"/>
                <a:ea typeface="华文中宋" panose="02010600040101010101" pitchFamily="2" charset="-122"/>
              </a:rPr>
              <a:t>坚持改革开放，</a:t>
            </a:r>
            <a:endParaRPr kumimoji="0" lang="en-US" altLang="zh-CN" sz="2400" b="0" i="0" u="none" strike="noStrike" kern="0" cap="none" spc="0" normalizeH="0" baseline="0" noProof="0" dirty="0">
              <a:ln>
                <a:noFill/>
              </a:ln>
              <a:solidFill>
                <a:srgbClr val="9900FF"/>
              </a:solidFill>
              <a:effectLst/>
              <a:uLnTx/>
              <a:uFillTx/>
              <a:latin typeface="华文中宋" panose="02010600040101010101" pitchFamily="2" charset="-122"/>
              <a:ea typeface="华文中宋" panose="02010600040101010101" pitchFamily="2" charset="-122"/>
            </a:endParaRPr>
          </a:p>
          <a:p>
            <a:pPr marL="0" marR="0" lvl="0" indent="0" algn="just" defTabSz="914400" eaLnBrk="1" fontAlgn="auto" latinLnBrk="0" hangingPunct="1">
              <a:lnSpc>
                <a:spcPct val="100000"/>
              </a:lnSpc>
              <a:spcBef>
                <a:spcPts val="1200"/>
              </a:spcBef>
              <a:spcAft>
                <a:spcPts val="0"/>
              </a:spcAft>
              <a:buClrTx/>
              <a:buSzTx/>
              <a:buFont typeface="Arial" panose="020B0604020202020204" pitchFamily="34" charset="0"/>
              <a:buNone/>
              <a:defRPr/>
            </a:pPr>
            <a:r>
              <a:rPr kumimoji="0" lang="zh-CN" altLang="en-US"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rPr>
              <a:t>自力更生，艰苦创业，</a:t>
            </a:r>
            <a:endParaRPr kumimoji="0" lang="en-US" altLang="zh-CN"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endParaRPr>
          </a:p>
          <a:p>
            <a:pPr marL="0" marR="0" lvl="0" indent="0" algn="just" defTabSz="914400" eaLnBrk="1" fontAlgn="auto" latinLnBrk="0" hangingPunct="1">
              <a:lnSpc>
                <a:spcPct val="100000"/>
              </a:lnSpc>
              <a:spcBef>
                <a:spcPts val="1200"/>
              </a:spcBef>
              <a:spcAft>
                <a:spcPts val="0"/>
              </a:spcAft>
              <a:buClrTx/>
              <a:buSzTx/>
              <a:buFont typeface="Arial" panose="020B0604020202020204" pitchFamily="34" charset="0"/>
              <a:buNone/>
              <a:defRPr/>
            </a:pPr>
            <a:r>
              <a:rPr kumimoji="0" lang="zh-CN" altLang="en-US" sz="2400" b="0" i="0" u="none" strike="noStrike" kern="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rPr>
              <a:t>为把我国建设成为富强、民主、文明的社会主义现代化国家而奋斗。</a:t>
            </a:r>
          </a:p>
        </p:txBody>
      </p:sp>
      <p:sp>
        <p:nvSpPr>
          <p:cNvPr id="17" name="文本框 16"/>
          <p:cNvSpPr txBox="1"/>
          <p:nvPr/>
        </p:nvSpPr>
        <p:spPr>
          <a:xfrm>
            <a:off x="8374207" y="6187444"/>
            <a:ext cx="1488250" cy="461665"/>
          </a:xfrm>
          <a:prstGeom prst="borderCallout1">
            <a:avLst>
              <a:gd name="adj1" fmla="val 55286"/>
              <a:gd name="adj2" fmla="val -15461"/>
              <a:gd name="adj3" fmla="val -14560"/>
              <a:gd name="adj4" fmla="val -43705"/>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奋斗目标</a:t>
            </a:r>
          </a:p>
        </p:txBody>
      </p:sp>
      <p:sp>
        <p:nvSpPr>
          <p:cNvPr id="18" name="文本框 17"/>
          <p:cNvSpPr txBox="1"/>
          <p:nvPr/>
        </p:nvSpPr>
        <p:spPr>
          <a:xfrm>
            <a:off x="10362103" y="4669726"/>
            <a:ext cx="1559986" cy="461665"/>
          </a:xfrm>
          <a:prstGeom prst="borderCallout1">
            <a:avLst>
              <a:gd name="adj1" fmla="val 36423"/>
              <a:gd name="adj2" fmla="val -3948"/>
              <a:gd name="adj3" fmla="val 27883"/>
              <a:gd name="adj4" fmla="val -40897"/>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基本途径</a:t>
            </a:r>
          </a:p>
        </p:txBody>
      </p:sp>
      <p:sp>
        <p:nvSpPr>
          <p:cNvPr id="19" name="文本框 18"/>
          <p:cNvSpPr txBox="1"/>
          <p:nvPr/>
        </p:nvSpPr>
        <p:spPr>
          <a:xfrm>
            <a:off x="143619" y="4696429"/>
            <a:ext cx="1559986" cy="461665"/>
          </a:xfrm>
          <a:prstGeom prst="borderCallout1">
            <a:avLst>
              <a:gd name="adj1" fmla="val 41139"/>
              <a:gd name="adj2" fmla="val 100723"/>
              <a:gd name="adj3" fmla="val 25525"/>
              <a:gd name="adj4" fmla="val 126577"/>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根本任务</a:t>
            </a:r>
          </a:p>
        </p:txBody>
      </p:sp>
      <p:sp>
        <p:nvSpPr>
          <p:cNvPr id="20" name="文本框 19"/>
          <p:cNvSpPr txBox="1"/>
          <p:nvPr/>
        </p:nvSpPr>
        <p:spPr>
          <a:xfrm>
            <a:off x="5734169" y="3363299"/>
            <a:ext cx="2947925" cy="830997"/>
          </a:xfrm>
          <a:prstGeom prst="borderCallout1">
            <a:avLst>
              <a:gd name="adj1" fmla="val 111615"/>
              <a:gd name="adj2" fmla="val 19265"/>
              <a:gd name="adj3" fmla="val 154425"/>
              <a:gd name="adj4" fmla="val 11638"/>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解放和发展生产力的政治保证</a:t>
            </a:r>
          </a:p>
        </p:txBody>
      </p:sp>
      <p:sp>
        <p:nvSpPr>
          <p:cNvPr id="21" name="文本框 20"/>
          <p:cNvSpPr txBox="1"/>
          <p:nvPr/>
        </p:nvSpPr>
        <p:spPr>
          <a:xfrm>
            <a:off x="8808646" y="3363299"/>
            <a:ext cx="2947925" cy="830997"/>
          </a:xfrm>
          <a:prstGeom prst="borderCallout1">
            <a:avLst>
              <a:gd name="adj1" fmla="val 111615"/>
              <a:gd name="adj2" fmla="val 19265"/>
              <a:gd name="adj3" fmla="val 155734"/>
              <a:gd name="adj4" fmla="val 8683"/>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社会主义的发展动力和外部条件</a:t>
            </a:r>
          </a:p>
        </p:txBody>
      </p:sp>
      <p:sp>
        <p:nvSpPr>
          <p:cNvPr id="22" name="矩形 21"/>
          <p:cNvSpPr/>
          <p:nvPr/>
        </p:nvSpPr>
        <p:spPr>
          <a:xfrm>
            <a:off x="1949101" y="4484039"/>
            <a:ext cx="7760956" cy="594541"/>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文本框 22"/>
          <p:cNvSpPr txBox="1"/>
          <p:nvPr/>
        </p:nvSpPr>
        <p:spPr>
          <a:xfrm>
            <a:off x="435429" y="3367601"/>
            <a:ext cx="2980571" cy="461665"/>
          </a:xfrm>
          <a:prstGeom prst="borderCallout1">
            <a:avLst>
              <a:gd name="adj1" fmla="val 107161"/>
              <a:gd name="adj2" fmla="val 81366"/>
              <a:gd name="adj3" fmla="val 163534"/>
              <a:gd name="adj4" fmla="val 89394"/>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领导力量和依靠力量</a:t>
            </a:r>
          </a:p>
        </p:txBody>
      </p:sp>
      <p:sp>
        <p:nvSpPr>
          <p:cNvPr id="24" name="文本框 23"/>
          <p:cNvSpPr txBox="1"/>
          <p:nvPr/>
        </p:nvSpPr>
        <p:spPr>
          <a:xfrm>
            <a:off x="5503007" y="5147450"/>
            <a:ext cx="2266063" cy="461665"/>
          </a:xfrm>
          <a:prstGeom prst="borderCallout1">
            <a:avLst>
              <a:gd name="adj1" fmla="val 36423"/>
              <a:gd name="adj2" fmla="val -3948"/>
              <a:gd name="adj3" fmla="val 32599"/>
              <a:gd name="adj4" fmla="val -22643"/>
            </a:avLst>
          </a:prstGeom>
          <a:ln w="12700">
            <a:solidFill>
              <a:srgbClr val="0000F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根本立足点</a:t>
            </a:r>
          </a:p>
        </p:txBody>
      </p:sp>
      <p:sp>
        <p:nvSpPr>
          <p:cNvPr id="25" name="文本框 24"/>
          <p:cNvSpPr txBox="1"/>
          <p:nvPr/>
        </p:nvSpPr>
        <p:spPr>
          <a:xfrm>
            <a:off x="9933837" y="2087384"/>
            <a:ext cx="1988252" cy="369332"/>
          </a:xfrm>
          <a:prstGeom prst="rect">
            <a:avLst/>
          </a:prstGeom>
          <a:noFill/>
        </p:spPr>
        <p:txBody>
          <a:bodyPr wrap="square" rtlCol="0">
            <a:spAutoFit/>
          </a:bodyPr>
          <a:lstStyle/>
          <a:p>
            <a:r>
              <a:rPr lang="zh-CN" altLang="en-US" dirty="0"/>
              <a:t>教材</a:t>
            </a:r>
            <a:r>
              <a:rPr lang="en-US" altLang="zh-CN" dirty="0"/>
              <a:t>pp.159-160</a:t>
            </a:r>
            <a:endParaRPr lang="zh-CN" altLang="en-US" dirty="0"/>
          </a:p>
        </p:txBody>
      </p:sp>
    </p:spTree>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23392" y="2212962"/>
            <a:ext cx="656782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）社会主义初级阶段理论和党的基本路线</a:t>
            </a:r>
          </a:p>
        </p:txBody>
      </p:sp>
      <p:sp>
        <p:nvSpPr>
          <p:cNvPr id="26" name="文本框 25"/>
          <p:cNvSpPr txBox="1"/>
          <p:nvPr/>
        </p:nvSpPr>
        <p:spPr>
          <a:xfrm>
            <a:off x="908956" y="2813849"/>
            <a:ext cx="10374087" cy="3366691"/>
          </a:xfrm>
          <a:prstGeom prst="rect">
            <a:avLst/>
          </a:prstGeom>
          <a:noFill/>
        </p:spPr>
        <p:txBody>
          <a:bodyPr wrap="square" rtlCol="0">
            <a:spAutoFit/>
          </a:bodyPr>
          <a:lstStyle/>
          <a:p>
            <a:pPr>
              <a:lnSpc>
                <a:spcPct val="120000"/>
              </a:lnSpc>
              <a:spcBef>
                <a:spcPts val="600"/>
              </a:spcBef>
            </a:pP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b="1" dirty="0">
                <a:solidFill>
                  <a:srgbClr val="FF0000"/>
                </a:solidFill>
                <a:latin typeface="楷体" panose="02010609060101010101" pitchFamily="49" charset="-122"/>
                <a:ea typeface="楷体" panose="02010609060101010101" pitchFamily="49" charset="-122"/>
              </a:rPr>
              <a:t>四项基本原则</a:t>
            </a:r>
            <a:r>
              <a:rPr lang="zh-CN" altLang="en-US" sz="2400" dirty="0">
                <a:latin typeface="楷体" panose="02010609060101010101" pitchFamily="49" charset="-122"/>
                <a:ea typeface="楷体" panose="02010609060101010101" pitchFamily="49" charset="-122"/>
              </a:rPr>
              <a:t>（坚持</a:t>
            </a:r>
            <a:r>
              <a:rPr lang="zh-CN" altLang="en-US" sz="2400" dirty="0">
                <a:solidFill>
                  <a:srgbClr val="FF0000"/>
                </a:solidFill>
                <a:latin typeface="楷体" panose="02010609060101010101" pitchFamily="49" charset="-122"/>
                <a:ea typeface="楷体" panose="02010609060101010101" pitchFamily="49" charset="-122"/>
              </a:rPr>
              <a:t>社会主义道路</a:t>
            </a:r>
            <a:r>
              <a:rPr lang="zh-CN" altLang="en-US" sz="2400" dirty="0">
                <a:latin typeface="楷体" panose="02010609060101010101" pitchFamily="49" charset="-122"/>
                <a:ea typeface="楷体" panose="02010609060101010101" pitchFamily="49" charset="-122"/>
              </a:rPr>
              <a:t>、坚持</a:t>
            </a:r>
            <a:r>
              <a:rPr lang="zh-CN" altLang="en-US" sz="2400" dirty="0">
                <a:solidFill>
                  <a:srgbClr val="C00000"/>
                </a:solidFill>
                <a:latin typeface="楷体" panose="02010609060101010101" pitchFamily="49" charset="-122"/>
                <a:ea typeface="楷体" panose="02010609060101010101" pitchFamily="49" charset="-122"/>
              </a:rPr>
              <a:t>人民民主专政</a:t>
            </a:r>
            <a:r>
              <a:rPr lang="zh-CN" altLang="en-US" sz="2400" dirty="0">
                <a:latin typeface="楷体" panose="02010609060101010101" pitchFamily="49" charset="-122"/>
                <a:ea typeface="楷体" panose="02010609060101010101" pitchFamily="49" charset="-122"/>
              </a:rPr>
              <a:t>、坚持</a:t>
            </a:r>
            <a:r>
              <a:rPr lang="zh-CN" altLang="en-US" sz="2400" dirty="0">
                <a:solidFill>
                  <a:srgbClr val="FF0000"/>
                </a:solidFill>
                <a:latin typeface="楷体" panose="02010609060101010101" pitchFamily="49" charset="-122"/>
                <a:ea typeface="楷体" panose="02010609060101010101" pitchFamily="49" charset="-122"/>
              </a:rPr>
              <a:t>中国共产党的领导</a:t>
            </a:r>
            <a:r>
              <a:rPr lang="zh-CN" altLang="en-US" sz="2400" dirty="0">
                <a:latin typeface="楷体" panose="02010609060101010101" pitchFamily="49" charset="-122"/>
                <a:ea typeface="楷体" panose="02010609060101010101" pitchFamily="49" charset="-122"/>
              </a:rPr>
              <a:t>、坚持</a:t>
            </a:r>
            <a:r>
              <a:rPr lang="zh-CN" altLang="en-US" sz="2400" dirty="0">
                <a:solidFill>
                  <a:srgbClr val="FF0000"/>
                </a:solidFill>
                <a:latin typeface="楷体" panose="02010609060101010101" pitchFamily="49" charset="-122"/>
                <a:ea typeface="楷体" panose="02010609060101010101" pitchFamily="49" charset="-122"/>
              </a:rPr>
              <a:t>马列主义毛泽东思想</a:t>
            </a:r>
            <a:r>
              <a:rPr lang="zh-CN" altLang="en-US" sz="2400" dirty="0">
                <a:latin typeface="楷体" panose="02010609060101010101" pitchFamily="49" charset="-122"/>
                <a:ea typeface="楷体" panose="02010609060101010101" pitchFamily="49" charset="-122"/>
              </a:rPr>
              <a:t>）是</a:t>
            </a:r>
            <a:r>
              <a:rPr lang="zh-CN" altLang="en-US" sz="2400" dirty="0">
                <a:solidFill>
                  <a:srgbClr val="C00000"/>
                </a:solidFill>
                <a:latin typeface="楷体" panose="02010609060101010101" pitchFamily="49" charset="-122"/>
                <a:ea typeface="楷体" panose="02010609060101010101" pitchFamily="49" charset="-122"/>
              </a:rPr>
              <a:t>立国之本</a:t>
            </a:r>
            <a:r>
              <a:rPr lang="zh-CN" altLang="en-US" sz="2400" dirty="0">
                <a:latin typeface="楷体" panose="02010609060101010101" pitchFamily="49" charset="-122"/>
                <a:ea typeface="楷体" panose="02010609060101010101" pitchFamily="49" charset="-122"/>
              </a:rPr>
              <a:t>，是我们党和国家生存发展的</a:t>
            </a:r>
            <a:r>
              <a:rPr lang="zh-CN" altLang="en-US" sz="2400" dirty="0">
                <a:solidFill>
                  <a:srgbClr val="C00000"/>
                </a:solidFill>
                <a:latin typeface="楷体" panose="02010609060101010101" pitchFamily="49" charset="-122"/>
                <a:ea typeface="楷体" panose="02010609060101010101" pitchFamily="49" charset="-122"/>
              </a:rPr>
              <a:t>政治基石</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20000"/>
              </a:lnSpc>
              <a:spcBef>
                <a:spcPts val="600"/>
              </a:spcBef>
            </a:pP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b="1" dirty="0">
                <a:solidFill>
                  <a:srgbClr val="FF0000"/>
                </a:solidFill>
                <a:latin typeface="楷体" panose="02010609060101010101" pitchFamily="49" charset="-122"/>
                <a:ea typeface="楷体" panose="02010609060101010101" pitchFamily="49" charset="-122"/>
              </a:rPr>
              <a:t>改革开放</a:t>
            </a:r>
            <a:r>
              <a:rPr lang="zh-CN" altLang="en-US" sz="2400" dirty="0">
                <a:latin typeface="楷体" panose="02010609060101010101" pitchFamily="49" charset="-122"/>
                <a:ea typeface="楷体" panose="02010609060101010101" pitchFamily="49" charset="-122"/>
              </a:rPr>
              <a:t>是</a:t>
            </a:r>
            <a:r>
              <a:rPr lang="zh-CN" altLang="en-US" sz="2400" dirty="0">
                <a:solidFill>
                  <a:srgbClr val="C00000"/>
                </a:solidFill>
                <a:latin typeface="楷体" panose="02010609060101010101" pitchFamily="49" charset="-122"/>
                <a:ea typeface="楷体" panose="02010609060101010101" pitchFamily="49" charset="-122"/>
              </a:rPr>
              <a:t>强国之路</a:t>
            </a:r>
            <a:r>
              <a:rPr lang="zh-CN" altLang="en-US" sz="2400" dirty="0">
                <a:latin typeface="楷体" panose="02010609060101010101" pitchFamily="49" charset="-122"/>
                <a:ea typeface="楷体" panose="02010609060101010101" pitchFamily="49" charset="-122"/>
              </a:rPr>
              <a:t>，是我们党和国家发展进步的</a:t>
            </a:r>
            <a:r>
              <a:rPr lang="zh-CN" altLang="en-US" sz="2400" dirty="0">
                <a:solidFill>
                  <a:srgbClr val="C00000"/>
                </a:solidFill>
                <a:latin typeface="楷体" panose="02010609060101010101" pitchFamily="49" charset="-122"/>
                <a:ea typeface="楷体" panose="02010609060101010101" pitchFamily="49" charset="-122"/>
              </a:rPr>
              <a:t>活力源泉。</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ts val="600"/>
              </a:spcBef>
              <a:buFont typeface="Wingdings" panose="05000000000000000000" pitchFamily="2" charset="2"/>
              <a:buChar char="Ø"/>
            </a:pP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党的十七大</a:t>
            </a:r>
            <a:r>
              <a:rPr lang="zh-CN" altLang="en-US" sz="2400" dirty="0">
                <a:latin typeface="楷体" panose="02010609060101010101" pitchFamily="49" charset="-122"/>
                <a:ea typeface="楷体" panose="02010609060101010101" pitchFamily="49" charset="-122"/>
                <a:sym typeface="Wingdings" panose="05000000000000000000" pitchFamily="2" charset="2"/>
              </a:rPr>
              <a:t>把“</a:t>
            </a:r>
            <a:r>
              <a:rPr lang="zh-CN" altLang="en-US" sz="2400" b="1" dirty="0">
                <a:solidFill>
                  <a:srgbClr val="FF0000"/>
                </a:solidFill>
                <a:latin typeface="楷体" panose="02010609060101010101" pitchFamily="49" charset="-122"/>
                <a:ea typeface="楷体" panose="02010609060101010101" pitchFamily="49" charset="-122"/>
                <a:sym typeface="Wingdings" panose="05000000000000000000" pitchFamily="2" charset="2"/>
              </a:rPr>
              <a:t>和谐</a:t>
            </a:r>
            <a:r>
              <a:rPr lang="zh-CN" altLang="en-US" sz="2400" dirty="0">
                <a:latin typeface="楷体" panose="02010609060101010101" pitchFamily="49" charset="-122"/>
                <a:ea typeface="楷体" panose="02010609060101010101" pitchFamily="49" charset="-122"/>
                <a:sym typeface="Wingdings" panose="05000000000000000000" pitchFamily="2" charset="2"/>
              </a:rPr>
              <a:t>”与“富强、民主、文明”一起写进了基本路线。</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20000"/>
              </a:lnSpc>
              <a:spcBef>
                <a:spcPts val="600"/>
              </a:spcBef>
              <a:buFont typeface="Wingdings" panose="05000000000000000000" pitchFamily="2" charset="2"/>
              <a:buChar char="Ø"/>
            </a:pP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党的十九大</a:t>
            </a:r>
            <a:r>
              <a:rPr lang="zh-CN" altLang="en-US" sz="2400" dirty="0">
                <a:latin typeface="楷体" panose="02010609060101010101" pitchFamily="49" charset="-122"/>
                <a:ea typeface="楷体" panose="02010609060101010101" pitchFamily="49" charset="-122"/>
                <a:sym typeface="Wingdings" panose="05000000000000000000" pitchFamily="2" charset="2"/>
              </a:rPr>
              <a:t>提出“为把我国建设成为富强民主文明和谐</a:t>
            </a:r>
            <a:r>
              <a:rPr lang="zh-CN" altLang="en-US" sz="2400" b="1" dirty="0">
                <a:solidFill>
                  <a:srgbClr val="FF0000"/>
                </a:solidFill>
                <a:latin typeface="楷体" panose="02010609060101010101" pitchFamily="49" charset="-122"/>
                <a:ea typeface="楷体" panose="02010609060101010101" pitchFamily="49" charset="-122"/>
                <a:sym typeface="Wingdings" panose="05000000000000000000" pitchFamily="2" charset="2"/>
              </a:rPr>
              <a:t>美丽</a:t>
            </a:r>
            <a:r>
              <a:rPr lang="zh-CN" altLang="en-US" sz="2400" dirty="0">
                <a:latin typeface="楷体" panose="02010609060101010101" pitchFamily="49" charset="-122"/>
                <a:ea typeface="楷体" panose="02010609060101010101" pitchFamily="49" charset="-122"/>
                <a:sym typeface="Wingdings" panose="05000000000000000000" pitchFamily="2" charset="2"/>
              </a:rPr>
              <a:t>的社会主义现代化</a:t>
            </a:r>
            <a:r>
              <a:rPr lang="zh-CN" altLang="en-US" sz="2400" b="1" dirty="0">
                <a:solidFill>
                  <a:srgbClr val="FF0000"/>
                </a:solidFill>
                <a:latin typeface="楷体" panose="02010609060101010101" pitchFamily="49" charset="-122"/>
                <a:ea typeface="楷体" panose="02010609060101010101" pitchFamily="49" charset="-122"/>
                <a:sym typeface="Wingdings" panose="05000000000000000000" pitchFamily="2" charset="2"/>
              </a:rPr>
              <a:t>强国</a:t>
            </a:r>
            <a:r>
              <a:rPr lang="zh-CN" altLang="en-US" sz="2400" dirty="0">
                <a:latin typeface="楷体" panose="02010609060101010101" pitchFamily="49" charset="-122"/>
                <a:ea typeface="楷体" panose="02010609060101010101" pitchFamily="49" charset="-122"/>
                <a:sym typeface="Wingdings" panose="05000000000000000000" pitchFamily="2" charset="2"/>
              </a:rPr>
              <a:t>而奋斗”。</a:t>
            </a:r>
            <a:endParaRPr lang="zh-CN" altLang="en-US" sz="2400" dirty="0">
              <a:latin typeface="楷体" panose="02010609060101010101" pitchFamily="49" charset="-122"/>
              <a:ea typeface="楷体" panose="02010609060101010101" pitchFamily="49" charset="-122"/>
            </a:endParaRPr>
          </a:p>
        </p:txBody>
      </p:sp>
      <p:sp>
        <p:nvSpPr>
          <p:cNvPr id="27"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51</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23392" y="2212962"/>
            <a:ext cx="595227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）社会主义根本任务和发展战略理论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52</a:t>
            </a:fld>
            <a:endParaRPr lang="en-US" altLang="zh-CN" sz="1200" dirty="0"/>
          </a:p>
        </p:txBody>
      </p:sp>
      <p:sp>
        <p:nvSpPr>
          <p:cNvPr id="13" name="文本框 12"/>
          <p:cNvSpPr txBox="1"/>
          <p:nvPr/>
        </p:nvSpPr>
        <p:spPr>
          <a:xfrm>
            <a:off x="590354" y="2889346"/>
            <a:ext cx="10896458" cy="1049133"/>
          </a:xfrm>
          <a:prstGeom prst="rect">
            <a:avLst/>
          </a:prstGeom>
          <a:noFill/>
          <a:ln w="9525">
            <a:noFill/>
          </a:ln>
        </p:spPr>
        <p:txBody>
          <a:bodyPr wrap="square" anchor="t" anchorCtr="0">
            <a:spAutoFit/>
          </a:bodyPr>
          <a:lstStyle/>
          <a:p>
            <a:pPr>
              <a:lnSpc>
                <a:spcPct val="140000"/>
              </a:lnSpc>
            </a:pPr>
            <a:r>
              <a:rPr lang="zh-CN" altLang="en-US" sz="2400" dirty="0">
                <a:solidFill>
                  <a:srgbClr val="1552D1"/>
                </a:solidFill>
                <a:latin typeface="楷体" panose="02010609060101010101" pitchFamily="49" charset="-122"/>
                <a:ea typeface="楷体" panose="02010609060101010101" pitchFamily="49" charset="-122"/>
              </a:rPr>
              <a:t>巩固和发展社会主义，必须发展生产力。</a:t>
            </a:r>
            <a:r>
              <a:rPr lang="zh-CN" altLang="en-US" sz="2400" dirty="0">
                <a:latin typeface="楷体" panose="02010609060101010101" pitchFamily="49" charset="-122"/>
                <a:ea typeface="楷体" panose="02010609060101010101" pitchFamily="49" charset="-122"/>
              </a:rPr>
              <a:t>处于社会主义初级阶段的当代中国，发展生产力的任务尤为突出，尤为重要。社会主义的</a:t>
            </a:r>
            <a:r>
              <a:rPr lang="zh-CN" altLang="en-US" sz="2400" b="1" dirty="0">
                <a:latin typeface="楷体" panose="02010609060101010101" pitchFamily="49" charset="-122"/>
                <a:ea typeface="楷体" panose="02010609060101010101" pitchFamily="49" charset="-122"/>
              </a:rPr>
              <a:t>根本任务</a:t>
            </a:r>
            <a:r>
              <a:rPr lang="zh-CN" altLang="en-US" sz="2400" dirty="0">
                <a:latin typeface="楷体" panose="02010609060101010101" pitchFamily="49" charset="-122"/>
                <a:ea typeface="楷体" panose="02010609060101010101" pitchFamily="49" charset="-122"/>
              </a:rPr>
              <a:t>是</a:t>
            </a:r>
            <a:r>
              <a:rPr lang="zh-CN" altLang="en-US" sz="2400" b="1" dirty="0">
                <a:solidFill>
                  <a:srgbClr val="FF0000"/>
                </a:solidFill>
                <a:latin typeface="楷体" panose="02010609060101010101" pitchFamily="49" charset="-122"/>
                <a:ea typeface="楷体" panose="02010609060101010101" pitchFamily="49" charset="-122"/>
              </a:rPr>
              <a:t>发展生产力</a:t>
            </a:r>
            <a:r>
              <a:rPr lang="zh-CN" altLang="en-US" sz="2400" dirty="0">
                <a:latin typeface="楷体" panose="02010609060101010101" pitchFamily="49" charset="-122"/>
                <a:ea typeface="楷体" panose="02010609060101010101" pitchFamily="49" charset="-122"/>
              </a:rPr>
              <a:t>。</a:t>
            </a:r>
          </a:p>
        </p:txBody>
      </p:sp>
      <p:sp>
        <p:nvSpPr>
          <p:cNvPr id="14" name="文本框 13"/>
          <p:cNvSpPr txBox="1"/>
          <p:nvPr/>
        </p:nvSpPr>
        <p:spPr>
          <a:xfrm>
            <a:off x="647771" y="4201056"/>
            <a:ext cx="10896458" cy="532069"/>
          </a:xfrm>
          <a:prstGeom prst="rect">
            <a:avLst/>
          </a:prstGeom>
          <a:noFill/>
          <a:ln w="9525">
            <a:noFill/>
          </a:ln>
        </p:spPr>
        <p:txBody>
          <a:bodyPr wrap="square" anchor="t" anchorCtr="0">
            <a:spAutoFit/>
          </a:bodyPr>
          <a:lstStyle/>
          <a:p>
            <a:pPr>
              <a:lnSpc>
                <a:spcPct val="140000"/>
              </a:lnSpc>
            </a:pPr>
            <a:r>
              <a:rPr lang="zh-CN" altLang="en-US" sz="2400" b="1" dirty="0">
                <a:solidFill>
                  <a:srgbClr val="FF0000"/>
                </a:solidFill>
                <a:latin typeface="楷体" panose="02010609060101010101" pitchFamily="49" charset="-122"/>
                <a:ea typeface="楷体" panose="02010609060101010101" pitchFamily="49" charset="-122"/>
              </a:rPr>
              <a:t>科学技术</a:t>
            </a:r>
            <a:r>
              <a:rPr lang="zh-CN" altLang="en-US" sz="2400" dirty="0">
                <a:latin typeface="楷体" panose="02010609060101010101" pitchFamily="49" charset="-122"/>
                <a:ea typeface="楷体" panose="02010609060101010101" pitchFamily="49" charset="-122"/>
              </a:rPr>
              <a:t>是</a:t>
            </a:r>
            <a:r>
              <a:rPr lang="zh-CN" altLang="en-US" sz="2400" b="1" dirty="0">
                <a:solidFill>
                  <a:srgbClr val="FF0000"/>
                </a:solidFill>
                <a:latin typeface="楷体" panose="02010609060101010101" pitchFamily="49" charset="-122"/>
                <a:ea typeface="楷体" panose="02010609060101010101" pitchFamily="49" charset="-122"/>
              </a:rPr>
              <a:t>第一生产力</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500"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500"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23392" y="2212962"/>
            <a:ext cx="595227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）社会主义根本任务和发展战略理论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53</a:t>
            </a:fld>
            <a:endParaRPr lang="en-US" altLang="zh-CN" sz="1200" dirty="0"/>
          </a:p>
        </p:txBody>
      </p:sp>
      <p:grpSp>
        <p:nvGrpSpPr>
          <p:cNvPr id="12" name="组合 17"/>
          <p:cNvGrpSpPr/>
          <p:nvPr/>
        </p:nvGrpSpPr>
        <p:grpSpPr>
          <a:xfrm>
            <a:off x="2853752" y="2207086"/>
            <a:ext cx="6214048" cy="2178685"/>
            <a:chOff x="3300" y="2760"/>
            <a:chExt cx="9074" cy="3431"/>
          </a:xfrm>
        </p:grpSpPr>
        <p:sp>
          <p:nvSpPr>
            <p:cNvPr id="15" name="AutoShape 3"/>
            <p:cNvSpPr/>
            <p:nvPr/>
          </p:nvSpPr>
          <p:spPr>
            <a:xfrm>
              <a:off x="4500" y="3582"/>
              <a:ext cx="7860" cy="2052"/>
            </a:xfrm>
            <a:prstGeom prst="roundRect">
              <a:avLst>
                <a:gd name="adj" fmla="val 9144"/>
              </a:avLst>
            </a:prstGeom>
            <a:solidFill>
              <a:srgbClr val="F8F8F8"/>
            </a:solidFill>
            <a:ln w="28575" cap="flat" cmpd="sng">
              <a:solidFill>
                <a:schemeClr val="accent2"/>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16" name="AutoShape 5"/>
            <p:cNvSpPr>
              <a:spLocks noChangeArrowheads="1"/>
            </p:cNvSpPr>
            <p:nvPr/>
          </p:nvSpPr>
          <p:spPr bwMode="gray">
            <a:xfrm>
              <a:off x="3300" y="2760"/>
              <a:ext cx="3840" cy="2813"/>
            </a:xfrm>
            <a:prstGeom prst="upArrow">
              <a:avLst>
                <a:gd name="adj1" fmla="val 50000"/>
                <a:gd name="adj2" fmla="val 18667"/>
              </a:avLst>
            </a:prstGeom>
            <a:gradFill rotWithShape="1">
              <a:gsLst>
                <a:gs pos="0">
                  <a:schemeClr val="accent2">
                    <a:gamma/>
                    <a:shade val="66275"/>
                    <a:invGamma/>
                  </a:schemeClr>
                </a:gs>
                <a:gs pos="100000">
                  <a:schemeClr val="accent2"/>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Text Box 14"/>
            <p:cNvSpPr txBox="1"/>
            <p:nvPr/>
          </p:nvSpPr>
          <p:spPr>
            <a:xfrm>
              <a:off x="3777" y="3582"/>
              <a:ext cx="2542" cy="725"/>
            </a:xfrm>
            <a:prstGeom prst="rect">
              <a:avLst/>
            </a:prstGeom>
            <a:noFill/>
            <a:ln w="9525">
              <a:noFill/>
            </a:ln>
          </p:spPr>
          <p:txBody>
            <a:bodyPr anchor="t" anchorCtr="0">
              <a:spAutoFit/>
            </a:bodyPr>
            <a:lstStyle/>
            <a:p>
              <a:pPr algn="r">
                <a:lnSpc>
                  <a:spcPct val="120000"/>
                </a:lnSpc>
                <a:spcBef>
                  <a:spcPct val="50000"/>
                </a:spcBef>
              </a:pPr>
              <a:r>
                <a:rPr lang="en-US" altLang="zh-CN" sz="1900" b="1" dirty="0">
                  <a:solidFill>
                    <a:srgbClr val="FFFFFF"/>
                  </a:solidFill>
                  <a:latin typeface="Arial" panose="020B0604020202020204" pitchFamily="34" charset="0"/>
                  <a:ea typeface="宋体" panose="02010600030101010101" pitchFamily="2" charset="-122"/>
                </a:rPr>
                <a:t>21</a:t>
              </a:r>
              <a:r>
                <a:rPr lang="zh-CN" altLang="en-US" sz="1900" b="1" dirty="0">
                  <a:solidFill>
                    <a:srgbClr val="FFFFFF"/>
                  </a:solidFill>
                  <a:latin typeface="Arial" panose="020B0604020202020204" pitchFamily="34" charset="0"/>
                  <a:ea typeface="宋体" panose="02010600030101010101" pitchFamily="2" charset="-122"/>
                </a:rPr>
                <a:t>世纪中叶</a:t>
              </a:r>
              <a:r>
                <a:rPr lang="en-US" altLang="zh-CN" sz="2000" b="1" dirty="0">
                  <a:solidFill>
                    <a:srgbClr val="FFFFFF"/>
                  </a:solidFill>
                  <a:latin typeface="Arial" panose="020B0604020202020204" pitchFamily="34" charset="0"/>
                  <a:ea typeface="宋体" panose="02010600030101010101" pitchFamily="2" charset="-122"/>
                </a:rPr>
                <a:t> </a:t>
              </a:r>
              <a:r>
                <a:rPr lang="en-US" altLang="zh-CN" sz="1400" b="1" dirty="0">
                  <a:solidFill>
                    <a:srgbClr val="FFFFFF"/>
                  </a:solidFill>
                  <a:latin typeface="Arial" panose="020B0604020202020204" pitchFamily="34" charset="0"/>
                  <a:ea typeface="宋体" panose="02010600030101010101" pitchFamily="2" charset="-122"/>
                </a:rPr>
                <a:t>  </a:t>
              </a:r>
              <a:endParaRPr lang="en-US" altLang="zh-CN" sz="1400" b="1" dirty="0">
                <a:solidFill>
                  <a:srgbClr val="FFFFFF"/>
                </a:solidFill>
                <a:latin typeface="Arial" panose="020B0604020202020204" pitchFamily="34" charset="0"/>
                <a:ea typeface="Arial" panose="020B0604020202020204" pitchFamily="34" charset="0"/>
              </a:endParaRPr>
            </a:p>
          </p:txBody>
        </p:sp>
        <p:cxnSp>
          <p:nvCxnSpPr>
            <p:cNvPr id="18" name="直接箭头连接符 17"/>
            <p:cNvCxnSpPr/>
            <p:nvPr/>
          </p:nvCxnSpPr>
          <p:spPr>
            <a:xfrm flipV="1">
              <a:off x="5328" y="4248"/>
              <a:ext cx="0" cy="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5"/>
            <p:cNvSpPr txBox="1"/>
            <p:nvPr/>
          </p:nvSpPr>
          <p:spPr>
            <a:xfrm>
              <a:off x="6400" y="3565"/>
              <a:ext cx="5974" cy="2626"/>
            </a:xfrm>
            <a:prstGeom prst="rect">
              <a:avLst/>
            </a:prstGeom>
            <a:noFill/>
            <a:ln w="9525">
              <a:noFill/>
            </a:ln>
          </p:spPr>
          <p:txBody>
            <a:bodyPr anchor="t" anchorCtr="0">
              <a:spAutoFit/>
            </a:bodyPr>
            <a:lstStyle/>
            <a:p>
              <a:pPr>
                <a:lnSpc>
                  <a:spcPct val="110000"/>
                </a:lnSpc>
                <a:spcBef>
                  <a:spcPct val="50000"/>
                </a:spcBef>
              </a:pPr>
              <a:r>
                <a:rPr lang="zh-CN" altLang="en-US" sz="2400" b="1" dirty="0">
                  <a:latin typeface="楷体" panose="02010609060101010101" pitchFamily="49" charset="-122"/>
                  <a:ea typeface="楷体" panose="02010609060101010101" pitchFamily="49" charset="-122"/>
                </a:rPr>
                <a:t>人均国民生产总值达到</a:t>
              </a:r>
              <a:r>
                <a:rPr lang="zh-CN" altLang="en-US" sz="2400" b="1" dirty="0">
                  <a:solidFill>
                    <a:srgbClr val="FF0000"/>
                  </a:solidFill>
                  <a:latin typeface="楷体" panose="02010609060101010101" pitchFamily="49" charset="-122"/>
                  <a:ea typeface="楷体" panose="02010609060101010101" pitchFamily="49" charset="-122"/>
                </a:rPr>
                <a:t>中等发达国家水平，人民生活比较富裕，基本实现现代化</a:t>
              </a:r>
              <a:r>
                <a:rPr lang="zh-CN" altLang="en-US" sz="2400" b="1" dirty="0">
                  <a:latin typeface="楷体" panose="02010609060101010101" pitchFamily="49" charset="-122"/>
                  <a:ea typeface="楷体" panose="02010609060101010101" pitchFamily="49" charset="-122"/>
                </a:rPr>
                <a:t>。</a:t>
              </a:r>
            </a:p>
          </p:txBody>
        </p:sp>
      </p:grpSp>
      <p:grpSp>
        <p:nvGrpSpPr>
          <p:cNvPr id="20" name="组合 16"/>
          <p:cNvGrpSpPr/>
          <p:nvPr/>
        </p:nvGrpSpPr>
        <p:grpSpPr>
          <a:xfrm>
            <a:off x="2253676" y="3588211"/>
            <a:ext cx="6814119" cy="1841500"/>
            <a:chOff x="2355" y="4935"/>
            <a:chExt cx="10020" cy="2900"/>
          </a:xfrm>
        </p:grpSpPr>
        <p:sp>
          <p:nvSpPr>
            <p:cNvPr id="21" name="AutoShape 4"/>
            <p:cNvSpPr/>
            <p:nvPr/>
          </p:nvSpPr>
          <p:spPr>
            <a:xfrm>
              <a:off x="4515" y="5745"/>
              <a:ext cx="7860" cy="2090"/>
            </a:xfrm>
            <a:prstGeom prst="roundRect">
              <a:avLst>
                <a:gd name="adj" fmla="val 9144"/>
              </a:avLst>
            </a:prstGeom>
            <a:solidFill>
              <a:srgbClr val="F8F8F8"/>
            </a:solidFill>
            <a:ln w="28575" cap="flat" cmpd="sng">
              <a:solidFill>
                <a:schemeClr val="hlink"/>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2" name="AutoShape 6"/>
            <p:cNvSpPr>
              <a:spLocks noChangeArrowheads="1"/>
            </p:cNvSpPr>
            <p:nvPr/>
          </p:nvSpPr>
          <p:spPr bwMode="gray">
            <a:xfrm>
              <a:off x="2355" y="4935"/>
              <a:ext cx="3840" cy="2813"/>
            </a:xfrm>
            <a:prstGeom prst="upArrow">
              <a:avLst>
                <a:gd name="adj1" fmla="val 50000"/>
                <a:gd name="adj2" fmla="val 18667"/>
              </a:avLst>
            </a:prstGeom>
            <a:gradFill rotWithShape="1">
              <a:gsLst>
                <a:gs pos="0">
                  <a:schemeClr val="hlink">
                    <a:gamma/>
                    <a:shade val="56078"/>
                    <a:invGamma/>
                  </a:schemeClr>
                </a:gs>
                <a:gs pos="100000">
                  <a:schemeClr val="hlink"/>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Text Box 14"/>
            <p:cNvSpPr txBox="1"/>
            <p:nvPr/>
          </p:nvSpPr>
          <p:spPr>
            <a:xfrm>
              <a:off x="3987" y="6760"/>
              <a:ext cx="1200" cy="725"/>
            </a:xfrm>
            <a:prstGeom prst="rect">
              <a:avLst/>
            </a:prstGeom>
            <a:noFill/>
            <a:ln w="9525">
              <a:noFill/>
            </a:ln>
          </p:spPr>
          <p:txBody>
            <a:bodyPr anchor="t" anchorCtr="0">
              <a:spAutoFit/>
            </a:bodyPr>
            <a:lstStyle/>
            <a:p>
              <a:pPr algn="r">
                <a:lnSpc>
                  <a:spcPct val="120000"/>
                </a:lnSpc>
                <a:spcBef>
                  <a:spcPct val="50000"/>
                </a:spcBef>
              </a:pPr>
              <a:r>
                <a:rPr lang="en-US" altLang="zh-CN" sz="2000" b="1" dirty="0">
                  <a:solidFill>
                    <a:srgbClr val="FFFFFF"/>
                  </a:solidFill>
                  <a:latin typeface="Arial" panose="020B0604020202020204" pitchFamily="34" charset="0"/>
                  <a:ea typeface="宋体" panose="02010600030101010101" pitchFamily="2" charset="-122"/>
                </a:rPr>
                <a:t>1991</a:t>
              </a:r>
              <a:r>
                <a:rPr lang="en-US" altLang="zh-CN" sz="1400" b="1" dirty="0">
                  <a:solidFill>
                    <a:srgbClr val="FFFFFF"/>
                  </a:solidFill>
                  <a:latin typeface="Arial" panose="020B0604020202020204" pitchFamily="34" charset="0"/>
                  <a:ea typeface="宋体" panose="02010600030101010101" pitchFamily="2" charset="-122"/>
                </a:rPr>
                <a:t>    </a:t>
              </a:r>
              <a:endParaRPr lang="en-US" altLang="zh-CN" sz="1400" b="1" dirty="0">
                <a:solidFill>
                  <a:srgbClr val="FFFFFF"/>
                </a:solidFill>
                <a:latin typeface="Arial" panose="020B0604020202020204" pitchFamily="34" charset="0"/>
                <a:ea typeface="Arial" panose="020B0604020202020204" pitchFamily="34" charset="0"/>
              </a:endParaRPr>
            </a:p>
          </p:txBody>
        </p:sp>
        <p:sp>
          <p:nvSpPr>
            <p:cNvPr id="24" name="Text Box 14"/>
            <p:cNvSpPr txBox="1"/>
            <p:nvPr/>
          </p:nvSpPr>
          <p:spPr>
            <a:xfrm>
              <a:off x="3238" y="5763"/>
              <a:ext cx="2042" cy="725"/>
            </a:xfrm>
            <a:prstGeom prst="rect">
              <a:avLst/>
            </a:prstGeom>
            <a:noFill/>
            <a:ln w="9525">
              <a:noFill/>
            </a:ln>
          </p:spPr>
          <p:txBody>
            <a:bodyPr anchor="t" anchorCtr="0">
              <a:spAutoFit/>
            </a:bodyPr>
            <a:lstStyle/>
            <a:p>
              <a:pPr algn="r">
                <a:lnSpc>
                  <a:spcPct val="120000"/>
                </a:lnSpc>
                <a:spcBef>
                  <a:spcPct val="50000"/>
                </a:spcBef>
              </a:pPr>
              <a:r>
                <a:rPr lang="en-US" altLang="zh-CN" sz="2000" b="1" dirty="0">
                  <a:solidFill>
                    <a:srgbClr val="FFFFFF"/>
                  </a:solidFill>
                  <a:latin typeface="Arial" panose="020B0604020202020204" pitchFamily="34" charset="0"/>
                  <a:ea typeface="宋体" panose="02010600030101010101" pitchFamily="2" charset="-122"/>
                </a:rPr>
                <a:t>20</a:t>
              </a:r>
              <a:r>
                <a:rPr lang="zh-CN" altLang="en-US" sz="2000" b="1" dirty="0">
                  <a:solidFill>
                    <a:srgbClr val="FFFFFF"/>
                  </a:solidFill>
                  <a:latin typeface="Arial" panose="020B0604020202020204" pitchFamily="34" charset="0"/>
                  <a:ea typeface="宋体" panose="02010600030101010101" pitchFamily="2" charset="-122"/>
                </a:rPr>
                <a:t>世纪末</a:t>
              </a:r>
              <a:r>
                <a:rPr lang="en-US" altLang="zh-CN" sz="2000" b="1" dirty="0">
                  <a:solidFill>
                    <a:srgbClr val="FFFFFF"/>
                  </a:solidFill>
                  <a:latin typeface="Arial" panose="020B0604020202020204" pitchFamily="34" charset="0"/>
                  <a:ea typeface="宋体" panose="02010600030101010101" pitchFamily="2" charset="-122"/>
                </a:rPr>
                <a:t> </a:t>
              </a:r>
              <a:r>
                <a:rPr lang="en-US" altLang="zh-CN" sz="1400" b="1" dirty="0">
                  <a:solidFill>
                    <a:srgbClr val="FFFFFF"/>
                  </a:solidFill>
                  <a:latin typeface="Arial" panose="020B0604020202020204" pitchFamily="34" charset="0"/>
                  <a:ea typeface="宋体" panose="02010600030101010101" pitchFamily="2" charset="-122"/>
                </a:rPr>
                <a:t>  </a:t>
              </a:r>
              <a:endParaRPr lang="en-US" altLang="zh-CN" sz="1400" b="1" dirty="0">
                <a:solidFill>
                  <a:srgbClr val="FFFFFF"/>
                </a:solidFill>
                <a:latin typeface="Arial" panose="020B0604020202020204" pitchFamily="34" charset="0"/>
                <a:ea typeface="Arial" panose="020B0604020202020204" pitchFamily="34" charset="0"/>
              </a:endParaRPr>
            </a:p>
          </p:txBody>
        </p:sp>
        <p:cxnSp>
          <p:nvCxnSpPr>
            <p:cNvPr id="25" name="直接箭头连接符 24"/>
            <p:cNvCxnSpPr/>
            <p:nvPr/>
          </p:nvCxnSpPr>
          <p:spPr>
            <a:xfrm flipV="1">
              <a:off x="4500" y="6488"/>
              <a:ext cx="0" cy="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Text Box 15"/>
            <p:cNvSpPr txBox="1"/>
            <p:nvPr/>
          </p:nvSpPr>
          <p:spPr>
            <a:xfrm>
              <a:off x="5594" y="6079"/>
              <a:ext cx="6644" cy="1347"/>
            </a:xfrm>
            <a:prstGeom prst="rect">
              <a:avLst/>
            </a:prstGeom>
            <a:noFill/>
            <a:ln w="9525">
              <a:noFill/>
            </a:ln>
          </p:spPr>
          <p:txBody>
            <a:bodyPr anchor="t" anchorCtr="0">
              <a:spAutoFit/>
            </a:bodyPr>
            <a:lstStyle/>
            <a:p>
              <a:pPr>
                <a:lnSpc>
                  <a:spcPct val="110000"/>
                </a:lnSpc>
                <a:spcBef>
                  <a:spcPct val="50000"/>
                </a:spcBef>
              </a:pPr>
              <a:r>
                <a:rPr lang="zh-CN" altLang="en-US" sz="2400" b="1" dirty="0">
                  <a:latin typeface="楷体" panose="02010609060101010101" pitchFamily="49" charset="-122"/>
                  <a:ea typeface="楷体" panose="02010609060101010101" pitchFamily="49" charset="-122"/>
                </a:rPr>
                <a:t>使国民生产总值</a:t>
              </a:r>
              <a:r>
                <a:rPr lang="zh-CN" altLang="zh-CN" sz="2400" b="1" dirty="0">
                  <a:latin typeface="楷体" panose="02010609060101010101" pitchFamily="49" charset="-122"/>
                  <a:ea typeface="楷体" panose="02010609060101010101" pitchFamily="49" charset="-122"/>
                </a:rPr>
                <a:t>再</a:t>
              </a:r>
              <a:r>
                <a:rPr lang="zh-CN" altLang="en-US" sz="2400" b="1" dirty="0">
                  <a:latin typeface="楷体" panose="02010609060101010101" pitchFamily="49" charset="-122"/>
                  <a:ea typeface="楷体" panose="02010609060101010101" pitchFamily="49" charset="-122"/>
                </a:rPr>
                <a:t>增长一倍，人民生活达到</a:t>
              </a:r>
              <a:r>
                <a:rPr lang="zh-CN" altLang="en-US" sz="2400" b="1" dirty="0">
                  <a:solidFill>
                    <a:srgbClr val="FF0000"/>
                  </a:solidFill>
                  <a:latin typeface="楷体" panose="02010609060101010101" pitchFamily="49" charset="-122"/>
                  <a:ea typeface="楷体" panose="02010609060101010101" pitchFamily="49" charset="-122"/>
                </a:rPr>
                <a:t>小康水平</a:t>
              </a:r>
              <a:r>
                <a:rPr lang="zh-CN" altLang="en-US" sz="2400" b="1" dirty="0">
                  <a:latin typeface="楷体" panose="02010609060101010101" pitchFamily="49" charset="-122"/>
                  <a:ea typeface="楷体" panose="02010609060101010101" pitchFamily="49" charset="-122"/>
                </a:rPr>
                <a:t>。</a:t>
              </a:r>
            </a:p>
          </p:txBody>
        </p:sp>
      </p:grpSp>
      <p:grpSp>
        <p:nvGrpSpPr>
          <p:cNvPr id="27" name="组合 15"/>
          <p:cNvGrpSpPr/>
          <p:nvPr/>
        </p:nvGrpSpPr>
        <p:grpSpPr>
          <a:xfrm>
            <a:off x="1672651" y="4977274"/>
            <a:ext cx="7471347" cy="1836102"/>
            <a:chOff x="1440" y="7123"/>
            <a:chExt cx="10919" cy="2891"/>
          </a:xfrm>
        </p:grpSpPr>
        <p:sp>
          <p:nvSpPr>
            <p:cNvPr id="28" name="AutoShape 7"/>
            <p:cNvSpPr/>
            <p:nvPr/>
          </p:nvSpPr>
          <p:spPr>
            <a:xfrm>
              <a:off x="3442" y="7942"/>
              <a:ext cx="8917" cy="2072"/>
            </a:xfrm>
            <a:prstGeom prst="roundRect">
              <a:avLst>
                <a:gd name="adj" fmla="val 9144"/>
              </a:avLst>
            </a:prstGeom>
            <a:solidFill>
              <a:srgbClr val="F8F8F8"/>
            </a:solidFill>
            <a:ln w="28575" cap="flat" cmpd="sng">
              <a:solidFill>
                <a:schemeClr val="accent1"/>
              </a:solidFill>
              <a:prstDash val="solid"/>
              <a:round/>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9" name="AutoShape 8"/>
            <p:cNvSpPr>
              <a:spLocks noChangeArrowheads="1"/>
            </p:cNvSpPr>
            <p:nvPr/>
          </p:nvSpPr>
          <p:spPr bwMode="gray">
            <a:xfrm>
              <a:off x="1440" y="7123"/>
              <a:ext cx="3840" cy="2812"/>
            </a:xfrm>
            <a:prstGeom prst="upArrow">
              <a:avLst>
                <a:gd name="adj1" fmla="val 50000"/>
                <a:gd name="adj2" fmla="val 18667"/>
              </a:avLst>
            </a:prstGeom>
            <a:gradFill rotWithShape="1">
              <a:gsLst>
                <a:gs pos="0">
                  <a:schemeClr val="accent1">
                    <a:gamma/>
                    <a:shade val="57255"/>
                    <a:invGamma/>
                  </a:schemeClr>
                </a:gs>
                <a:gs pos="100000">
                  <a:schemeClr val="accent1"/>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Text Box 14"/>
            <p:cNvSpPr txBox="1"/>
            <p:nvPr/>
          </p:nvSpPr>
          <p:spPr>
            <a:xfrm>
              <a:off x="2835" y="8940"/>
              <a:ext cx="1200" cy="725"/>
            </a:xfrm>
            <a:prstGeom prst="rect">
              <a:avLst/>
            </a:prstGeom>
            <a:noFill/>
            <a:ln w="9525">
              <a:noFill/>
            </a:ln>
          </p:spPr>
          <p:txBody>
            <a:bodyPr anchor="t" anchorCtr="0">
              <a:spAutoFit/>
            </a:bodyPr>
            <a:lstStyle/>
            <a:p>
              <a:pPr algn="r">
                <a:lnSpc>
                  <a:spcPct val="120000"/>
                </a:lnSpc>
                <a:spcBef>
                  <a:spcPct val="50000"/>
                </a:spcBef>
              </a:pPr>
              <a:r>
                <a:rPr lang="en-US" altLang="zh-CN" sz="2000" b="1" dirty="0">
                  <a:solidFill>
                    <a:srgbClr val="FFFFFF"/>
                  </a:solidFill>
                  <a:latin typeface="Arial" panose="020B0604020202020204" pitchFamily="34" charset="0"/>
                  <a:ea typeface="宋体" panose="02010600030101010101" pitchFamily="2" charset="-122"/>
                </a:rPr>
                <a:t>1981</a:t>
              </a:r>
              <a:r>
                <a:rPr lang="en-US" altLang="zh-CN" sz="1400" b="1" dirty="0">
                  <a:solidFill>
                    <a:srgbClr val="FFFFFF"/>
                  </a:solidFill>
                  <a:latin typeface="Arial" panose="020B0604020202020204" pitchFamily="34" charset="0"/>
                  <a:ea typeface="宋体" panose="02010600030101010101" pitchFamily="2" charset="-122"/>
                </a:rPr>
                <a:t>    </a:t>
              </a:r>
              <a:endParaRPr lang="en-US" altLang="zh-CN" sz="1400" b="1" dirty="0">
                <a:solidFill>
                  <a:srgbClr val="FFFFFF"/>
                </a:solidFill>
                <a:latin typeface="Arial" panose="020B0604020202020204" pitchFamily="34" charset="0"/>
                <a:ea typeface="Arial" panose="020B0604020202020204" pitchFamily="34" charset="0"/>
              </a:endParaRPr>
            </a:p>
          </p:txBody>
        </p:sp>
        <p:sp>
          <p:nvSpPr>
            <p:cNvPr id="31" name="Text Box 15"/>
            <p:cNvSpPr txBox="1"/>
            <p:nvPr/>
          </p:nvSpPr>
          <p:spPr>
            <a:xfrm>
              <a:off x="4866" y="8317"/>
              <a:ext cx="7079" cy="1347"/>
            </a:xfrm>
            <a:prstGeom prst="rect">
              <a:avLst/>
            </a:prstGeom>
            <a:noFill/>
            <a:ln w="9525">
              <a:noFill/>
            </a:ln>
          </p:spPr>
          <p:txBody>
            <a:bodyPr wrap="square" anchor="t" anchorCtr="0">
              <a:spAutoFit/>
            </a:bodyPr>
            <a:lstStyle/>
            <a:p>
              <a:pPr>
                <a:lnSpc>
                  <a:spcPct val="110000"/>
                </a:lnSpc>
                <a:spcBef>
                  <a:spcPct val="50000"/>
                </a:spcBef>
              </a:pPr>
              <a:r>
                <a:rPr lang="zh-CN" altLang="en-US" sz="2400" b="1" dirty="0">
                  <a:latin typeface="楷体" panose="02010609060101010101" pitchFamily="49" charset="-122"/>
                  <a:ea typeface="楷体" panose="02010609060101010101" pitchFamily="49" charset="-122"/>
                </a:rPr>
                <a:t>国民生产总值比</a:t>
              </a:r>
              <a:r>
                <a:rPr lang="en-US" altLang="zh-CN" sz="2400" b="1" dirty="0">
                  <a:latin typeface="楷体" panose="02010609060101010101" pitchFamily="49" charset="-122"/>
                  <a:ea typeface="楷体" panose="02010609060101010101" pitchFamily="49" charset="-122"/>
                </a:rPr>
                <a:t>1980</a:t>
              </a:r>
              <a:r>
                <a:rPr lang="zh-CN" altLang="en-US" sz="2400" b="1" dirty="0">
                  <a:latin typeface="楷体" panose="02010609060101010101" pitchFamily="49" charset="-122"/>
                  <a:ea typeface="楷体" panose="02010609060101010101" pitchFamily="49" charset="-122"/>
                </a:rPr>
                <a:t>年翻一番，解决人民的</a:t>
              </a:r>
              <a:r>
                <a:rPr lang="zh-CN" altLang="en-US" sz="2400" b="1" dirty="0">
                  <a:solidFill>
                    <a:srgbClr val="FF0000"/>
                  </a:solidFill>
                  <a:latin typeface="楷体" panose="02010609060101010101" pitchFamily="49" charset="-122"/>
                  <a:ea typeface="楷体" panose="02010609060101010101" pitchFamily="49" charset="-122"/>
                </a:rPr>
                <a:t>温饱问题</a:t>
              </a:r>
              <a:r>
                <a:rPr lang="zh-CN" altLang="en-US" sz="2400" b="1" dirty="0">
                  <a:latin typeface="楷体" panose="02010609060101010101" pitchFamily="49" charset="-122"/>
                  <a:ea typeface="楷体" panose="02010609060101010101" pitchFamily="49" charset="-122"/>
                </a:rPr>
                <a:t>。</a:t>
              </a:r>
            </a:p>
          </p:txBody>
        </p:sp>
        <p:sp>
          <p:nvSpPr>
            <p:cNvPr id="32" name="Text Box 14"/>
            <p:cNvSpPr txBox="1"/>
            <p:nvPr/>
          </p:nvSpPr>
          <p:spPr>
            <a:xfrm>
              <a:off x="2835" y="7942"/>
              <a:ext cx="1200" cy="725"/>
            </a:xfrm>
            <a:prstGeom prst="rect">
              <a:avLst/>
            </a:prstGeom>
            <a:noFill/>
            <a:ln w="9525">
              <a:noFill/>
            </a:ln>
          </p:spPr>
          <p:txBody>
            <a:bodyPr anchor="t" anchorCtr="0">
              <a:spAutoFit/>
            </a:bodyPr>
            <a:lstStyle/>
            <a:p>
              <a:pPr algn="r">
                <a:lnSpc>
                  <a:spcPct val="120000"/>
                </a:lnSpc>
                <a:spcBef>
                  <a:spcPct val="50000"/>
                </a:spcBef>
              </a:pPr>
              <a:r>
                <a:rPr lang="en-US" altLang="zh-CN" sz="2000" b="1" dirty="0">
                  <a:solidFill>
                    <a:srgbClr val="FFFFFF"/>
                  </a:solidFill>
                  <a:latin typeface="Arial" panose="020B0604020202020204" pitchFamily="34" charset="0"/>
                  <a:ea typeface="宋体" panose="02010600030101010101" pitchFamily="2" charset="-122"/>
                </a:rPr>
                <a:t>1990  </a:t>
              </a:r>
              <a:r>
                <a:rPr lang="en-US" altLang="zh-CN" sz="1400" b="1" dirty="0">
                  <a:solidFill>
                    <a:srgbClr val="FFFFFF"/>
                  </a:solidFill>
                  <a:latin typeface="Arial" panose="020B0604020202020204" pitchFamily="34" charset="0"/>
                  <a:ea typeface="宋体" panose="02010600030101010101" pitchFamily="2" charset="-122"/>
                </a:rPr>
                <a:t>  </a:t>
              </a:r>
              <a:endParaRPr lang="en-US" altLang="zh-CN" sz="1400" b="1" dirty="0">
                <a:solidFill>
                  <a:srgbClr val="FFFFFF"/>
                </a:solidFill>
                <a:latin typeface="Arial" panose="020B0604020202020204" pitchFamily="34" charset="0"/>
                <a:ea typeface="Arial" panose="020B0604020202020204" pitchFamily="34" charset="0"/>
              </a:endParaRPr>
            </a:p>
          </p:txBody>
        </p:sp>
        <p:cxnSp>
          <p:nvCxnSpPr>
            <p:cNvPr id="33" name="直接箭头连接符 32"/>
            <p:cNvCxnSpPr>
              <a:stCxn id="30" idx="0"/>
              <a:endCxn id="32" idx="2"/>
            </p:cNvCxnSpPr>
            <p:nvPr/>
          </p:nvCxnSpPr>
          <p:spPr>
            <a:xfrm flipV="1">
              <a:off x="3435" y="8667"/>
              <a:ext cx="0" cy="27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4" name="波形 33"/>
          <p:cNvSpPr/>
          <p:nvPr/>
        </p:nvSpPr>
        <p:spPr>
          <a:xfrm>
            <a:off x="8197277" y="5272549"/>
            <a:ext cx="1997075"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目标具体化</a:t>
            </a:r>
          </a:p>
        </p:txBody>
      </p:sp>
      <p:sp>
        <p:nvSpPr>
          <p:cNvPr id="35" name="波形 34"/>
          <p:cNvSpPr/>
          <p:nvPr/>
        </p:nvSpPr>
        <p:spPr>
          <a:xfrm>
            <a:off x="8073452" y="3797761"/>
            <a:ext cx="2120900"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明确发展方向</a:t>
            </a:r>
          </a:p>
        </p:txBody>
      </p:sp>
      <p:sp>
        <p:nvSpPr>
          <p:cNvPr id="36" name="波形 35"/>
          <p:cNvSpPr/>
          <p:nvPr/>
        </p:nvSpPr>
        <p:spPr>
          <a:xfrm>
            <a:off x="8197277" y="2288049"/>
            <a:ext cx="1997075"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行动纲领</a:t>
            </a:r>
          </a:p>
        </p:txBody>
      </p:sp>
      <p:sp>
        <p:nvSpPr>
          <p:cNvPr id="37" name="文本框 36"/>
          <p:cNvSpPr txBox="1"/>
          <p:nvPr/>
        </p:nvSpPr>
        <p:spPr>
          <a:xfrm>
            <a:off x="10180952" y="1663303"/>
            <a:ext cx="1381042" cy="369332"/>
          </a:xfrm>
          <a:prstGeom prst="rect">
            <a:avLst/>
          </a:prstGeom>
          <a:noFill/>
        </p:spPr>
        <p:txBody>
          <a:bodyPr wrap="square" rtlCol="0">
            <a:spAutoFit/>
          </a:bodyPr>
          <a:lstStyle/>
          <a:p>
            <a:r>
              <a:rPr lang="zh-CN" altLang="en-US" dirty="0"/>
              <a:t>教材</a:t>
            </a:r>
            <a:r>
              <a:rPr lang="en-US" altLang="zh-CN" dirty="0"/>
              <a:t>p.164</a:t>
            </a:r>
            <a:endParaRPr lang="zh-CN" altLang="en-US" dirty="0"/>
          </a:p>
        </p:txBody>
      </p:sp>
      <p:sp>
        <p:nvSpPr>
          <p:cNvPr id="3" name="文本框 2"/>
          <p:cNvSpPr txBox="1"/>
          <p:nvPr/>
        </p:nvSpPr>
        <p:spPr>
          <a:xfrm>
            <a:off x="155713" y="3939753"/>
            <a:ext cx="2003769"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先富、后富、共富关系的处理</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500"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500"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500"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500"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strVal val="#ppt_w*0.70"/>
                                          </p:val>
                                        </p:tav>
                                        <p:tav tm="100000">
                                          <p:val>
                                            <p:strVal val="#ppt_w"/>
                                          </p:val>
                                        </p:tav>
                                      </p:tavLst>
                                    </p:anim>
                                    <p:anim calcmode="lin" valueType="num">
                                      <p:cBhvr>
                                        <p:cTn id="29" dur="500" fill="hold"/>
                                        <p:tgtEl>
                                          <p:spTgt spid="36"/>
                                        </p:tgtEl>
                                        <p:attrNameLst>
                                          <p:attrName>ppt_h</p:attrName>
                                        </p:attrNameLst>
                                      </p:cBhvr>
                                      <p:tavLst>
                                        <p:tav tm="0">
                                          <p:val>
                                            <p:strVal val="#ppt_h"/>
                                          </p:val>
                                        </p:tav>
                                        <p:tav tm="100000">
                                          <p:val>
                                            <p:strVal val="#ppt_h"/>
                                          </p:val>
                                        </p:tav>
                                      </p:tavLst>
                                    </p:anim>
                                    <p:animEffect transition="in" filter="fade">
                                      <p:cBhvr>
                                        <p:cTn id="30" dur="500"/>
                                        <p:tgtEl>
                                          <p:spTgt spid="36"/>
                                        </p:tgtEl>
                                      </p:cBhvr>
                                    </p:animEffect>
                                  </p:childTnLst>
                                </p:cTn>
                              </p:par>
                              <p:par>
                                <p:cTn id="31" presetID="55" presetClass="entr" presetSubtype="0" fill="hold" grpId="0" nodeType="withEffect">
                                  <p:stCondLst>
                                    <p:cond delay="0"/>
                                  </p:stCondLst>
                                  <p:childTnLst>
                                    <p:set>
                                      <p:cBhvr>
                                        <p:cTn id="32" dur="500"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strVal val="#ppt_w*0.70"/>
                                          </p:val>
                                        </p:tav>
                                        <p:tav tm="100000">
                                          <p:val>
                                            <p:strVal val="#ppt_w"/>
                                          </p:val>
                                        </p:tav>
                                      </p:tavLst>
                                    </p:anim>
                                    <p:anim calcmode="lin" valueType="num">
                                      <p:cBhvr>
                                        <p:cTn id="34" dur="500" fill="hold"/>
                                        <p:tgtEl>
                                          <p:spTgt spid="35"/>
                                        </p:tgtEl>
                                        <p:attrNameLst>
                                          <p:attrName>ppt_h</p:attrName>
                                        </p:attrNameLst>
                                      </p:cBhvr>
                                      <p:tavLst>
                                        <p:tav tm="0">
                                          <p:val>
                                            <p:strVal val="#ppt_h"/>
                                          </p:val>
                                        </p:tav>
                                        <p:tav tm="100000">
                                          <p:val>
                                            <p:strVal val="#ppt_h"/>
                                          </p:val>
                                        </p:tav>
                                      </p:tavLst>
                                    </p:anim>
                                    <p:animEffect transition="in" filter="fade">
                                      <p:cBhvr>
                                        <p:cTn id="35" dur="500"/>
                                        <p:tgtEl>
                                          <p:spTgt spid="35"/>
                                        </p:tgtEl>
                                      </p:cBhvr>
                                    </p:animEffect>
                                  </p:childTnLst>
                                </p:cTn>
                              </p:par>
                              <p:par>
                                <p:cTn id="36" presetID="55" presetClass="entr" presetSubtype="0" fill="hold" grpId="0" nodeType="withEffect">
                                  <p:stCondLst>
                                    <p:cond delay="0"/>
                                  </p:stCondLst>
                                  <p:childTnLst>
                                    <p:set>
                                      <p:cBhvr>
                                        <p:cTn id="37" dur="500"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strVal val="#ppt_w*0.70"/>
                                          </p:val>
                                        </p:tav>
                                        <p:tav tm="100000">
                                          <p:val>
                                            <p:strVal val="#ppt_w"/>
                                          </p:val>
                                        </p:tav>
                                      </p:tavLst>
                                    </p:anim>
                                    <p:anim calcmode="lin" valueType="num">
                                      <p:cBhvr>
                                        <p:cTn id="39" dur="500" fill="hold"/>
                                        <p:tgtEl>
                                          <p:spTgt spid="34"/>
                                        </p:tgtEl>
                                        <p:attrNameLst>
                                          <p:attrName>ppt_h</p:attrName>
                                        </p:attrNameLst>
                                      </p:cBhvr>
                                      <p:tavLst>
                                        <p:tav tm="0">
                                          <p:val>
                                            <p:strVal val="#ppt_h"/>
                                          </p:val>
                                        </p:tav>
                                        <p:tav tm="100000">
                                          <p:val>
                                            <p:strVal val="#ppt_h"/>
                                          </p:val>
                                        </p:tav>
                                      </p:tavLst>
                                    </p:anim>
                                    <p:animEffect transition="in" filter="fade">
                                      <p:cBhvr>
                                        <p:cTn id="40" dur="500"/>
                                        <p:tgtEl>
                                          <p:spTgt spid="34"/>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14276" y="2314088"/>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3</a:t>
            </a:r>
            <a:r>
              <a:rPr lang="zh-CN" altLang="en-US" sz="2400" b="1" dirty="0">
                <a:solidFill>
                  <a:srgbClr val="FF0000"/>
                </a:solidFill>
                <a:latin typeface="华文中宋" panose="02010600040101010101" pitchFamily="2" charset="-122"/>
                <a:ea typeface="华文中宋" panose="02010600040101010101" pitchFamily="2" charset="-122"/>
              </a:rPr>
              <a:t>）社会主义改革开放和社会主义市场经济理论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54</a:t>
            </a:fld>
            <a:endParaRPr lang="en-US" altLang="zh-CN" sz="1200" dirty="0"/>
          </a:p>
        </p:txBody>
      </p:sp>
      <p:sp>
        <p:nvSpPr>
          <p:cNvPr id="12" name="文本框 11"/>
          <p:cNvSpPr txBox="1"/>
          <p:nvPr/>
        </p:nvSpPr>
        <p:spPr>
          <a:xfrm>
            <a:off x="637756" y="2924944"/>
            <a:ext cx="11057119" cy="3260508"/>
          </a:xfrm>
          <a:prstGeom prst="rect">
            <a:avLst/>
          </a:prstGeom>
          <a:noFill/>
          <a:ln w="9525">
            <a:noFill/>
          </a:ln>
        </p:spPr>
        <p:txBody>
          <a:bodyPr wrap="square" anchor="t" anchorCtr="0">
            <a:spAutoFit/>
          </a:bodyPr>
          <a:lstStyle/>
          <a:p>
            <a:pPr marL="342900" indent="-342900">
              <a:lnSpc>
                <a:spcPct val="125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改革是</a:t>
            </a:r>
            <a:r>
              <a:rPr lang="zh-CN" altLang="en-US" sz="2400" dirty="0">
                <a:solidFill>
                  <a:srgbClr val="C00000"/>
                </a:solidFill>
                <a:latin typeface="楷体" panose="02010609060101010101" pitchFamily="49" charset="-122"/>
                <a:ea typeface="楷体" panose="02010609060101010101" pitchFamily="49" charset="-122"/>
              </a:rPr>
              <a:t>一场深刻的社会变革</a:t>
            </a:r>
            <a:r>
              <a:rPr lang="zh-CN" altLang="en-US" sz="2400" dirty="0">
                <a:latin typeface="楷体" panose="02010609060101010101" pitchFamily="49" charset="-122"/>
                <a:ea typeface="楷体" panose="02010609060101010101" pitchFamily="49" charset="-122"/>
              </a:rPr>
              <a:t>，是</a:t>
            </a:r>
            <a:r>
              <a:rPr lang="zh-CN" altLang="en-US" sz="2400" b="1" dirty="0">
                <a:solidFill>
                  <a:srgbClr val="C00000"/>
                </a:solidFill>
                <a:latin typeface="楷体" panose="02010609060101010101" pitchFamily="49" charset="-122"/>
                <a:ea typeface="楷体" panose="02010609060101010101" pitchFamily="49" charset="-122"/>
              </a:rPr>
              <a:t>中国的第二次革命</a:t>
            </a:r>
            <a:r>
              <a:rPr lang="zh-CN" altLang="en-US" sz="2400" dirty="0">
                <a:latin typeface="楷体" panose="02010609060101010101" pitchFamily="49" charset="-122"/>
                <a:ea typeface="楷体" panose="02010609060101010101" pitchFamily="49" charset="-122"/>
              </a:rPr>
              <a:t>，是</a:t>
            </a:r>
            <a:r>
              <a:rPr lang="zh-CN" altLang="en-US" sz="2400" b="1" dirty="0">
                <a:solidFill>
                  <a:srgbClr val="C00000"/>
                </a:solidFill>
                <a:latin typeface="楷体" panose="02010609060101010101" pitchFamily="49" charset="-122"/>
                <a:ea typeface="楷体" panose="02010609060101010101" pitchFamily="49" charset="-122"/>
              </a:rPr>
              <a:t>实现中国现代化的必由之路</a:t>
            </a:r>
            <a:r>
              <a:rPr lang="zh-CN" altLang="en-US" sz="2400" dirty="0">
                <a:latin typeface="楷体" panose="02010609060101010101" pitchFamily="49" charset="-122"/>
                <a:ea typeface="楷体" panose="02010609060101010101" pitchFamily="49" charset="-122"/>
              </a:rPr>
              <a:t>。但改革</a:t>
            </a:r>
            <a:r>
              <a:rPr lang="zh-CN" altLang="en-US" sz="2400" u="sng" dirty="0">
                <a:latin typeface="楷体" panose="02010609060101010101" pitchFamily="49" charset="-122"/>
                <a:ea typeface="楷体" panose="02010609060101010101" pitchFamily="49" charset="-122"/>
              </a:rPr>
              <a:t>不是一个阶级推翻另一个阶级的革命</a:t>
            </a:r>
            <a:r>
              <a:rPr lang="zh-CN" altLang="en-US" sz="2400" dirty="0">
                <a:latin typeface="楷体" panose="02010609060101010101" pitchFamily="49" charset="-122"/>
                <a:ea typeface="楷体" panose="02010609060101010101" pitchFamily="49" charset="-122"/>
              </a:rPr>
              <a:t>，不是否定和抛弃我们已经建立起来的社会主义基本制度，而是</a:t>
            </a:r>
            <a:r>
              <a:rPr lang="zh-CN" altLang="en-US" sz="2400" b="1" dirty="0">
                <a:solidFill>
                  <a:srgbClr val="C00000"/>
                </a:solidFill>
                <a:latin typeface="楷体" panose="02010609060101010101" pitchFamily="49" charset="-122"/>
                <a:ea typeface="楷体" panose="02010609060101010101" pitchFamily="49" charset="-122"/>
              </a:rPr>
              <a:t>社会主义制度的自我完善和发展</a:t>
            </a:r>
            <a:r>
              <a:rPr lang="zh-CN" altLang="en-US" sz="2400" dirty="0">
                <a:latin typeface="楷体" panose="02010609060101010101" pitchFamily="49" charset="-122"/>
                <a:ea typeface="楷体" panose="02010609060101010101" pitchFamily="49" charset="-122"/>
              </a:rPr>
              <a:t>，因为它的</a:t>
            </a:r>
            <a:r>
              <a:rPr lang="zh-CN" altLang="en-US" sz="2400" dirty="0">
                <a:solidFill>
                  <a:srgbClr val="3333FF"/>
                </a:solidFill>
                <a:latin typeface="楷体" panose="02010609060101010101" pitchFamily="49" charset="-122"/>
                <a:ea typeface="楷体" panose="02010609060101010101" pitchFamily="49" charset="-122"/>
              </a:rPr>
              <a:t>实质和目标</a:t>
            </a:r>
            <a:r>
              <a:rPr lang="zh-CN" altLang="en-US" sz="2400" dirty="0">
                <a:latin typeface="楷体" panose="02010609060101010101" pitchFamily="49" charset="-122"/>
                <a:ea typeface="楷体" panose="02010609060101010101" pitchFamily="49" charset="-122"/>
              </a:rPr>
              <a:t>是要</a:t>
            </a:r>
            <a:r>
              <a:rPr lang="zh-CN" altLang="en-US" sz="2400" u="sng" dirty="0">
                <a:latin typeface="楷体" panose="02010609060101010101" pitchFamily="49" charset="-122"/>
                <a:ea typeface="楷体" panose="02010609060101010101" pitchFamily="49" charset="-122"/>
              </a:rPr>
              <a:t>从根本上改变束缚我国生产力发展的经济体制，建立充满生机和活力的社会主义新经济体制，同时相应地改革政治体制和其他方面的体制，以实现中国的社会主义现代化</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25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改革是社会主义社会发展的</a:t>
            </a:r>
            <a:r>
              <a:rPr lang="zh-CN" altLang="en-US" sz="2400" b="1" dirty="0">
                <a:solidFill>
                  <a:srgbClr val="C00000"/>
                </a:solidFill>
                <a:latin typeface="楷体" panose="02010609060101010101" pitchFamily="49" charset="-122"/>
                <a:ea typeface="楷体" panose="02010609060101010101" pitchFamily="49" charset="-122"/>
              </a:rPr>
              <a:t>直接动力</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500"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00926" y="2245362"/>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3</a:t>
            </a:r>
            <a:r>
              <a:rPr lang="zh-CN" altLang="en-US" sz="2400" b="1" dirty="0">
                <a:solidFill>
                  <a:srgbClr val="FF0000"/>
                </a:solidFill>
                <a:latin typeface="华文中宋" panose="02010600040101010101" pitchFamily="2" charset="-122"/>
                <a:ea typeface="华文中宋" panose="02010600040101010101" pitchFamily="2" charset="-122"/>
              </a:rPr>
              <a:t>）社会主义改革开放和社会主义市场经济理论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55</a:t>
            </a:fld>
            <a:endParaRPr lang="en-US" altLang="zh-CN" sz="1200" dirty="0"/>
          </a:p>
        </p:txBody>
      </p:sp>
      <p:sp>
        <p:nvSpPr>
          <p:cNvPr id="12" name="文本框 11"/>
          <p:cNvSpPr txBox="1"/>
          <p:nvPr/>
        </p:nvSpPr>
        <p:spPr>
          <a:xfrm>
            <a:off x="631356" y="2751106"/>
            <a:ext cx="11057119" cy="4106894"/>
          </a:xfrm>
          <a:prstGeom prst="rect">
            <a:avLst/>
          </a:prstGeom>
          <a:noFill/>
          <a:ln w="9525">
            <a:noFill/>
          </a:ln>
        </p:spPr>
        <p:txBody>
          <a:bodyPr wrap="square" anchor="t" anchorCtr="0">
            <a:spAutoFit/>
          </a:bodyPr>
          <a:lstStyle/>
          <a:p>
            <a:pPr marL="342900" indent="-342900">
              <a:lnSpc>
                <a:spcPct val="125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改革是一项崭新的事业，胆子要大，步子要稳。判断改革和各方面工作的是非得失，要以</a:t>
            </a:r>
            <a:r>
              <a:rPr lang="zh-CN" altLang="en-US" sz="2400" b="1" dirty="0">
                <a:solidFill>
                  <a:srgbClr val="C00000"/>
                </a:solidFill>
                <a:latin typeface="楷体" panose="02010609060101010101" pitchFamily="49" charset="-122"/>
                <a:ea typeface="楷体" panose="02010609060101010101" pitchFamily="49" charset="-122"/>
              </a:rPr>
              <a:t>是否有利于</a:t>
            </a:r>
            <a:r>
              <a:rPr lang="zh-CN" altLang="en-US" sz="2400" dirty="0">
                <a:latin typeface="楷体" panose="02010609060101010101" pitchFamily="49" charset="-122"/>
                <a:ea typeface="楷体" panose="02010609060101010101" pitchFamily="49" charset="-122"/>
              </a:rPr>
              <a:t>发展社会主义社会的生产力，</a:t>
            </a:r>
            <a:r>
              <a:rPr lang="zh-CN" altLang="en-US" sz="2400" b="1" dirty="0">
                <a:solidFill>
                  <a:srgbClr val="C00000"/>
                </a:solidFill>
                <a:latin typeface="楷体" panose="02010609060101010101" pitchFamily="49" charset="-122"/>
                <a:ea typeface="楷体" panose="02010609060101010101" pitchFamily="49" charset="-122"/>
              </a:rPr>
              <a:t>是否有利于</a:t>
            </a:r>
            <a:r>
              <a:rPr lang="zh-CN" altLang="en-US" sz="2400" dirty="0">
                <a:latin typeface="楷体" panose="02010609060101010101" pitchFamily="49" charset="-122"/>
                <a:ea typeface="楷体" panose="02010609060101010101" pitchFamily="49" charset="-122"/>
              </a:rPr>
              <a:t>增强社会主义国家的综合国力，</a:t>
            </a:r>
            <a:r>
              <a:rPr lang="zh-CN" altLang="en-US" sz="2400" b="1" dirty="0">
                <a:solidFill>
                  <a:srgbClr val="C00000"/>
                </a:solidFill>
                <a:latin typeface="楷体" panose="02010609060101010101" pitchFamily="49" charset="-122"/>
                <a:ea typeface="楷体" panose="02010609060101010101" pitchFamily="49" charset="-122"/>
              </a:rPr>
              <a:t>是否有利于</a:t>
            </a:r>
            <a:r>
              <a:rPr lang="zh-CN" altLang="en-US" sz="2400" dirty="0">
                <a:latin typeface="楷体" panose="02010609060101010101" pitchFamily="49" charset="-122"/>
                <a:ea typeface="楷体" panose="02010609060101010101" pitchFamily="49" charset="-122"/>
              </a:rPr>
              <a:t>提高人民的生活水平为标准。</a:t>
            </a:r>
          </a:p>
          <a:p>
            <a:pPr marL="342900" indent="-342900">
              <a:lnSpc>
                <a:spcPct val="125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开放也是改革</a:t>
            </a:r>
            <a:r>
              <a:rPr lang="zh-CN" altLang="en-US" sz="2400" dirty="0">
                <a:latin typeface="楷体" panose="02010609060101010101" pitchFamily="49" charset="-122"/>
                <a:ea typeface="楷体" panose="02010609060101010101" pitchFamily="49" charset="-122"/>
              </a:rPr>
              <a:t>，对外开放是建设中国特色社会主义的一项基本国策。</a:t>
            </a:r>
            <a:endParaRPr lang="en-US" altLang="zh-CN" sz="2400" dirty="0">
              <a:latin typeface="楷体" panose="02010609060101010101" pitchFamily="49" charset="-122"/>
              <a:ea typeface="楷体" panose="02010609060101010101" pitchFamily="49" charset="-122"/>
            </a:endParaRPr>
          </a:p>
          <a:p>
            <a:pPr marL="342900" indent="-342900">
              <a:lnSpc>
                <a:spcPct val="125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对外开放</a:t>
            </a:r>
            <a:r>
              <a:rPr lang="zh-CN" altLang="en-US" sz="2400" dirty="0">
                <a:latin typeface="楷体" panose="02010609060101010101" pitchFamily="49" charset="-122"/>
                <a:ea typeface="楷体" panose="02010609060101010101" pitchFamily="49" charset="-122"/>
              </a:rPr>
              <a:t>是</a:t>
            </a:r>
            <a:r>
              <a:rPr lang="zh-CN" altLang="en-US" sz="2400" dirty="0">
                <a:solidFill>
                  <a:srgbClr val="C00000"/>
                </a:solidFill>
                <a:latin typeface="楷体" panose="02010609060101010101" pitchFamily="49" charset="-122"/>
                <a:ea typeface="楷体" panose="02010609060101010101" pitchFamily="49" charset="-122"/>
              </a:rPr>
              <a:t>对世界所有国家的开放</a:t>
            </a:r>
            <a:r>
              <a:rPr lang="zh-CN" altLang="en-US" sz="2400" dirty="0">
                <a:latin typeface="楷体" panose="02010609060101010101" pitchFamily="49" charset="-122"/>
                <a:ea typeface="楷体" panose="02010609060101010101" pitchFamily="49" charset="-122"/>
              </a:rPr>
              <a:t>，包括对发达国家的开放，也包括对发展中国家的开放；</a:t>
            </a:r>
            <a:r>
              <a:rPr lang="zh-CN" altLang="en-US" sz="2400" dirty="0">
                <a:solidFill>
                  <a:srgbClr val="C00000"/>
                </a:solidFill>
                <a:latin typeface="楷体" panose="02010609060101010101" pitchFamily="49" charset="-122"/>
                <a:ea typeface="楷体" panose="02010609060101010101" pitchFamily="49" charset="-122"/>
              </a:rPr>
              <a:t>不仅</a:t>
            </a:r>
            <a:r>
              <a:rPr lang="zh-CN" altLang="en-US" sz="2400" dirty="0">
                <a:latin typeface="楷体" panose="02010609060101010101" pitchFamily="49" charset="-122"/>
                <a:ea typeface="楷体" panose="02010609060101010101" pitchFamily="49" charset="-122"/>
              </a:rPr>
              <a:t>是经济领域的开放，</a:t>
            </a:r>
            <a:r>
              <a:rPr lang="zh-CN" altLang="en-US" sz="2400" dirty="0">
                <a:solidFill>
                  <a:srgbClr val="C00000"/>
                </a:solidFill>
                <a:latin typeface="楷体" panose="02010609060101010101" pitchFamily="49" charset="-122"/>
                <a:ea typeface="楷体" panose="02010609060101010101" pitchFamily="49" charset="-122"/>
              </a:rPr>
              <a:t>还包括</a:t>
            </a:r>
            <a:r>
              <a:rPr lang="zh-CN" altLang="en-US" sz="2400" dirty="0">
                <a:latin typeface="楷体" panose="02010609060101010101" pitchFamily="49" charset="-122"/>
                <a:ea typeface="楷体" panose="02010609060101010101" pitchFamily="49" charset="-122"/>
              </a:rPr>
              <a:t>科技、教育、文化等领域的开放。</a:t>
            </a:r>
            <a:endParaRPr lang="en-US" altLang="zh-CN" sz="2400" dirty="0">
              <a:latin typeface="楷体" panose="02010609060101010101" pitchFamily="49" charset="-122"/>
              <a:ea typeface="楷体" panose="02010609060101010101" pitchFamily="49" charset="-122"/>
            </a:endParaRPr>
          </a:p>
          <a:p>
            <a:pPr marL="342900" indent="-342900">
              <a:lnSpc>
                <a:spcPct val="125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rPr>
              <a:t>改革开放</a:t>
            </a:r>
            <a:r>
              <a:rPr lang="zh-CN" altLang="en-US" sz="2400" dirty="0">
                <a:latin typeface="楷体" panose="02010609060101010101" pitchFamily="49" charset="-122"/>
                <a:ea typeface="楷体" panose="02010609060101010101" pitchFamily="49" charset="-122"/>
              </a:rPr>
              <a:t>是当代中国的</a:t>
            </a:r>
            <a:r>
              <a:rPr lang="zh-CN" altLang="en-US" sz="2400" dirty="0">
                <a:solidFill>
                  <a:srgbClr val="C00000"/>
                </a:solidFill>
                <a:latin typeface="楷体" panose="02010609060101010101" pitchFamily="49" charset="-122"/>
                <a:ea typeface="楷体" panose="02010609060101010101" pitchFamily="49" charset="-122"/>
              </a:rPr>
              <a:t>鲜明标志和活力源泉</a:t>
            </a:r>
            <a:r>
              <a:rPr lang="zh-CN" altLang="en-US" sz="2400" dirty="0">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决定中国命运的关键一招</a:t>
            </a:r>
            <a:r>
              <a:rPr lang="zh-CN" altLang="en-US" sz="2400" dirty="0">
                <a:latin typeface="楷体" panose="02010609060101010101" pitchFamily="49" charset="-122"/>
                <a:ea typeface="楷体" panose="02010609060101010101" pitchFamily="49" charset="-122"/>
              </a:rPr>
              <a:t>，也是</a:t>
            </a:r>
            <a:r>
              <a:rPr lang="zh-CN" altLang="en-US" sz="2400" dirty="0">
                <a:solidFill>
                  <a:srgbClr val="FF0000"/>
                </a:solidFill>
                <a:latin typeface="楷体" panose="02010609060101010101" pitchFamily="49" charset="-122"/>
                <a:ea typeface="楷体" panose="02010609060101010101" pitchFamily="49" charset="-122"/>
              </a:rPr>
              <a:t>实现中华民族伟大复兴的关键一招</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00926" y="2245362"/>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3</a:t>
            </a:r>
            <a:r>
              <a:rPr lang="zh-CN" altLang="en-US" sz="2400" b="1" dirty="0">
                <a:solidFill>
                  <a:srgbClr val="FF0000"/>
                </a:solidFill>
                <a:latin typeface="华文中宋" panose="02010600040101010101" pitchFamily="2" charset="-122"/>
                <a:ea typeface="华文中宋" panose="02010600040101010101" pitchFamily="2" charset="-122"/>
              </a:rPr>
              <a:t>）社会主义改革开放和社会主义市场经济理论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56</a:t>
            </a:fld>
            <a:endParaRPr lang="en-US" altLang="zh-CN" sz="1200" dirty="0"/>
          </a:p>
        </p:txBody>
      </p:sp>
      <p:sp>
        <p:nvSpPr>
          <p:cNvPr id="11" name="文本框 10"/>
          <p:cNvSpPr txBox="1"/>
          <p:nvPr/>
        </p:nvSpPr>
        <p:spPr>
          <a:xfrm>
            <a:off x="465874" y="2787276"/>
            <a:ext cx="11125200" cy="3520579"/>
          </a:xfrm>
          <a:prstGeom prst="rect">
            <a:avLst/>
          </a:prstGeom>
          <a:ln>
            <a:solidFill>
              <a:srgbClr val="FB9E13"/>
            </a:solidFill>
          </a:ln>
        </p:spPr>
        <p:style>
          <a:lnRef idx="2">
            <a:schemeClr val="accent2"/>
          </a:lnRef>
          <a:fillRef idx="1">
            <a:schemeClr val="lt1"/>
          </a:fillRef>
          <a:effectRef idx="0">
            <a:schemeClr val="accent2"/>
          </a:effectRef>
          <a:fontRef idx="minor">
            <a:schemeClr val="dk1"/>
          </a:fontRef>
        </p:style>
        <p:txBody>
          <a:bodyPr wrap="square" anchor="t" anchorCtr="0">
            <a:spAutoFit/>
          </a:bodyPr>
          <a:lstStyle/>
          <a:p>
            <a:pPr>
              <a:lnSpc>
                <a:spcPct val="120000"/>
              </a:lnSpc>
              <a:spcBef>
                <a:spcPts val="1000"/>
              </a:spcBef>
            </a:pPr>
            <a:r>
              <a:rPr lang="zh-CN" altLang="en-US" sz="2400" b="1" dirty="0">
                <a:latin typeface="楷体" panose="02010609060101010101" pitchFamily="49" charset="-122"/>
                <a:ea typeface="楷体" panose="02010609060101010101" pitchFamily="49" charset="-122"/>
              </a:rPr>
              <a:t>社会主义市场经济理论的要点有：</a:t>
            </a:r>
          </a:p>
          <a:p>
            <a:pPr>
              <a:lnSpc>
                <a:spcPct val="120000"/>
              </a:lnSpc>
              <a:spcBef>
                <a:spcPts val="1000"/>
              </a:spcBef>
            </a:pPr>
            <a:r>
              <a:rPr lang="zh-CN" altLang="en-US" sz="2400" dirty="0">
                <a:latin typeface="楷体" panose="02010609060101010101" pitchFamily="49" charset="-122"/>
                <a:ea typeface="楷体" panose="02010609060101010101" pitchFamily="49" charset="-122"/>
              </a:rPr>
              <a:t>一是</a:t>
            </a:r>
            <a:r>
              <a:rPr lang="zh-CN" altLang="en-US" sz="2400" b="1" dirty="0">
                <a:solidFill>
                  <a:srgbClr val="FF0000"/>
                </a:solidFill>
                <a:latin typeface="楷体" panose="02010609060101010101" pitchFamily="49" charset="-122"/>
                <a:ea typeface="楷体" panose="02010609060101010101" pitchFamily="49" charset="-122"/>
              </a:rPr>
              <a:t>计划经济和市场经济不是划分社会制度的标志</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计划经济不等于社会主义</a:t>
            </a: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市场经济也不等于资本主义</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20000"/>
              </a:lnSpc>
              <a:spcBef>
                <a:spcPts val="1000"/>
              </a:spcBef>
            </a:pPr>
            <a:r>
              <a:rPr lang="zh-CN" altLang="en-US" sz="2400" dirty="0">
                <a:latin typeface="楷体" panose="02010609060101010101" pitchFamily="49" charset="-122"/>
                <a:ea typeface="楷体" panose="02010609060101010101" pitchFamily="49" charset="-122"/>
              </a:rPr>
              <a:t>二是</a:t>
            </a:r>
            <a:r>
              <a:rPr lang="zh-CN" altLang="en-US" sz="2400" b="1" dirty="0">
                <a:solidFill>
                  <a:srgbClr val="FF0000"/>
                </a:solidFill>
                <a:latin typeface="楷体" panose="02010609060101010101" pitchFamily="49" charset="-122"/>
                <a:ea typeface="楷体" panose="02010609060101010101" pitchFamily="49" charset="-122"/>
              </a:rPr>
              <a:t>计划经济和市场经济都是经济手段</a:t>
            </a:r>
            <a:r>
              <a:rPr lang="zh-CN" altLang="en-US" sz="2400" dirty="0">
                <a:latin typeface="楷体" panose="02010609060101010101" pitchFamily="49" charset="-122"/>
                <a:ea typeface="楷体" panose="02010609060101010101" pitchFamily="49" charset="-122"/>
              </a:rPr>
              <a:t>，对经济活动的调节各有优劣，</a:t>
            </a:r>
            <a:r>
              <a:rPr lang="zh-CN" altLang="en-US" sz="2400" dirty="0">
                <a:solidFill>
                  <a:srgbClr val="C00000"/>
                </a:solidFill>
                <a:latin typeface="楷体" panose="02010609060101010101" pitchFamily="49" charset="-122"/>
                <a:ea typeface="楷体" panose="02010609060101010101" pitchFamily="49" charset="-122"/>
              </a:rPr>
              <a:t>社会主义实行市场经济是要把两者优势结合起来</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lnSpc>
                <a:spcPct val="120000"/>
              </a:lnSpc>
              <a:spcBef>
                <a:spcPts val="1000"/>
              </a:spcBef>
            </a:pPr>
            <a:r>
              <a:rPr lang="zh-CN" altLang="en-US" sz="2400" dirty="0">
                <a:latin typeface="楷体" panose="02010609060101010101" pitchFamily="49" charset="-122"/>
                <a:ea typeface="楷体" panose="02010609060101010101" pitchFamily="49" charset="-122"/>
              </a:rPr>
              <a:t>三是</a:t>
            </a:r>
            <a:r>
              <a:rPr lang="zh-CN" altLang="en-US" sz="2400" b="1" dirty="0">
                <a:solidFill>
                  <a:srgbClr val="FF0000"/>
                </a:solidFill>
                <a:latin typeface="楷体" panose="02010609060101010101" pitchFamily="49" charset="-122"/>
                <a:ea typeface="楷体" panose="02010609060101010101" pitchFamily="49" charset="-122"/>
              </a:rPr>
              <a:t>市场经济作为资源配置手段本身不具有制度属性</a:t>
            </a:r>
            <a:r>
              <a:rPr lang="zh-CN" altLang="en-US"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可以和不同的社会制度结合，从而表现出不同的性质</a:t>
            </a:r>
            <a:r>
              <a:rPr lang="zh-CN" altLang="en-US" sz="2400"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13" name="文本框 12"/>
          <p:cNvSpPr txBox="1"/>
          <p:nvPr/>
        </p:nvSpPr>
        <p:spPr>
          <a:xfrm>
            <a:off x="431242" y="6388104"/>
            <a:ext cx="11534133" cy="461665"/>
          </a:xfrm>
          <a:prstGeom prst="rect">
            <a:avLst/>
          </a:prstGeom>
          <a:noFill/>
        </p:spPr>
        <p:txBody>
          <a:bodyPr wrap="square" rtlCol="0">
            <a:spAutoFit/>
          </a:bodyPr>
          <a:lstStyle/>
          <a:p>
            <a:r>
              <a:rPr lang="zh-CN" altLang="en-US" sz="2400" dirty="0">
                <a:solidFill>
                  <a:srgbClr val="C00000"/>
                </a:solidFill>
                <a:latin typeface="黑体" panose="02010609060101010101" pitchFamily="49" charset="-122"/>
                <a:ea typeface="黑体" panose="02010609060101010101" pitchFamily="49" charset="-122"/>
              </a:rPr>
              <a:t>坚持社会主义制度和市场经济相结合，是社会主义市场经济的特色所在、优势所在。</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500"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anim calcmode="lin" valueType="num">
                                      <p:cBhvr>
                                        <p:cTn id="1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3" dur="5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nodeType="afterEffect">
                                  <p:stCondLst>
                                    <p:cond delay="0"/>
                                  </p:stCondLst>
                                  <p:childTnLst>
                                    <p:set>
                                      <p:cBhvr>
                                        <p:cTn id="16" dur="500"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anim calcmode="lin" valueType="num">
                                      <p:cBhvr>
                                        <p:cTn id="18"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500" fill="hold">
                                          <p:stCondLst>
                                            <p:cond delay="0"/>
                                          </p:stCondLst>
                                        </p:cTn>
                                        <p:tgtEl>
                                          <p:spTgt spid="11">
                                            <p:txEl>
                                              <p:pRg st="3" end="3"/>
                                            </p:txEl>
                                          </p:spTgt>
                                        </p:tgtEl>
                                        <p:attrNameLst>
                                          <p:attrName>style.visibility</p:attrName>
                                        </p:attrNameLst>
                                      </p:cBhvr>
                                      <p:to>
                                        <p:strVal val="visible"/>
                                      </p:to>
                                    </p:set>
                                    <p:animEffect transition="in" filter="fade">
                                      <p:cBhvr>
                                        <p:cTn id="23" dur="500"/>
                                        <p:tgtEl>
                                          <p:spTgt spid="11">
                                            <p:txEl>
                                              <p:pRg st="3" end="3"/>
                                            </p:txEl>
                                          </p:spTgt>
                                        </p:tgtEl>
                                      </p:cBhvr>
                                    </p:animEffect>
                                    <p:anim calcmode="lin" valueType="num">
                                      <p:cBhvr>
                                        <p:cTn id="2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anim calcmode="lin" valueType="num">
                                      <p:cBhvr>
                                        <p:cTn id="31" dur="250" fill="hold"/>
                                        <p:tgtEl>
                                          <p:spTgt spid="13"/>
                                        </p:tgtEl>
                                        <p:attrNameLst>
                                          <p:attrName>ppt_x</p:attrName>
                                        </p:attrNameLst>
                                      </p:cBhvr>
                                      <p:tavLst>
                                        <p:tav tm="0">
                                          <p:val>
                                            <p:strVal val="#ppt_x"/>
                                          </p:val>
                                        </p:tav>
                                        <p:tav tm="100000">
                                          <p:val>
                                            <p:strVal val="#ppt_x"/>
                                          </p:val>
                                        </p:tav>
                                      </p:tavLst>
                                    </p:anim>
                                    <p:anim calcmode="lin" valueType="num">
                                      <p:cBhvr>
                                        <p:cTn id="32"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614276" y="2314088"/>
            <a:ext cx="472116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4</a:t>
            </a:r>
            <a:r>
              <a:rPr lang="zh-CN" altLang="en-US" sz="2400" b="1" dirty="0">
                <a:solidFill>
                  <a:srgbClr val="FF0000"/>
                </a:solidFill>
                <a:latin typeface="华文中宋" panose="02010600040101010101" pitchFamily="2" charset="-122"/>
                <a:ea typeface="华文中宋" panose="02010600040101010101" pitchFamily="2" charset="-122"/>
              </a:rPr>
              <a:t>）“两手抓，两手都要硬”</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57</a:t>
            </a:fld>
            <a:endParaRPr lang="en-US" altLang="zh-CN" sz="1200" dirty="0"/>
          </a:p>
        </p:txBody>
      </p:sp>
      <p:sp>
        <p:nvSpPr>
          <p:cNvPr id="11" name="AutoShape 3"/>
          <p:cNvSpPr>
            <a:spLocks noChangeArrowheads="1"/>
          </p:cNvSpPr>
          <p:nvPr/>
        </p:nvSpPr>
        <p:spPr bwMode="gray">
          <a:xfrm>
            <a:off x="983432" y="3134518"/>
            <a:ext cx="7627938" cy="588963"/>
          </a:xfrm>
          <a:prstGeom prst="roundRect">
            <a:avLst>
              <a:gd name="adj" fmla="val 16667"/>
            </a:avLst>
          </a:prstGeom>
          <a:solidFill>
            <a:srgbClr val="FFFFFF"/>
          </a:solidFill>
          <a:ln w="76200">
            <a:solidFill>
              <a:srgbClr val="A8D02A"/>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一手抓物质文明，一手抓精神文明</a:t>
            </a:r>
          </a:p>
        </p:txBody>
      </p:sp>
      <p:sp>
        <p:nvSpPr>
          <p:cNvPr id="13" name="AutoShape 5"/>
          <p:cNvSpPr>
            <a:spLocks noChangeArrowheads="1"/>
          </p:cNvSpPr>
          <p:nvPr/>
        </p:nvSpPr>
        <p:spPr bwMode="gray">
          <a:xfrm>
            <a:off x="983432" y="4082246"/>
            <a:ext cx="7627938" cy="686693"/>
          </a:xfrm>
          <a:prstGeom prst="roundRect">
            <a:avLst>
              <a:gd name="adj" fmla="val 16667"/>
            </a:avLst>
          </a:prstGeom>
          <a:solidFill>
            <a:srgbClr val="FFFFFF"/>
          </a:solidFill>
          <a:ln w="76200">
            <a:solidFill>
              <a:srgbClr val="FFC319"/>
            </a:solidFill>
            <a:round/>
          </a:ln>
          <a:effectLst/>
        </p:spPr>
        <p:txBody>
          <a:bodyPr wrap="none" anchor="ctr"/>
          <a:lstStyle/>
          <a:p>
            <a:pPr lvl="0" algn="ctr" eaLnBrk="1" hangingPunct="1">
              <a:defRPr/>
            </a:pPr>
            <a:r>
              <a:rPr kumimoji="0"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“一手抓建设，一手抓</a:t>
            </a:r>
            <a:r>
              <a:rPr lang="zh-CN" altLang="en-US" sz="2400" b="1" dirty="0">
                <a:solidFill>
                  <a:srgbClr val="000000"/>
                </a:solidFill>
                <a:latin typeface="华文中宋" panose="02010600040101010101" pitchFamily="2" charset="-122"/>
                <a:ea typeface="华文中宋" panose="02010600040101010101" pitchFamily="2" charset="-122"/>
              </a:rPr>
              <a:t>法制”</a:t>
            </a:r>
            <a:endParaRPr kumimoji="0"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14" name="AutoShape 4"/>
          <p:cNvSpPr>
            <a:spLocks noChangeArrowheads="1"/>
          </p:cNvSpPr>
          <p:nvPr/>
        </p:nvSpPr>
        <p:spPr bwMode="gray">
          <a:xfrm>
            <a:off x="965384" y="5127704"/>
            <a:ext cx="7645986" cy="676921"/>
          </a:xfrm>
          <a:prstGeom prst="roundRect">
            <a:avLst>
              <a:gd name="adj" fmla="val 16667"/>
            </a:avLst>
          </a:prstGeom>
          <a:solidFill>
            <a:srgbClr val="FFFFFF"/>
          </a:solidFill>
          <a:ln w="76200">
            <a:solidFill>
              <a:srgbClr val="FF6161"/>
            </a:solidFill>
            <a:round/>
          </a:ln>
          <a:effectLst/>
        </p:spPr>
        <p:txBody>
          <a:bodyPr wrap="none" anchor="ctr"/>
          <a:lstStyle/>
          <a:p>
            <a:pPr lvl="0" algn="ctr" eaLnBrk="1" hangingPunct="1">
              <a:defRPr/>
            </a:pPr>
            <a:r>
              <a:rPr kumimoji="0"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“一手抓改革开放，一手抓惩治</a:t>
            </a:r>
            <a:r>
              <a:rPr lang="zh-CN" altLang="en-US" sz="2400" b="1" dirty="0">
                <a:solidFill>
                  <a:srgbClr val="000000"/>
                </a:solidFill>
                <a:latin typeface="华文中宋" panose="02010600040101010101" pitchFamily="2" charset="-122"/>
                <a:ea typeface="华文中宋" panose="02010600040101010101" pitchFamily="2" charset="-122"/>
              </a:rPr>
              <a:t>腐败”</a:t>
            </a:r>
            <a:endParaRPr kumimoji="0" lang="zh-CN" altLang="en-US" sz="2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1" grpId="0" bldLvl="0" animBg="1"/>
      <p:bldP spid="13" grpId="0" bldLvl="0" animBg="1"/>
      <p:bldP spid="1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576384" y="2164531"/>
            <a:ext cx="4721164"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5</a:t>
            </a:r>
            <a:r>
              <a:rPr lang="zh-CN" altLang="en-US" sz="2400" b="1" dirty="0">
                <a:solidFill>
                  <a:srgbClr val="FF0000"/>
                </a:solidFill>
                <a:latin typeface="华文中宋" panose="02010600040101010101" pitchFamily="2" charset="-122"/>
                <a:ea typeface="华文中宋" panose="02010600040101010101" pitchFamily="2" charset="-122"/>
              </a:rPr>
              <a:t>）“一国两制”与祖国统一</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58</a:t>
            </a:fld>
            <a:endParaRPr lang="en-US" altLang="zh-CN" sz="1200" dirty="0"/>
          </a:p>
        </p:txBody>
      </p:sp>
      <p:sp>
        <p:nvSpPr>
          <p:cNvPr id="15" name="文本框 14"/>
          <p:cNvSpPr txBox="1"/>
          <p:nvPr/>
        </p:nvSpPr>
        <p:spPr>
          <a:xfrm>
            <a:off x="631356" y="2669174"/>
            <a:ext cx="11057119" cy="4006866"/>
          </a:xfrm>
          <a:prstGeom prst="rect">
            <a:avLst/>
          </a:prstGeom>
          <a:noFill/>
          <a:ln w="9525">
            <a:noFill/>
          </a:ln>
        </p:spPr>
        <p:txBody>
          <a:bodyPr wrap="square" anchor="t" anchorCtr="0">
            <a:spAutoFit/>
          </a:bodyPr>
          <a:lstStyle/>
          <a:p>
            <a:pPr marL="342900" indent="-342900">
              <a:lnSpc>
                <a:spcPct val="110000"/>
              </a:lnSpc>
              <a:spcBef>
                <a:spcPts val="6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坚持一个中国</a:t>
            </a:r>
            <a:r>
              <a:rPr lang="zh-CN" altLang="en-US" sz="2400" dirty="0">
                <a:latin typeface="楷体" panose="02010609060101010101" pitchFamily="49" charset="-122"/>
                <a:ea typeface="楷体" panose="02010609060101010101" pitchFamily="49" charset="-122"/>
              </a:rPr>
              <a:t>：这是“和平统一、一国两制”的</a:t>
            </a:r>
            <a:r>
              <a:rPr lang="zh-CN" altLang="en-US" sz="2400" dirty="0">
                <a:solidFill>
                  <a:srgbClr val="C00000"/>
                </a:solidFill>
                <a:latin typeface="楷体" panose="02010609060101010101" pitchFamily="49" charset="-122"/>
                <a:ea typeface="楷体" panose="02010609060101010101" pitchFamily="49" charset="-122"/>
              </a:rPr>
              <a:t>核心</a:t>
            </a:r>
            <a:r>
              <a:rPr lang="zh-CN" altLang="en-US" sz="2400" dirty="0">
                <a:latin typeface="楷体" panose="02010609060101010101" pitchFamily="49" charset="-122"/>
                <a:ea typeface="楷体" panose="02010609060101010101" pitchFamily="49" charset="-122"/>
              </a:rPr>
              <a:t>，是发展两岸关系和实现和平统一的</a:t>
            </a:r>
            <a:r>
              <a:rPr lang="zh-CN" altLang="en-US" sz="2400" dirty="0">
                <a:solidFill>
                  <a:srgbClr val="C00000"/>
                </a:solidFill>
                <a:latin typeface="楷体" panose="02010609060101010101" pitchFamily="49" charset="-122"/>
                <a:ea typeface="楷体" panose="02010609060101010101" pitchFamily="49" charset="-122"/>
              </a:rPr>
              <a:t>基础</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10000"/>
              </a:lnSpc>
              <a:spcBef>
                <a:spcPts val="6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两制并存</a:t>
            </a:r>
            <a:r>
              <a:rPr lang="zh-CN" altLang="en-US" sz="2400" dirty="0">
                <a:latin typeface="楷体" panose="02010609060101010101" pitchFamily="49" charset="-122"/>
                <a:ea typeface="楷体" panose="02010609060101010101" pitchFamily="49" charset="-122"/>
              </a:rPr>
              <a:t>：在祖国统一的前提下，国家的主体部分实行社会主义制度，同时在香港、澳门、台湾保持原有的社会制度和生活方式长期不变；</a:t>
            </a:r>
            <a:endParaRPr lang="en-US" altLang="zh-CN" sz="2400" dirty="0">
              <a:latin typeface="楷体" panose="02010609060101010101" pitchFamily="49" charset="-122"/>
              <a:ea typeface="楷体" panose="02010609060101010101" pitchFamily="49" charset="-122"/>
            </a:endParaRPr>
          </a:p>
          <a:p>
            <a:pPr marL="342900" indent="-342900">
              <a:lnSpc>
                <a:spcPct val="110000"/>
              </a:lnSpc>
              <a:spcBef>
                <a:spcPts val="6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高度自治</a:t>
            </a:r>
            <a:r>
              <a:rPr lang="zh-CN" altLang="en-US" sz="2400" dirty="0">
                <a:latin typeface="楷体" panose="02010609060101010101" pitchFamily="49" charset="-122"/>
                <a:ea typeface="楷体" panose="02010609060101010101" pitchFamily="49" charset="-122"/>
              </a:rPr>
              <a:t>：祖国完全统一后，香港、澳门、台湾作为中央政府全面管辖下的特别行政区，享有不同于中国其他省、市、自治区的高度自治权，台湾、香港、澳门同胞各种合法权益将得到切实尊重和维护；</a:t>
            </a:r>
            <a:endParaRPr lang="en-US" altLang="zh-CN" sz="2400" dirty="0">
              <a:latin typeface="楷体" panose="02010609060101010101" pitchFamily="49" charset="-122"/>
              <a:ea typeface="楷体" panose="02010609060101010101" pitchFamily="49" charset="-122"/>
            </a:endParaRPr>
          </a:p>
          <a:p>
            <a:pPr marL="342900" indent="-342900">
              <a:lnSpc>
                <a:spcPct val="110000"/>
              </a:lnSpc>
              <a:spcBef>
                <a:spcPts val="6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尽最大努力争取和平统一</a:t>
            </a:r>
            <a:r>
              <a:rPr lang="zh-CN" altLang="en-US" sz="2400" dirty="0">
                <a:latin typeface="楷体" panose="02010609060101010101" pitchFamily="49" charset="-122"/>
                <a:ea typeface="楷体" panose="02010609060101010101" pitchFamily="49" charset="-122"/>
              </a:rPr>
              <a:t>，但</a:t>
            </a:r>
            <a:r>
              <a:rPr lang="zh-CN" altLang="en-US" sz="2400" b="1" dirty="0">
                <a:solidFill>
                  <a:srgbClr val="FF0000"/>
                </a:solidFill>
                <a:latin typeface="楷体" panose="02010609060101010101" pitchFamily="49" charset="-122"/>
                <a:ea typeface="楷体" panose="02010609060101010101" pitchFamily="49" charset="-122"/>
              </a:rPr>
              <a:t>不承诺放弃使用武力</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10000"/>
              </a:lnSpc>
              <a:spcBef>
                <a:spcPts val="6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rPr>
              <a:t>解决台湾问题，实现祖国完全统一，寄希望于台湾人民</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500"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576384" y="2164531"/>
            <a:ext cx="595227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6</a:t>
            </a:r>
            <a:r>
              <a:rPr lang="zh-CN" altLang="en-US" sz="2400" b="1" dirty="0">
                <a:solidFill>
                  <a:srgbClr val="FF0000"/>
                </a:solidFill>
                <a:latin typeface="华文中宋" panose="02010600040101010101" pitchFamily="2" charset="-122"/>
                <a:ea typeface="华文中宋" panose="02010600040101010101" pitchFamily="2" charset="-122"/>
              </a:rPr>
              <a:t>）中国特色社会主义外交和国际战略</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59</a:t>
            </a:fld>
            <a:endParaRPr lang="en-US" altLang="zh-CN" sz="1200" dirty="0"/>
          </a:p>
        </p:txBody>
      </p:sp>
      <p:sp>
        <p:nvSpPr>
          <p:cNvPr id="11" name="文本框 10"/>
          <p:cNvSpPr txBox="1"/>
          <p:nvPr/>
        </p:nvSpPr>
        <p:spPr>
          <a:xfrm>
            <a:off x="752242" y="2912022"/>
            <a:ext cx="11183298" cy="999313"/>
          </a:xfrm>
          <a:prstGeom prst="rect">
            <a:avLst/>
          </a:prstGeom>
          <a:noFill/>
          <a:ln w="9525">
            <a:noFill/>
          </a:ln>
        </p:spPr>
        <p:txBody>
          <a:bodyPr wrap="square" anchor="t" anchorCtr="0">
            <a:spAutoFit/>
          </a:bodyPr>
          <a:lstStyle/>
          <a:p>
            <a:pPr marL="342900" indent="-342900">
              <a:lnSpc>
                <a:spcPct val="130000"/>
              </a:lnSpc>
              <a:buFont typeface="Wingdings" panose="05000000000000000000" pitchFamily="2" charset="2"/>
              <a:buChar char="ü"/>
            </a:pP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明确维护我国的独立和主权，促进世界的和平与发展</a:t>
            </a:r>
            <a:r>
              <a:rPr lang="zh-CN" altLang="en-US" sz="2400" dirty="0">
                <a:latin typeface="楷体" panose="02010609060101010101" pitchFamily="49" charset="-122"/>
                <a:ea typeface="楷体" panose="02010609060101010101" pitchFamily="49" charset="-122"/>
                <a:sym typeface="Wingdings" panose="05000000000000000000" pitchFamily="2" charset="2"/>
              </a:rPr>
              <a:t>，是中国外交政策的</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基本目标</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zh-CN" altLang="en-US" sz="2400" dirty="0">
              <a:latin typeface="楷体" panose="02010609060101010101" pitchFamily="49" charset="-122"/>
              <a:ea typeface="楷体" panose="02010609060101010101" pitchFamily="49" charset="-122"/>
            </a:endParaRPr>
          </a:p>
        </p:txBody>
      </p:sp>
      <p:sp>
        <p:nvSpPr>
          <p:cNvPr id="12" name="文本框 11"/>
          <p:cNvSpPr txBox="1"/>
          <p:nvPr/>
        </p:nvSpPr>
        <p:spPr>
          <a:xfrm>
            <a:off x="772562" y="4022066"/>
            <a:ext cx="11183298" cy="999313"/>
          </a:xfrm>
          <a:prstGeom prst="rect">
            <a:avLst/>
          </a:prstGeom>
          <a:noFill/>
          <a:ln w="9525">
            <a:noFill/>
          </a:ln>
        </p:spPr>
        <p:txBody>
          <a:bodyPr wrap="square" anchor="t" anchorCtr="0">
            <a:spAutoFit/>
          </a:bodyPr>
          <a:lstStyle/>
          <a:p>
            <a:pPr marL="342900" indent="-342900">
              <a:lnSpc>
                <a:spcPct val="13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坚持在</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和平共处五项基本原则</a:t>
            </a:r>
            <a:r>
              <a:rPr lang="zh-CN" altLang="en-US" sz="2400" dirty="0">
                <a:latin typeface="楷体" panose="02010609060101010101" pitchFamily="49" charset="-122"/>
                <a:ea typeface="楷体" panose="02010609060101010101" pitchFamily="49" charset="-122"/>
                <a:sym typeface="Wingdings" panose="05000000000000000000" pitchFamily="2" charset="2"/>
              </a:rPr>
              <a:t>的基础上，建立</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和平、稳定、公正、合理的国际新秩序</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zh-CN" altLang="en-US" sz="2400" dirty="0">
              <a:latin typeface="楷体" panose="02010609060101010101" pitchFamily="49" charset="-122"/>
              <a:ea typeface="楷体" panose="02010609060101010101" pitchFamily="49" charset="-122"/>
            </a:endParaRPr>
          </a:p>
        </p:txBody>
      </p:sp>
      <p:sp>
        <p:nvSpPr>
          <p:cNvPr id="14" name="文本框 13"/>
          <p:cNvSpPr txBox="1"/>
          <p:nvPr/>
        </p:nvSpPr>
        <p:spPr>
          <a:xfrm>
            <a:off x="752242" y="5254014"/>
            <a:ext cx="11183298" cy="999313"/>
          </a:xfrm>
          <a:prstGeom prst="rect">
            <a:avLst/>
          </a:prstGeom>
          <a:noFill/>
          <a:ln w="9525">
            <a:noFill/>
          </a:ln>
        </p:spPr>
        <p:txBody>
          <a:bodyPr wrap="square" anchor="t" anchorCtr="0">
            <a:spAutoFit/>
          </a:bodyPr>
          <a:lstStyle/>
          <a:p>
            <a:pPr marL="342900" indent="-342900">
              <a:lnSpc>
                <a:spcPct val="13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坚持以</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独立自主、完全平等、互相尊重、互不干涉内部事务原则</a:t>
            </a:r>
            <a:r>
              <a:rPr lang="zh-CN" altLang="en-US" sz="2400" dirty="0">
                <a:latin typeface="楷体" panose="02010609060101010101" pitchFamily="49" charset="-122"/>
                <a:ea typeface="楷体" panose="02010609060101010101" pitchFamily="49" charset="-122"/>
                <a:sym typeface="Wingdings" panose="05000000000000000000" pitchFamily="2" charset="2"/>
              </a:rPr>
              <a:t>处理同各国共产党和其他政党的关系。</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446269" cy="46166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文本框 3"/>
          <p:cNvSpPr txBox="1"/>
          <p:nvPr/>
        </p:nvSpPr>
        <p:spPr>
          <a:xfrm>
            <a:off x="10488488" y="1635538"/>
            <a:ext cx="1385793" cy="370236"/>
          </a:xfrm>
          <a:prstGeom prst="rect">
            <a:avLst/>
          </a:prstGeom>
          <a:noFill/>
        </p:spPr>
        <p:txBody>
          <a:bodyPr wrap="square" rtlCol="0">
            <a:spAutoFit/>
          </a:bodyPr>
          <a:lstStyle/>
          <a:p>
            <a:r>
              <a:rPr lang="zh-CN" altLang="en-US" dirty="0"/>
              <a:t>教材</a:t>
            </a:r>
            <a:r>
              <a:rPr lang="en-US" altLang="zh-CN" dirty="0"/>
              <a:t>p.4</a:t>
            </a:r>
            <a:endParaRPr lang="zh-CN" altLang="en-US" dirty="0"/>
          </a:p>
        </p:txBody>
      </p:sp>
      <p:grpSp>
        <p:nvGrpSpPr>
          <p:cNvPr id="14" name="组合 13"/>
          <p:cNvGrpSpPr/>
          <p:nvPr/>
        </p:nvGrpSpPr>
        <p:grpSpPr>
          <a:xfrm>
            <a:off x="1460579" y="2204864"/>
            <a:ext cx="9892005" cy="4176464"/>
            <a:chOff x="5248030" y="1355587"/>
            <a:chExt cx="6176561" cy="4126092"/>
          </a:xfrm>
        </p:grpSpPr>
        <p:sp>
          <p:nvSpPr>
            <p:cNvPr id="15" name="矩形: 对角圆角 15"/>
            <p:cNvSpPr/>
            <p:nvPr/>
          </p:nvSpPr>
          <p:spPr>
            <a:xfrm>
              <a:off x="5248030" y="1355587"/>
              <a:ext cx="6176561" cy="4126092"/>
            </a:xfrm>
            <a:prstGeom prst="round2DiagRect">
              <a:avLst>
                <a:gd name="adj1" fmla="val 5886"/>
                <a:gd name="adj2" fmla="val 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rot="10800000" flipH="1">
              <a:off x="5411375" y="5238799"/>
              <a:ext cx="5850356" cy="86230"/>
            </a:xfrm>
            <a:prstGeom prst="rect">
              <a:avLst/>
            </a:prstGeom>
            <a:gradFill>
              <a:gsLst>
                <a:gs pos="47000">
                  <a:srgbClr val="EB6F00"/>
                </a:gs>
                <a:gs pos="20000">
                  <a:srgbClr val="AF1E22"/>
                </a:gs>
                <a:gs pos="74000">
                  <a:srgbClr val="DA380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674574" y="3084974"/>
            <a:ext cx="9261674" cy="2728303"/>
          </a:xfrm>
          <a:prstGeom prst="rect">
            <a:avLst/>
          </a:prstGeom>
          <a:noFill/>
        </p:spPr>
        <p:txBody>
          <a:bodyPr wrap="square" rtlCol="0">
            <a:no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马克思主义中国化时代化</a:t>
            </a:r>
            <a:r>
              <a:rPr lang="zh-CN" altLang="en-US" sz="2400" dirty="0">
                <a:latin typeface="微软雅黑" panose="020B0503020204020204" pitchFamily="34" charset="-122"/>
                <a:ea typeface="微软雅黑" panose="020B0503020204020204" pitchFamily="34" charset="-122"/>
              </a:rPr>
              <a:t>，就是立足</a:t>
            </a:r>
            <a:r>
              <a:rPr lang="zh-CN" altLang="en-US" sz="2400" dirty="0">
                <a:solidFill>
                  <a:srgbClr val="3333FF"/>
                </a:solidFill>
                <a:latin typeface="微软雅黑" panose="020B0503020204020204" pitchFamily="34" charset="-122"/>
                <a:ea typeface="微软雅黑" panose="020B0503020204020204" pitchFamily="34" charset="-122"/>
              </a:rPr>
              <a:t>中国国情</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3333FF"/>
                </a:solidFill>
                <a:latin typeface="微软雅黑" panose="020B0503020204020204" pitchFamily="34" charset="-122"/>
                <a:ea typeface="微软雅黑" panose="020B0503020204020204" pitchFamily="34" charset="-122"/>
              </a:rPr>
              <a:t>时代特点</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坚持把马克思主义基本原理同中国具体实际相结合、同中华优秀传统文化相结合</a:t>
            </a:r>
            <a:r>
              <a:rPr lang="zh-CN" altLang="en-US" sz="2400" dirty="0">
                <a:latin typeface="微软雅黑" panose="020B0503020204020204" pitchFamily="34" charset="-122"/>
                <a:ea typeface="微软雅黑" panose="020B0503020204020204" pitchFamily="34" charset="-122"/>
              </a:rPr>
              <a:t>，深入研究和解决中国革命、建设、改革不同历史时期的实际问题，真正搞懂面临的时代课题，不断吸收新的时代内容，科学回答时代提出的重大理论和实践课题，</a:t>
            </a:r>
            <a:r>
              <a:rPr lang="zh-CN" altLang="en-US" sz="2400" dirty="0">
                <a:solidFill>
                  <a:srgbClr val="C00000"/>
                </a:solidFill>
                <a:latin typeface="微软雅黑" panose="020B0503020204020204" pitchFamily="34" charset="-122"/>
                <a:ea typeface="微软雅黑" panose="020B0503020204020204" pitchFamily="34" charset="-122"/>
              </a:rPr>
              <a:t>创造新的理论成果</a:t>
            </a:r>
            <a:r>
              <a:rPr lang="zh-CN" altLang="en-US" sz="2400" dirty="0">
                <a:latin typeface="微软雅黑" panose="020B0503020204020204" pitchFamily="34" charset="-122"/>
                <a:ea typeface="微软雅黑" panose="020B0503020204020204" pitchFamily="34" charset="-122"/>
              </a:rPr>
              <a:t>。</a:t>
            </a:r>
          </a:p>
        </p:txBody>
      </p:sp>
      <p:sp>
        <p:nvSpPr>
          <p:cNvPr id="19" name="半闭框 18"/>
          <p:cNvSpPr/>
          <p:nvPr/>
        </p:nvSpPr>
        <p:spPr>
          <a:xfrm>
            <a:off x="1588456" y="2290998"/>
            <a:ext cx="440090" cy="412358"/>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20" name="组合 19"/>
          <p:cNvGrpSpPr/>
          <p:nvPr/>
        </p:nvGrpSpPr>
        <p:grpSpPr>
          <a:xfrm>
            <a:off x="2446099" y="2411876"/>
            <a:ext cx="7622526" cy="530497"/>
            <a:chOff x="7598926" y="2265705"/>
            <a:chExt cx="4478290" cy="629425"/>
          </a:xfrm>
        </p:grpSpPr>
        <p:grpSp>
          <p:nvGrpSpPr>
            <p:cNvPr id="21" name="组合 20"/>
            <p:cNvGrpSpPr/>
            <p:nvPr/>
          </p:nvGrpSpPr>
          <p:grpSpPr>
            <a:xfrm>
              <a:off x="9007118" y="2265705"/>
              <a:ext cx="1657371" cy="629425"/>
              <a:chOff x="9056054" y="740677"/>
              <a:chExt cx="2869225" cy="726319"/>
            </a:xfrm>
          </p:grpSpPr>
          <p:sp>
            <p:nvSpPr>
              <p:cNvPr id="24" name="对角圆角矩形 31"/>
              <p:cNvSpPr/>
              <p:nvPr/>
            </p:nvSpPr>
            <p:spPr>
              <a:xfrm>
                <a:off x="9300809" y="740677"/>
                <a:ext cx="2420711"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056054" y="750639"/>
                <a:ext cx="2869225" cy="716357"/>
              </a:xfrm>
              <a:prstGeom prst="rect">
                <a:avLst/>
              </a:prstGeom>
            </p:spPr>
            <p:txBody>
              <a:bodyPr wrap="square">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义</a:t>
                </a:r>
              </a:p>
            </p:txBody>
          </p:sp>
        </p:grpSp>
        <p:cxnSp>
          <p:nvCxnSpPr>
            <p:cNvPr id="22" name="直接连接符 21"/>
            <p:cNvCxnSpPr/>
            <p:nvPr/>
          </p:nvCxnSpPr>
          <p:spPr>
            <a:xfrm>
              <a:off x="10684852" y="2588437"/>
              <a:ext cx="1392364" cy="3452"/>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26" name="灯片编号占位符 1"/>
          <p:cNvSpPr>
            <a:spLocks noGrp="1"/>
          </p:cNvSpPr>
          <p:nvPr>
            <p:ph type="sldNum" sz="quarter" idx="12"/>
          </p:nvPr>
        </p:nvSpPr>
        <p:spPr>
          <a:xfrm>
            <a:off x="11874281" y="6488612"/>
            <a:ext cx="305673" cy="370236"/>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a:t>
            </a:fld>
            <a:endParaRPr lang="en-US" altLang="zh-CN" sz="1200" dirty="0"/>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576384" y="2164531"/>
            <a:ext cx="595227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6</a:t>
            </a:r>
            <a:r>
              <a:rPr lang="zh-CN" altLang="en-US" sz="2400" b="1" dirty="0">
                <a:solidFill>
                  <a:srgbClr val="FF0000"/>
                </a:solidFill>
                <a:latin typeface="华文中宋" panose="02010600040101010101" pitchFamily="2" charset="-122"/>
                <a:ea typeface="华文中宋" panose="02010600040101010101" pitchFamily="2" charset="-122"/>
              </a:rPr>
              <a:t>）中国特色社会主义外交和国际战略</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60</a:t>
            </a:fld>
            <a:endParaRPr lang="en-US" altLang="zh-CN" sz="1200" dirty="0"/>
          </a:p>
        </p:txBody>
      </p:sp>
      <p:sp>
        <p:nvSpPr>
          <p:cNvPr id="13" name="文本框 12"/>
          <p:cNvSpPr txBox="1"/>
          <p:nvPr/>
        </p:nvSpPr>
        <p:spPr>
          <a:xfrm>
            <a:off x="452154" y="2686654"/>
            <a:ext cx="11703651" cy="4105355"/>
          </a:xfrm>
          <a:prstGeom prst="rect">
            <a:avLst/>
          </a:prstGeom>
          <a:noFill/>
          <a:ln w="9525">
            <a:noFill/>
          </a:ln>
        </p:spPr>
        <p:txBody>
          <a:bodyPr wrap="square" anchor="t" anchorCtr="0">
            <a:spAutoFit/>
          </a:bodyPr>
          <a:lstStyle/>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要</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反对霸权主义，维护世界和平</a:t>
            </a:r>
            <a:r>
              <a:rPr lang="zh-CN" altLang="en-US" sz="2400" dirty="0">
                <a:latin typeface="楷体" panose="02010609060101010101" pitchFamily="49" charset="-122"/>
                <a:ea typeface="楷体" panose="02010609060101010101" pitchFamily="49" charset="-122"/>
                <a:sym typeface="Wingdings" panose="05000000000000000000" pitchFamily="2" charset="2"/>
              </a:rPr>
              <a:t>，为我国社会主义现代化建设争取一个较长时期的国际和平环境；</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坚持在</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和平共处五项原则</a:t>
            </a:r>
            <a:r>
              <a:rPr lang="zh-CN" altLang="en-US" sz="2400" dirty="0">
                <a:latin typeface="楷体" panose="02010609060101010101" pitchFamily="49" charset="-122"/>
                <a:ea typeface="楷体" panose="02010609060101010101" pitchFamily="49" charset="-122"/>
                <a:sym typeface="Wingdings" panose="05000000000000000000" pitchFamily="2" charset="2"/>
              </a:rPr>
              <a:t>基础上发展同所有国家的</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友好合作关系</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高度</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重视第三世界国家的战略地位和作用</a:t>
            </a:r>
            <a:r>
              <a:rPr lang="zh-CN" altLang="en-US" sz="2400" dirty="0">
                <a:latin typeface="楷体" panose="02010609060101010101" pitchFamily="49" charset="-122"/>
                <a:ea typeface="楷体" panose="02010609060101010101" pitchFamily="49" charset="-122"/>
                <a:sym typeface="Wingdings" panose="05000000000000000000" pitchFamily="2" charset="2"/>
              </a:rPr>
              <a:t>，强调加强同他们的团结与合作；</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主张积极推动</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建立和平稳定、公正合理的国际政治经济新秩序</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强调坚定不移地实行</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对外开放政策</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sym typeface="Wingdings" panose="05000000000000000000" pitchFamily="2" charset="2"/>
              </a:rPr>
              <a:t>确定了</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冷静观察、稳住阵脚、沉着应付、韬光养晦、有所作为、善于守拙、决不当头的方针</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endParaRPr lang="en-US" altLang="zh-CN" sz="2400" dirty="0">
              <a:latin typeface="楷体" panose="02010609060101010101" pitchFamily="49" charset="-122"/>
              <a:ea typeface="楷体" panose="02010609060101010101" pitchFamily="49" charset="-122"/>
              <a:sym typeface="Wingdings" panose="05000000000000000000" pitchFamily="2" charset="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确立</a:t>
            </a:r>
            <a:r>
              <a:rPr lang="zh-CN" altLang="en-US" sz="2400" dirty="0">
                <a:solidFill>
                  <a:srgbClr val="C00000"/>
                </a:solidFill>
                <a:latin typeface="楷体" panose="02010609060101010101" pitchFamily="49" charset="-122"/>
                <a:ea typeface="楷体" panose="02010609060101010101" pitchFamily="49" charset="-122"/>
              </a:rPr>
              <a:t>党际关系“四项原则”</a:t>
            </a:r>
            <a:r>
              <a:rPr lang="zh-CN" altLang="en-US" sz="2400" dirty="0">
                <a:latin typeface="楷体" panose="02010609060101010101" pitchFamily="49" charset="-122"/>
                <a:ea typeface="楷体" panose="02010609060101010101" pitchFamily="49" charset="-122"/>
              </a:rPr>
              <a:t>，开创党的对外工作新局面；</a:t>
            </a:r>
            <a:endParaRPr lang="en-US" altLang="zh-CN" sz="2400" dirty="0">
              <a:latin typeface="楷体" panose="02010609060101010101" pitchFamily="49" charset="-122"/>
              <a:ea typeface="楷体" panose="02010609060101010101" pitchFamily="49" charset="-122"/>
            </a:endParaRPr>
          </a:p>
          <a:p>
            <a:pPr marL="342900" indent="-342900">
              <a:lnSpc>
                <a:spcPct val="110000"/>
              </a:lnSpc>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强调</a:t>
            </a:r>
            <a:r>
              <a:rPr lang="zh-CN" altLang="en-US" sz="2400" dirty="0">
                <a:solidFill>
                  <a:srgbClr val="C00000"/>
                </a:solidFill>
                <a:latin typeface="楷体" panose="02010609060101010101" pitchFamily="49" charset="-122"/>
                <a:ea typeface="楷体" panose="02010609060101010101" pitchFamily="49" charset="-122"/>
              </a:rPr>
              <a:t>中国是维护世界和平与稳定的力量，要对人类进步事业做出更大的贡献</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 calcmode="lin" valueType="num">
                                      <p:cBhvr additive="base">
                                        <p:cTn id="32"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 calcmode="lin" valueType="num">
                                      <p:cBhvr additive="base">
                                        <p:cTn id="42"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920992"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六</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04450"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、邓小平理论的主要内容</a:t>
            </a:r>
          </a:p>
        </p:txBody>
      </p:sp>
      <p:sp>
        <p:nvSpPr>
          <p:cNvPr id="72" name="文本框 71"/>
          <p:cNvSpPr txBox="1"/>
          <p:nvPr/>
        </p:nvSpPr>
        <p:spPr>
          <a:xfrm>
            <a:off x="576384" y="2301635"/>
            <a:ext cx="3182281"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6</a:t>
            </a:r>
            <a:r>
              <a:rPr lang="zh-CN" altLang="en-US" sz="2400" b="1" dirty="0">
                <a:solidFill>
                  <a:srgbClr val="FF0000"/>
                </a:solidFill>
                <a:latin typeface="华文中宋" panose="02010600040101010101" pitchFamily="2" charset="-122"/>
                <a:ea typeface="华文中宋" panose="02010600040101010101" pitchFamily="2" charset="-122"/>
              </a:rPr>
              <a:t>）党的建设理论</a:t>
            </a:r>
          </a:p>
        </p:txBody>
      </p:sp>
      <p:sp>
        <p:nvSpPr>
          <p:cNvPr id="7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61</a:t>
            </a:fld>
            <a:endParaRPr lang="en-US" altLang="zh-CN" sz="1200" dirty="0"/>
          </a:p>
        </p:txBody>
      </p:sp>
      <p:sp>
        <p:nvSpPr>
          <p:cNvPr id="11" name="文本框 10"/>
          <p:cNvSpPr txBox="1"/>
          <p:nvPr/>
        </p:nvSpPr>
        <p:spPr>
          <a:xfrm>
            <a:off x="752242" y="2912022"/>
            <a:ext cx="11183298" cy="999313"/>
          </a:xfrm>
          <a:prstGeom prst="rect">
            <a:avLst/>
          </a:prstGeom>
          <a:noFill/>
          <a:ln w="9525">
            <a:noFill/>
          </a:ln>
        </p:spPr>
        <p:txBody>
          <a:bodyPr wrap="square" anchor="t" anchorCtr="0">
            <a:spAutoFit/>
          </a:bodyPr>
          <a:lstStyle/>
          <a:p>
            <a:pPr marL="342900" indent="-342900">
              <a:lnSpc>
                <a:spcPct val="130000"/>
              </a:lnSpc>
              <a:buFont typeface="Wingdings" panose="05000000000000000000" pitchFamily="2" charset="2"/>
              <a:buChar char="ü"/>
            </a:pP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建设中国特色社会主义</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r>
              <a:rPr lang="zh-CN" altLang="en-US" sz="2400" b="1" dirty="0">
                <a:latin typeface="楷体" panose="02010609060101010101" pitchFamily="49" charset="-122"/>
                <a:ea typeface="楷体" panose="02010609060101010101" pitchFamily="49" charset="-122"/>
                <a:sym typeface="Wingdings" panose="05000000000000000000" pitchFamily="2" charset="2"/>
              </a:rPr>
              <a:t>关键</a:t>
            </a:r>
            <a:r>
              <a:rPr lang="zh-CN" altLang="en-US" sz="2400" dirty="0">
                <a:latin typeface="楷体" panose="02010609060101010101" pitchFamily="49" charset="-122"/>
                <a:ea typeface="楷体" panose="02010609060101010101" pitchFamily="49" charset="-122"/>
                <a:sym typeface="Wingdings" panose="05000000000000000000" pitchFamily="2" charset="2"/>
              </a:rPr>
              <a:t>在于</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坚持、加强和改善党的领导</a:t>
            </a:r>
            <a:r>
              <a:rPr lang="zh-CN" altLang="en-US" sz="2400" dirty="0">
                <a:latin typeface="楷体" panose="02010609060101010101" pitchFamily="49" charset="-122"/>
                <a:ea typeface="楷体" panose="02010609060101010101" pitchFamily="49" charset="-122"/>
                <a:sym typeface="Wingdings" panose="05000000000000000000" pitchFamily="2" charset="2"/>
              </a:rPr>
              <a:t>。坚持和加强党的领导，必须努力改善党的领导。</a:t>
            </a:r>
          </a:p>
        </p:txBody>
      </p:sp>
      <p:sp>
        <p:nvSpPr>
          <p:cNvPr id="12" name="文本框 11"/>
          <p:cNvSpPr txBox="1"/>
          <p:nvPr/>
        </p:nvSpPr>
        <p:spPr>
          <a:xfrm>
            <a:off x="772562" y="4022066"/>
            <a:ext cx="11183298" cy="1464632"/>
          </a:xfrm>
          <a:prstGeom prst="rect">
            <a:avLst/>
          </a:prstGeom>
          <a:noFill/>
          <a:ln w="9525">
            <a:noFill/>
          </a:ln>
        </p:spPr>
        <p:txBody>
          <a:bodyPr wrap="square" anchor="t" anchorCtr="0">
            <a:spAutoFit/>
          </a:bodyPr>
          <a:lstStyle/>
          <a:p>
            <a:pPr marL="342900" indent="-342900">
              <a:lnSpc>
                <a:spcPct val="130000"/>
              </a:lnSpc>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加强组织建设</a:t>
            </a:r>
            <a:r>
              <a:rPr lang="zh-CN" altLang="en-US" sz="2400" dirty="0">
                <a:latin typeface="楷体" panose="02010609060101010101" pitchFamily="49" charset="-122"/>
                <a:ea typeface="楷体" panose="02010609060101010101" pitchFamily="49" charset="-122"/>
                <a:sym typeface="Wingdings" panose="05000000000000000000" pitchFamily="2" charset="2"/>
              </a:rPr>
              <a:t>是党的建设的重要环节。</a:t>
            </a:r>
            <a:r>
              <a:rPr lang="zh-CN" altLang="en-US" sz="2400" b="1" dirty="0">
                <a:solidFill>
                  <a:srgbClr val="FF0000"/>
                </a:solidFill>
                <a:latin typeface="楷体" panose="02010609060101010101" pitchFamily="49" charset="-122"/>
                <a:ea typeface="楷体" panose="02010609060101010101" pitchFamily="49" charset="-122"/>
                <a:sym typeface="Wingdings" panose="05000000000000000000" pitchFamily="2" charset="2"/>
              </a:rPr>
              <a:t>党的基层组织</a:t>
            </a:r>
            <a:r>
              <a:rPr lang="zh-CN" altLang="en-US" sz="2400" dirty="0">
                <a:latin typeface="楷体" panose="02010609060101010101" pitchFamily="49" charset="-122"/>
                <a:ea typeface="楷体" panose="02010609060101010101" pitchFamily="49" charset="-122"/>
                <a:sym typeface="Wingdings" panose="05000000000000000000" pitchFamily="2" charset="2"/>
              </a:rPr>
              <a:t>是</a:t>
            </a:r>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党的全部工作和战斗力的基础</a:t>
            </a:r>
            <a:r>
              <a:rPr lang="zh-CN" altLang="en-US" sz="2400" dirty="0">
                <a:latin typeface="楷体" panose="02010609060101010101" pitchFamily="49" charset="-122"/>
                <a:ea typeface="楷体" panose="02010609060101010101" pitchFamily="49" charset="-122"/>
                <a:sym typeface="Wingdings" panose="05000000000000000000" pitchFamily="2" charset="2"/>
              </a:rPr>
              <a:t>。坚持和健全</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民主集中制</a:t>
            </a:r>
            <a:r>
              <a:rPr lang="zh-CN" altLang="en-US" sz="2400" dirty="0">
                <a:latin typeface="楷体" panose="02010609060101010101" pitchFamily="49" charset="-122"/>
                <a:ea typeface="楷体" panose="02010609060101010101" pitchFamily="49" charset="-122"/>
                <a:sym typeface="Wingdings" panose="05000000000000000000" pitchFamily="2" charset="2"/>
              </a:rPr>
              <a:t>、加强和改进</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党的基层组织建设</a:t>
            </a:r>
            <a:r>
              <a:rPr lang="zh-CN" altLang="en-US" sz="2400" dirty="0">
                <a:latin typeface="楷体" panose="02010609060101010101" pitchFamily="49" charset="-122"/>
                <a:ea typeface="楷体" panose="02010609060101010101" pitchFamily="49" charset="-122"/>
                <a:sym typeface="Wingdings" panose="05000000000000000000" pitchFamily="2" charset="2"/>
              </a:rPr>
              <a:t>、培养和选拔</a:t>
            </a:r>
            <a:r>
              <a:rPr lang="zh-CN" altLang="en-US" sz="2400" dirty="0">
                <a:solidFill>
                  <a:srgbClr val="FF0000"/>
                </a:solidFill>
                <a:latin typeface="楷体" panose="02010609060101010101" pitchFamily="49" charset="-122"/>
                <a:ea typeface="楷体" panose="02010609060101010101" pitchFamily="49" charset="-122"/>
                <a:sym typeface="Wingdings" panose="05000000000000000000" pitchFamily="2" charset="2"/>
              </a:rPr>
              <a:t>德才兼备的领导干部</a:t>
            </a:r>
            <a:r>
              <a:rPr lang="zh-CN" altLang="en-US" sz="2400" dirty="0">
                <a:latin typeface="楷体" panose="02010609060101010101" pitchFamily="49" charset="-122"/>
                <a:ea typeface="楷体" panose="02010609060101010101" pitchFamily="49" charset="-122"/>
                <a:sym typeface="Wingdings" panose="05000000000000000000" pitchFamily="2" charset="2"/>
              </a:rPr>
              <a:t>是组织建设的重要问题。</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500"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62</a:t>
            </a:fld>
            <a:endParaRPr lang="en-US" altLang="zh-CN" sz="1200" dirty="0"/>
          </a:p>
        </p:txBody>
      </p:sp>
      <p:sp>
        <p:nvSpPr>
          <p:cNvPr id="13" name="文本框 12"/>
          <p:cNvSpPr txBox="1"/>
          <p:nvPr/>
        </p:nvSpPr>
        <p:spPr>
          <a:xfrm>
            <a:off x="3331383" y="1743729"/>
            <a:ext cx="3057247" cy="523220"/>
          </a:xfrm>
          <a:prstGeom prst="rect">
            <a:avLst/>
          </a:prstGeom>
          <a:noFill/>
        </p:spPr>
        <p:txBody>
          <a:bodyPr wrap="none" rtlCol="0" anchor="t">
            <a:spAutoFit/>
          </a:bodyPr>
          <a:lstStyle/>
          <a:p>
            <a:pPr marR="0" algn="ctr" defTabSz="914400" eaLnBrk="0" hangingPunct="0">
              <a:buClrTx/>
              <a:buSzTx/>
              <a:buFontTx/>
              <a:buNone/>
            </a:pPr>
            <a:r>
              <a:rPr kumimoji="0" lang="zh-CN" altLang="en-US" sz="2800" kern="1200" cap="none" spc="0" normalizeH="0" baseline="0" noProof="1">
                <a:solidFill>
                  <a:schemeClr val="dk1"/>
                </a:solidFill>
                <a:latin typeface="华文中宋" panose="02010600040101010101" pitchFamily="2" charset="-122"/>
                <a:ea typeface="华文中宋" panose="02010600040101010101" pitchFamily="2" charset="-122"/>
                <a:cs typeface="+mn-cs"/>
                <a:sym typeface="+mn-ea"/>
              </a:rPr>
              <a:t>中国共产党要</a:t>
            </a:r>
            <a:r>
              <a:rPr kumimoji="0" lang="zh-CN" altLang="en-US" sz="2800" b="1" kern="1200" cap="none" spc="0" normalizeH="0" baseline="0" noProof="1">
                <a:solidFill>
                  <a:srgbClr val="FF0000"/>
                </a:solidFill>
                <a:latin typeface="华文中宋" panose="02010600040101010101" pitchFamily="2" charset="-122"/>
                <a:ea typeface="华文中宋" panose="02010600040101010101" pitchFamily="2" charset="-122"/>
                <a:cs typeface="+mn-cs"/>
                <a:sym typeface="+mn-ea"/>
              </a:rPr>
              <a:t>始终</a:t>
            </a:r>
          </a:p>
        </p:txBody>
      </p:sp>
      <p:pic>
        <p:nvPicPr>
          <p:cNvPr id="14" name="图片 5"/>
          <p:cNvPicPr>
            <a:picLocks noChangeAspect="1"/>
          </p:cNvPicPr>
          <p:nvPr/>
        </p:nvPicPr>
        <p:blipFill>
          <a:blip r:embed="rId2"/>
          <a:stretch>
            <a:fillRect/>
          </a:stretch>
        </p:blipFill>
        <p:spPr>
          <a:xfrm>
            <a:off x="1271464" y="2457450"/>
            <a:ext cx="7177087" cy="1327150"/>
          </a:xfrm>
          <a:prstGeom prst="rect">
            <a:avLst/>
          </a:prstGeom>
          <a:noFill/>
          <a:ln w="9525">
            <a:noFill/>
          </a:ln>
        </p:spPr>
      </p:pic>
      <p:pic>
        <p:nvPicPr>
          <p:cNvPr id="15" name="图片 6"/>
          <p:cNvPicPr>
            <a:picLocks noChangeAspect="1"/>
          </p:cNvPicPr>
          <p:nvPr/>
        </p:nvPicPr>
        <p:blipFill>
          <a:blip r:embed="rId3"/>
          <a:stretch>
            <a:fillRect/>
          </a:stretch>
        </p:blipFill>
        <p:spPr>
          <a:xfrm>
            <a:off x="1271464" y="3914775"/>
            <a:ext cx="7254875" cy="1323975"/>
          </a:xfrm>
          <a:prstGeom prst="rect">
            <a:avLst/>
          </a:prstGeom>
          <a:noFill/>
          <a:ln w="9525">
            <a:noFill/>
          </a:ln>
        </p:spPr>
      </p:pic>
      <p:pic>
        <p:nvPicPr>
          <p:cNvPr id="16" name="图片 7"/>
          <p:cNvPicPr>
            <a:picLocks noChangeAspect="1"/>
          </p:cNvPicPr>
          <p:nvPr/>
        </p:nvPicPr>
        <p:blipFill>
          <a:blip r:embed="rId4"/>
          <a:stretch>
            <a:fillRect/>
          </a:stretch>
        </p:blipFill>
        <p:spPr>
          <a:xfrm>
            <a:off x="1347664" y="5368925"/>
            <a:ext cx="7100887" cy="1327150"/>
          </a:xfrm>
          <a:prstGeom prst="rect">
            <a:avLst/>
          </a:prstGeom>
          <a:noFill/>
          <a:ln w="9525">
            <a:noFill/>
          </a:ln>
        </p:spPr>
      </p:pic>
      <p:sp>
        <p:nvSpPr>
          <p:cNvPr id="5" name="文本框 4"/>
          <p:cNvSpPr txBox="1"/>
          <p:nvPr/>
        </p:nvSpPr>
        <p:spPr>
          <a:xfrm>
            <a:off x="8714158" y="3354844"/>
            <a:ext cx="3441648" cy="2677656"/>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贯彻“三个代表”重要思想，</a:t>
            </a:r>
            <a:endParaRPr lang="en-US" altLang="zh-CN"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关键</a:t>
            </a:r>
            <a:r>
              <a:rPr lang="zh-CN" altLang="en-US" sz="2400" dirty="0">
                <a:latin typeface="楷体" panose="02010609060101010101" pitchFamily="49" charset="-122"/>
                <a:ea typeface="楷体" panose="02010609060101010101" pitchFamily="49" charset="-122"/>
              </a:rPr>
              <a:t>在</a:t>
            </a:r>
            <a:r>
              <a:rPr lang="zh-CN" altLang="en-US" sz="2400" dirty="0">
                <a:solidFill>
                  <a:srgbClr val="FF0000"/>
                </a:solidFill>
                <a:latin typeface="楷体" panose="02010609060101010101" pitchFamily="49" charset="-122"/>
                <a:ea typeface="楷体" panose="02010609060101010101" pitchFamily="49" charset="-122"/>
              </a:rPr>
              <a:t>坚持与时俱进</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核心</a:t>
            </a:r>
            <a:r>
              <a:rPr lang="zh-CN" altLang="en-US" sz="2400" dirty="0">
                <a:latin typeface="楷体" panose="02010609060101010101" pitchFamily="49" charset="-122"/>
                <a:ea typeface="楷体" panose="02010609060101010101" pitchFamily="49" charset="-122"/>
              </a:rPr>
              <a:t>在</a:t>
            </a:r>
            <a:r>
              <a:rPr lang="zh-CN" altLang="en-US" sz="2400" dirty="0">
                <a:solidFill>
                  <a:srgbClr val="FF0000"/>
                </a:solidFill>
                <a:latin typeface="楷体" panose="02010609060101010101" pitchFamily="49" charset="-122"/>
                <a:ea typeface="楷体" panose="02010609060101010101" pitchFamily="49" charset="-122"/>
              </a:rPr>
              <a:t>坚持党的先进性</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本质</a:t>
            </a:r>
            <a:r>
              <a:rPr lang="zh-CN" altLang="en-US" sz="2400" dirty="0">
                <a:latin typeface="楷体" panose="02010609060101010101" pitchFamily="49" charset="-122"/>
                <a:ea typeface="楷体" panose="02010609060101010101" pitchFamily="49" charset="-122"/>
              </a:rPr>
              <a:t>在</a:t>
            </a:r>
            <a:r>
              <a:rPr lang="zh-CN" altLang="en-US" sz="2400" dirty="0">
                <a:solidFill>
                  <a:srgbClr val="FF0000"/>
                </a:solidFill>
                <a:latin typeface="楷体" panose="02010609060101010101" pitchFamily="49" charset="-122"/>
                <a:ea typeface="楷体" panose="02010609060101010101" pitchFamily="49" charset="-122"/>
              </a:rPr>
              <a:t>坚持执政为民</a:t>
            </a:r>
            <a:r>
              <a:rPr lang="zh-CN" altLang="en-US" sz="2400" dirty="0">
                <a:latin typeface="楷体" panose="02010609060101010101" pitchFamily="49" charset="-122"/>
                <a:ea typeface="楷体" panose="02010609060101010101" pitchFamily="49" charset="-122"/>
              </a:rPr>
              <a:t>。（教材</a:t>
            </a:r>
            <a:r>
              <a:rPr lang="en-US" altLang="zh-CN" sz="2400" dirty="0">
                <a:latin typeface="楷体" panose="02010609060101010101" pitchFamily="49" charset="-122"/>
                <a:ea typeface="楷体" panose="02010609060101010101" pitchFamily="49" charset="-122"/>
              </a:rPr>
              <a:t>p.141</a:t>
            </a:r>
            <a:r>
              <a:rPr lang="zh-CN" altLang="en-US" sz="2400" dirty="0">
                <a:latin typeface="楷体" panose="02010609060101010101" pitchFamily="49" charset="-122"/>
                <a:ea typeface="楷体" panose="02010609060101010101" pitchFamily="49" charset="-122"/>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63</a:t>
            </a:fld>
            <a:endParaRPr lang="en-US" altLang="zh-CN" sz="1200" dirty="0"/>
          </a:p>
        </p:txBody>
      </p:sp>
      <p:sp>
        <p:nvSpPr>
          <p:cNvPr id="17"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、发展是党执政兴国的第一要务</a:t>
            </a:r>
          </a:p>
        </p:txBody>
      </p:sp>
      <p:sp>
        <p:nvSpPr>
          <p:cNvPr id="3" name="矩形 2"/>
          <p:cNvSpPr/>
          <p:nvPr/>
        </p:nvSpPr>
        <p:spPr>
          <a:xfrm>
            <a:off x="911423" y="2420888"/>
            <a:ext cx="10777051" cy="3648819"/>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我国这样一个发展中大国，能不能解决好发展问题，直接关系</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人心向背、事业兴衰</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。离开发展，坚持</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党的先进性</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、发挥</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社会主义制度的优越性</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和实现</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民富国强</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都无从谈起。</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10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sym typeface="+mn-ea"/>
              </a:rPr>
              <a:t>发展</a:t>
            </a:r>
            <a:r>
              <a:rPr lang="zh-CN" altLang="en-US" sz="2400" dirty="0">
                <a:latin typeface="楷体" panose="02010609060101010101" pitchFamily="49" charset="-122"/>
                <a:ea typeface="楷体" panose="02010609060101010101" pitchFamily="49" charset="-122"/>
                <a:sym typeface="+mn-ea"/>
              </a:rPr>
              <a:t>是</a:t>
            </a:r>
            <a:r>
              <a:rPr lang="zh-CN" altLang="en-US" sz="2400" dirty="0">
                <a:solidFill>
                  <a:srgbClr val="FF0000"/>
                </a:solidFill>
                <a:latin typeface="楷体" panose="02010609060101010101" pitchFamily="49" charset="-122"/>
                <a:ea typeface="楷体" panose="02010609060101010101" pitchFamily="49" charset="-122"/>
                <a:sym typeface="+mn-ea"/>
              </a:rPr>
              <a:t>社会主义物质文明</a:t>
            </a:r>
            <a:r>
              <a:rPr lang="zh-CN" altLang="en-US" sz="2400" dirty="0">
                <a:latin typeface="楷体" panose="02010609060101010101" pitchFamily="49" charset="-122"/>
                <a:ea typeface="楷体" panose="02010609060101010101" pitchFamily="49" charset="-122"/>
                <a:sym typeface="+mn-ea"/>
              </a:rPr>
              <a:t>、</a:t>
            </a:r>
            <a:r>
              <a:rPr lang="zh-CN" altLang="en-US" sz="2400" dirty="0">
                <a:solidFill>
                  <a:srgbClr val="FF0000"/>
                </a:solidFill>
                <a:latin typeface="楷体" panose="02010609060101010101" pitchFamily="49" charset="-122"/>
                <a:ea typeface="楷体" panose="02010609060101010101" pitchFamily="49" charset="-122"/>
                <a:sym typeface="+mn-ea"/>
              </a:rPr>
              <a:t>政治文明</a:t>
            </a:r>
            <a:r>
              <a:rPr lang="zh-CN" altLang="en-US" sz="2400" dirty="0">
                <a:latin typeface="楷体" panose="02010609060101010101" pitchFamily="49" charset="-122"/>
                <a:ea typeface="楷体" panose="02010609060101010101" pitchFamily="49" charset="-122"/>
                <a:sym typeface="+mn-ea"/>
              </a:rPr>
              <a:t>和</a:t>
            </a:r>
            <a:r>
              <a:rPr lang="zh-CN" altLang="en-US" sz="2400" dirty="0">
                <a:solidFill>
                  <a:srgbClr val="FF0000"/>
                </a:solidFill>
                <a:latin typeface="楷体" panose="02010609060101010101" pitchFamily="49" charset="-122"/>
                <a:ea typeface="楷体" panose="02010609060101010101" pitchFamily="49" charset="-122"/>
                <a:sym typeface="+mn-ea"/>
              </a:rPr>
              <a:t>精神文明</a:t>
            </a:r>
            <a:r>
              <a:rPr lang="zh-CN" altLang="en-US" sz="2400" dirty="0">
                <a:latin typeface="楷体" panose="02010609060101010101" pitchFamily="49" charset="-122"/>
                <a:ea typeface="楷体" panose="02010609060101010101" pitchFamily="49" charset="-122"/>
                <a:sym typeface="+mn-ea"/>
              </a:rPr>
              <a:t>的协调发展。</a:t>
            </a:r>
            <a:endParaRPr lang="en-US" altLang="zh-CN" sz="2400" dirty="0">
              <a:latin typeface="楷体" panose="02010609060101010101" pitchFamily="49" charset="-122"/>
              <a:ea typeface="楷体" panose="02010609060101010101" pitchFamily="49" charset="-122"/>
              <a:sym typeface="+mn-ea"/>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发展包括促进人的全面发展。</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要正确认识和处理</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改革、发展和稳定的关系</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a:lnSpc>
                <a:spcPct val="120000"/>
              </a:lnSpc>
              <a:spcBef>
                <a:spcPts val="1000"/>
              </a:spcBef>
            </a:pPr>
            <a:r>
              <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rPr>
              <a:t>           </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改革</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动力</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发展</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sym typeface="+mn-ea"/>
              </a:rPr>
              <a:t>目的</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b="1" dirty="0">
                <a:solidFill>
                  <a:srgbClr val="FF0000"/>
                </a:solidFill>
                <a:latin typeface="楷体" panose="02010609060101010101" pitchFamily="49" charset="-122"/>
                <a:ea typeface="楷体" panose="02010609060101010101" pitchFamily="49" charset="-122"/>
                <a:sym typeface="+mn-ea"/>
              </a:rPr>
              <a:t>稳定</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sym typeface="+mn-ea"/>
              </a:rPr>
              <a:t>前提</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zh-CN" altLang="en-US" sz="2400" dirty="0">
              <a:latin typeface="楷体" panose="02010609060101010101" pitchFamily="49" charset="-122"/>
              <a:ea typeface="楷体" panose="02010609060101010101" pitchFamily="49" charset="-122"/>
              <a:cs typeface="华文新魏" panose="02010800040101010101"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50"/>
                                        <p:tgtEl>
                                          <p:spTgt spid="3">
                                            <p:txEl>
                                              <p:pRg st="0" end="0"/>
                                            </p:txEl>
                                          </p:spTgt>
                                        </p:tgtEl>
                                      </p:cBhvr>
                                    </p:animEffect>
                                    <p:anim calcmode="lin" valueType="num">
                                      <p:cBhvr>
                                        <p:cTn id="14"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50"/>
                                        <p:tgtEl>
                                          <p:spTgt spid="3">
                                            <p:txEl>
                                              <p:pRg st="1" end="1"/>
                                            </p:txEl>
                                          </p:spTgt>
                                        </p:tgtEl>
                                      </p:cBhvr>
                                    </p:animEffect>
                                    <p:anim calcmode="lin" valueType="num">
                                      <p:cBhvr>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25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50"/>
                                        <p:tgtEl>
                                          <p:spTgt spid="3">
                                            <p:txEl>
                                              <p:pRg st="2" end="2"/>
                                            </p:txEl>
                                          </p:spTgt>
                                        </p:tgtEl>
                                      </p:cBhvr>
                                    </p:animEffect>
                                    <p:anim calcmode="lin" valueType="num">
                                      <p:cBhvr>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50"/>
                                        <p:tgtEl>
                                          <p:spTgt spid="3">
                                            <p:txEl>
                                              <p:pRg st="3" end="3"/>
                                            </p:txEl>
                                          </p:spTgt>
                                        </p:tgtEl>
                                      </p:cBhvr>
                                    </p:animEffect>
                                    <p:anim calcmode="lin" valueType="num">
                                      <p:cBhvr>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50"/>
                                        <p:tgtEl>
                                          <p:spTgt spid="3">
                                            <p:txEl>
                                              <p:pRg st="4" end="4"/>
                                            </p:txEl>
                                          </p:spTgt>
                                        </p:tgtEl>
                                      </p:cBhvr>
                                    </p:animEffect>
                                    <p:anim calcmode="lin" valueType="num">
                                      <p:cBhvr>
                                        <p:cTn id="34"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64</a:t>
            </a:fld>
            <a:endParaRPr lang="en-US" altLang="zh-CN" sz="1200" dirty="0"/>
          </a:p>
        </p:txBody>
      </p:sp>
      <p:sp>
        <p:nvSpPr>
          <p:cNvPr id="17"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、建立社会主义市场经济体制</a:t>
            </a:r>
          </a:p>
        </p:txBody>
      </p:sp>
      <p:sp>
        <p:nvSpPr>
          <p:cNvPr id="3" name="矩形 2"/>
          <p:cNvSpPr/>
          <p:nvPr/>
        </p:nvSpPr>
        <p:spPr>
          <a:xfrm>
            <a:off x="839416" y="2212962"/>
            <a:ext cx="10945217" cy="4535216"/>
          </a:xfrm>
          <a:prstGeom prst="rect">
            <a:avLst/>
          </a:prstGeom>
        </p:spPr>
        <p:txBody>
          <a:bodyPr wrap="square">
            <a:spAutoFit/>
          </a:bodyPr>
          <a:lstStyle/>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要坚持社会主义市场经济的根本方向，使</a:t>
            </a:r>
            <a:r>
              <a:rPr lang="zh-CN" altLang="en-US" sz="2400" b="1"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市场</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在国家宏观调控下</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对资源配置起</a:t>
            </a:r>
            <a:r>
              <a:rPr lang="zh-CN" altLang="en-US" sz="2400" b="1"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基础性作用</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建立社会主义市场经济体制，必须</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坚持和完善公有制为主体、多种所有制经济共同发展</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的社会主义基本经济制度。</a:t>
            </a:r>
          </a:p>
          <a:p>
            <a:pPr marL="342900" indent="-342900">
              <a:lnSpc>
                <a:spcPct val="120000"/>
              </a:lnSpc>
              <a:spcBef>
                <a:spcPts val="1000"/>
              </a:spcBef>
              <a:buFont typeface="Wingdings" panose="05000000000000000000" pitchFamily="2" charset="2"/>
              <a:buChar char="ü"/>
            </a:pPr>
            <a:r>
              <a:rPr lang="zh-CN" altLang="en-US" sz="2400" b="1"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发挥市场机制的作用和国家宏观调控</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，是社会主义市场经济体制的</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本质要求</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10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调整和规范</a:t>
            </a:r>
            <a:r>
              <a:rPr lang="zh-CN" altLang="en-US" sz="2400" dirty="0">
                <a:solidFill>
                  <a:srgbClr val="FF0000"/>
                </a:solidFill>
                <a:latin typeface="楷体" panose="02010609060101010101" pitchFamily="49" charset="-122"/>
                <a:ea typeface="楷体" panose="02010609060101010101" pitchFamily="49" charset="-122"/>
                <a:sym typeface="+mn-ea"/>
              </a:rPr>
              <a:t>国家、企业和个人的分配关系</a:t>
            </a:r>
            <a:r>
              <a:rPr lang="zh-CN" altLang="en-US" sz="2400" dirty="0">
                <a:latin typeface="楷体" panose="02010609060101010101" pitchFamily="49" charset="-122"/>
                <a:ea typeface="楷体" panose="02010609060101010101" pitchFamily="49" charset="-122"/>
                <a:sym typeface="+mn-ea"/>
              </a:rPr>
              <a:t>。确立劳动、资本、技术和管理等生产要素</a:t>
            </a:r>
            <a:r>
              <a:rPr lang="zh-CN" altLang="en-US" sz="2400" dirty="0">
                <a:solidFill>
                  <a:srgbClr val="FF0000"/>
                </a:solidFill>
                <a:latin typeface="楷体" panose="02010609060101010101" pitchFamily="49" charset="-122"/>
                <a:ea typeface="楷体" panose="02010609060101010101" pitchFamily="49" charset="-122"/>
                <a:sym typeface="+mn-ea"/>
              </a:rPr>
              <a:t>按贡献参与分配</a:t>
            </a:r>
            <a:r>
              <a:rPr lang="zh-CN" altLang="en-US" sz="2400" dirty="0">
                <a:latin typeface="楷体" panose="02010609060101010101" pitchFamily="49" charset="-122"/>
                <a:ea typeface="楷体" panose="02010609060101010101" pitchFamily="49" charset="-122"/>
                <a:sym typeface="+mn-ea"/>
              </a:rPr>
              <a:t>的原则，</a:t>
            </a:r>
            <a:r>
              <a:rPr lang="zh-CN" altLang="en-US" sz="2400" b="1" dirty="0">
                <a:solidFill>
                  <a:srgbClr val="FF0000"/>
                </a:solidFill>
                <a:latin typeface="楷体" panose="02010609060101010101" pitchFamily="49" charset="-122"/>
                <a:ea typeface="楷体" panose="02010609060101010101" pitchFamily="49" charset="-122"/>
                <a:sym typeface="+mn-ea"/>
              </a:rPr>
              <a:t>完善按劳分配为主体、多种分配方式并存</a:t>
            </a:r>
            <a:r>
              <a:rPr lang="zh-CN" altLang="en-US" sz="2400" dirty="0">
                <a:latin typeface="楷体" panose="02010609060101010101" pitchFamily="49" charset="-122"/>
                <a:ea typeface="楷体" panose="02010609060101010101" pitchFamily="49" charset="-122"/>
                <a:sym typeface="+mn-ea"/>
              </a:rPr>
              <a:t>的分配制度。</a:t>
            </a:r>
            <a:endParaRPr lang="en-US" altLang="zh-CN" sz="2400" dirty="0">
              <a:latin typeface="楷体" panose="02010609060101010101" pitchFamily="49" charset="-122"/>
              <a:ea typeface="楷体" panose="02010609060101010101" pitchFamily="49" charset="-122"/>
              <a:sym typeface="+mn-ea"/>
            </a:endParaRPr>
          </a:p>
          <a:p>
            <a:pPr marL="342900" indent="-342900">
              <a:lnSpc>
                <a:spcPct val="120000"/>
              </a:lnSpc>
              <a:spcBef>
                <a:spcPts val="1000"/>
              </a:spcBef>
              <a:buFont typeface="Wingdings" panose="05000000000000000000" pitchFamily="2" charset="2"/>
              <a:buChar char="ü"/>
            </a:pP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初次分配</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注重</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效率</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再分配</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注重</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公平</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50"/>
                                        <p:tgtEl>
                                          <p:spTgt spid="3">
                                            <p:txEl>
                                              <p:pRg st="0" end="0"/>
                                            </p:txEl>
                                          </p:spTgt>
                                        </p:tgtEl>
                                      </p:cBhvr>
                                    </p:animEffect>
                                    <p:anim calcmode="lin" valueType="num">
                                      <p:cBhvr>
                                        <p:cTn id="14"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250"/>
                                        <p:tgtEl>
                                          <p:spTgt spid="3">
                                            <p:txEl>
                                              <p:pRg st="1" end="1"/>
                                            </p:txEl>
                                          </p:spTgt>
                                        </p:tgtEl>
                                      </p:cBhvr>
                                    </p:animEffect>
                                    <p:anim calcmode="lin" valueType="num">
                                      <p:cBhvr>
                                        <p:cTn id="21"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250"/>
                                        <p:tgtEl>
                                          <p:spTgt spid="3">
                                            <p:txEl>
                                              <p:pRg st="2" end="2"/>
                                            </p:txEl>
                                          </p:spTgt>
                                        </p:tgtEl>
                                      </p:cBhvr>
                                    </p:animEffect>
                                    <p:anim calcmode="lin" valueType="num">
                                      <p:cBhvr>
                                        <p:cTn id="2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250" fill="hold"/>
                                        <p:tgtEl>
                                          <p:spTgt spid="3">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250"/>
                                        <p:tgtEl>
                                          <p:spTgt spid="3">
                                            <p:txEl>
                                              <p:pRg st="3" end="3"/>
                                            </p:txEl>
                                          </p:spTgt>
                                        </p:tgtEl>
                                      </p:cBhvr>
                                    </p:animEffect>
                                    <p:anim calcmode="lin" valueType="num">
                                      <p:cBhvr>
                                        <p:cTn id="3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65</a:t>
            </a:fld>
            <a:endParaRPr lang="en-US" altLang="zh-CN" sz="1200" dirty="0"/>
          </a:p>
        </p:txBody>
      </p:sp>
      <p:sp>
        <p:nvSpPr>
          <p:cNvPr id="17"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、全面建设小康社会</a:t>
            </a:r>
          </a:p>
        </p:txBody>
      </p:sp>
      <p:grpSp>
        <p:nvGrpSpPr>
          <p:cNvPr id="10" name="组合 9"/>
          <p:cNvGrpSpPr/>
          <p:nvPr/>
        </p:nvGrpSpPr>
        <p:grpSpPr>
          <a:xfrm>
            <a:off x="2826493" y="1440686"/>
            <a:ext cx="7887356" cy="2975249"/>
            <a:chOff x="2628244" y="1661283"/>
            <a:chExt cx="7887356" cy="2975249"/>
          </a:xfrm>
        </p:grpSpPr>
        <p:sp>
          <p:nvSpPr>
            <p:cNvPr id="11" name="文本框 10"/>
            <p:cNvSpPr txBox="1"/>
            <p:nvPr/>
          </p:nvSpPr>
          <p:spPr>
            <a:xfrm>
              <a:off x="3043739" y="2689994"/>
              <a:ext cx="2198837" cy="1015663"/>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国民生产总值翻一番，解决人民的</a:t>
              </a:r>
              <a:r>
                <a:rPr lang="zh-CN" altLang="en-US" sz="2000" dirty="0">
                  <a:solidFill>
                    <a:srgbClr val="FF0000"/>
                  </a:solidFill>
                  <a:latin typeface="华文中宋" panose="02010600040101010101" pitchFamily="2" charset="-122"/>
                  <a:ea typeface="华文中宋" panose="02010600040101010101" pitchFamily="2" charset="-122"/>
                </a:rPr>
                <a:t>温饱问题</a:t>
              </a:r>
            </a:p>
          </p:txBody>
        </p:sp>
        <p:sp>
          <p:nvSpPr>
            <p:cNvPr id="13" name="文本框 12"/>
            <p:cNvSpPr txBox="1"/>
            <p:nvPr/>
          </p:nvSpPr>
          <p:spPr>
            <a:xfrm>
              <a:off x="5515584" y="2308469"/>
              <a:ext cx="2198837" cy="1015663"/>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国民生产总值再翻一番，人民生活达到</a:t>
              </a:r>
              <a:r>
                <a:rPr lang="zh-CN" altLang="en-US" sz="2000" dirty="0">
                  <a:solidFill>
                    <a:srgbClr val="FF0000"/>
                  </a:solidFill>
                  <a:latin typeface="华文中宋" panose="02010600040101010101" pitchFamily="2" charset="-122"/>
                  <a:ea typeface="华文中宋" panose="02010600040101010101" pitchFamily="2" charset="-122"/>
                </a:rPr>
                <a:t>小康水平</a:t>
              </a:r>
            </a:p>
          </p:txBody>
        </p:sp>
        <p:sp>
          <p:nvSpPr>
            <p:cNvPr id="14" name="文本框 13"/>
            <p:cNvSpPr txBox="1"/>
            <p:nvPr/>
          </p:nvSpPr>
          <p:spPr>
            <a:xfrm>
              <a:off x="7495742" y="1661283"/>
              <a:ext cx="3019858" cy="1015663"/>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人均国民生产总值达到发达国家水平，人民生活</a:t>
              </a:r>
              <a:r>
                <a:rPr lang="zh-CN" altLang="en-US" sz="2000" dirty="0">
                  <a:solidFill>
                    <a:srgbClr val="FF0000"/>
                  </a:solidFill>
                  <a:latin typeface="华文中宋" panose="02010600040101010101" pitchFamily="2" charset="-122"/>
                  <a:ea typeface="华文中宋" panose="02010600040101010101" pitchFamily="2" charset="-122"/>
                </a:rPr>
                <a:t>比较富裕</a:t>
              </a:r>
              <a:r>
                <a:rPr lang="zh-CN" altLang="en-US" sz="2000" dirty="0">
                  <a:latin typeface="华文中宋" panose="02010600040101010101" pitchFamily="2" charset="-122"/>
                  <a:ea typeface="华文中宋" panose="02010600040101010101" pitchFamily="2" charset="-122"/>
                </a:rPr>
                <a:t>，</a:t>
              </a:r>
              <a:r>
                <a:rPr lang="zh-CN" altLang="en-US" sz="2000" dirty="0">
                  <a:solidFill>
                    <a:srgbClr val="FF0000"/>
                  </a:solidFill>
                  <a:latin typeface="华文中宋" panose="02010600040101010101" pitchFamily="2" charset="-122"/>
                  <a:ea typeface="华文中宋" panose="02010600040101010101" pitchFamily="2" charset="-122"/>
                </a:rPr>
                <a:t>基本实现现代化</a:t>
              </a:r>
            </a:p>
          </p:txBody>
        </p:sp>
        <p:grpSp>
          <p:nvGrpSpPr>
            <p:cNvPr id="15" name="组合 14"/>
            <p:cNvGrpSpPr/>
            <p:nvPr/>
          </p:nvGrpSpPr>
          <p:grpSpPr>
            <a:xfrm>
              <a:off x="2628244" y="2658430"/>
              <a:ext cx="7678629" cy="1978102"/>
              <a:chOff x="2628244" y="2658430"/>
              <a:chExt cx="7678629" cy="1978102"/>
            </a:xfrm>
          </p:grpSpPr>
          <p:grpSp>
            <p:nvGrpSpPr>
              <p:cNvPr id="16" name="组合 15"/>
              <p:cNvGrpSpPr/>
              <p:nvPr/>
            </p:nvGrpSpPr>
            <p:grpSpPr>
              <a:xfrm>
                <a:off x="2628244" y="2658430"/>
                <a:ext cx="7678629" cy="1608770"/>
                <a:chOff x="1366836" y="3522821"/>
                <a:chExt cx="5262564" cy="1430179"/>
              </a:xfrm>
            </p:grpSpPr>
            <p:sp>
              <p:nvSpPr>
                <p:cNvPr id="21" name="矩形 20"/>
                <p:cNvSpPr/>
                <p:nvPr/>
              </p:nvSpPr>
              <p:spPr>
                <a:xfrm>
                  <a:off x="1366836" y="4495800"/>
                  <a:ext cx="1754188" cy="457200"/>
                </a:xfrm>
                <a:prstGeom prst="rect">
                  <a:avLst/>
                </a:prstGeom>
                <a:solidFill>
                  <a:srgbClr val="3366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第一步</a:t>
                  </a:r>
                </a:p>
              </p:txBody>
            </p:sp>
            <p:sp>
              <p:nvSpPr>
                <p:cNvPr id="22" name="矩形 21"/>
                <p:cNvSpPr/>
                <p:nvPr/>
              </p:nvSpPr>
              <p:spPr>
                <a:xfrm>
                  <a:off x="3121024" y="4114800"/>
                  <a:ext cx="1754188" cy="838200"/>
                </a:xfrm>
                <a:prstGeom prst="rect">
                  <a:avLst/>
                </a:prstGeom>
                <a:solidFill>
                  <a:srgbClr val="3366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第二步</a:t>
                  </a:r>
                </a:p>
              </p:txBody>
            </p:sp>
            <p:sp>
              <p:nvSpPr>
                <p:cNvPr id="23" name="矩形 22"/>
                <p:cNvSpPr/>
                <p:nvPr/>
              </p:nvSpPr>
              <p:spPr>
                <a:xfrm>
                  <a:off x="4875212" y="3522821"/>
                  <a:ext cx="1754188" cy="1430179"/>
                </a:xfrm>
                <a:prstGeom prst="rect">
                  <a:avLst/>
                </a:prstGeom>
                <a:solidFill>
                  <a:srgbClr val="3366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第三步</a:t>
                  </a:r>
                </a:p>
              </p:txBody>
            </p:sp>
          </p:grpSp>
          <p:sp>
            <p:nvSpPr>
              <p:cNvPr id="18" name="文本框 17"/>
              <p:cNvSpPr txBox="1"/>
              <p:nvPr/>
            </p:nvSpPr>
            <p:spPr>
              <a:xfrm>
                <a:off x="3197357" y="4267200"/>
                <a:ext cx="1493799" cy="369332"/>
              </a:xfrm>
              <a:prstGeom prst="rect">
                <a:avLst/>
              </a:prstGeom>
              <a:noFill/>
            </p:spPr>
            <p:txBody>
              <a:bodyPr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1981-1990</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年</a:t>
                </a:r>
              </a:p>
            </p:txBody>
          </p:sp>
          <p:sp>
            <p:nvSpPr>
              <p:cNvPr id="19" name="文本框 18"/>
              <p:cNvSpPr txBox="1"/>
              <p:nvPr/>
            </p:nvSpPr>
            <p:spPr>
              <a:xfrm>
                <a:off x="5572827" y="4267200"/>
                <a:ext cx="1904960" cy="369332"/>
              </a:xfrm>
              <a:prstGeom prst="rect">
                <a:avLst/>
              </a:prstGeom>
              <a:noFill/>
            </p:spPr>
            <p:txBody>
              <a:bodyPr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1991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世纪末</a:t>
                </a:r>
              </a:p>
            </p:txBody>
          </p:sp>
          <p:sp>
            <p:nvSpPr>
              <p:cNvPr id="20" name="文本框 19"/>
              <p:cNvSpPr txBox="1"/>
              <p:nvPr/>
            </p:nvSpPr>
            <p:spPr>
              <a:xfrm>
                <a:off x="8286416" y="4267200"/>
                <a:ext cx="1904960"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世纪中叶</a:t>
                </a:r>
              </a:p>
            </p:txBody>
          </p:sp>
        </p:grpSp>
      </p:grpSp>
      <p:sp>
        <p:nvSpPr>
          <p:cNvPr id="24" name="箭头: 右 23"/>
          <p:cNvSpPr/>
          <p:nvPr/>
        </p:nvSpPr>
        <p:spPr>
          <a:xfrm>
            <a:off x="266950" y="2403152"/>
            <a:ext cx="2454013" cy="15240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b="1" dirty="0">
                <a:solidFill>
                  <a:srgbClr val="FF0000"/>
                </a:solidFill>
                <a:latin typeface="黑体" panose="02010609060101010101" pitchFamily="49" charset="-122"/>
                <a:ea typeface="黑体" panose="02010609060101010101" pitchFamily="49" charset="-122"/>
              </a:rPr>
              <a:t>邓小平理论中的“三步走”战略</a:t>
            </a:r>
          </a:p>
        </p:txBody>
      </p:sp>
      <p:sp>
        <p:nvSpPr>
          <p:cNvPr id="25" name="箭头: 右弧形 24"/>
          <p:cNvSpPr/>
          <p:nvPr/>
        </p:nvSpPr>
        <p:spPr>
          <a:xfrm>
            <a:off x="10623286" y="3642404"/>
            <a:ext cx="958051" cy="2339042"/>
          </a:xfrm>
          <a:prstGeom prst="curvedLeftArrow">
            <a:avLst/>
          </a:prstGeom>
          <a:solidFill>
            <a:srgbClr val="3366FF"/>
          </a:solid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FF99"/>
              </a:solidFill>
            </a:endParaRPr>
          </a:p>
        </p:txBody>
      </p:sp>
      <p:sp>
        <p:nvSpPr>
          <p:cNvPr id="26" name="箭头: 左 25"/>
          <p:cNvSpPr/>
          <p:nvPr/>
        </p:nvSpPr>
        <p:spPr>
          <a:xfrm>
            <a:off x="8844245" y="5232658"/>
            <a:ext cx="1779040" cy="1143000"/>
          </a:xfrm>
          <a:prstGeom prst="leftArrow">
            <a:avLst/>
          </a:prstGeom>
          <a:solidFill>
            <a:srgbClr val="00FF99"/>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dirty="0">
                <a:solidFill>
                  <a:srgbClr val="FF0000"/>
                </a:solidFill>
                <a:latin typeface="黑体" panose="02010609060101010101" pitchFamily="49" charset="-122"/>
                <a:ea typeface="黑体" panose="02010609060101010101" pitchFamily="49" charset="-122"/>
              </a:rPr>
              <a:t>“新三步”</a:t>
            </a:r>
          </a:p>
        </p:txBody>
      </p:sp>
      <p:sp>
        <p:nvSpPr>
          <p:cNvPr id="27" name="文本框 26"/>
          <p:cNvSpPr txBox="1"/>
          <p:nvPr/>
        </p:nvSpPr>
        <p:spPr>
          <a:xfrm>
            <a:off x="261074" y="6054387"/>
            <a:ext cx="8792867" cy="830997"/>
          </a:xfrm>
          <a:prstGeom prst="rect">
            <a:avLst/>
          </a:prstGeom>
          <a:noFill/>
        </p:spPr>
        <p:txBody>
          <a:bodyPr wrap="square" rtlCol="0">
            <a:spAutoFit/>
          </a:bodyPr>
          <a:lstStyle/>
          <a:p>
            <a:r>
              <a:rPr lang="en-US" altLang="zh-CN" sz="2400" dirty="0">
                <a:solidFill>
                  <a:srgbClr val="C00000"/>
                </a:solidFill>
                <a:latin typeface="华文中宋" panose="02010600040101010101" pitchFamily="2" charset="-122"/>
                <a:ea typeface="华文中宋" panose="02010600040101010101" pitchFamily="2" charset="-122"/>
              </a:rPr>
              <a:t>►</a:t>
            </a:r>
            <a:r>
              <a:rPr lang="en-US" altLang="zh-CN" sz="2400" dirty="0">
                <a:latin typeface="仿宋" panose="02010609060101010101" pitchFamily="49" charset="-122"/>
                <a:ea typeface="仿宋" panose="02010609060101010101" pitchFamily="49" charset="-122"/>
              </a:rPr>
              <a:t>21</a:t>
            </a:r>
            <a:r>
              <a:rPr lang="zh-CN" altLang="en-US" sz="2400" dirty="0">
                <a:latin typeface="仿宋" panose="02010609060101010101" pitchFamily="49" charset="-122"/>
                <a:ea typeface="仿宋" panose="02010609060101010101" pitchFamily="49" charset="-122"/>
              </a:rPr>
              <a:t>世纪第一个十年实现国民生产总值比</a:t>
            </a:r>
            <a:r>
              <a:rPr lang="en-US" altLang="zh-CN" sz="2400" dirty="0">
                <a:latin typeface="仿宋" panose="02010609060101010101" pitchFamily="49" charset="-122"/>
                <a:ea typeface="仿宋" panose="02010609060101010101" pitchFamily="49" charset="-122"/>
              </a:rPr>
              <a:t>2000</a:t>
            </a:r>
            <a:r>
              <a:rPr lang="zh-CN" altLang="en-US" sz="2400" dirty="0">
                <a:latin typeface="仿宋" panose="02010609060101010101" pitchFamily="49" charset="-122"/>
                <a:ea typeface="仿宋" panose="02010609060101010101" pitchFamily="49" charset="-122"/>
              </a:rPr>
              <a:t>年</a:t>
            </a:r>
            <a:r>
              <a:rPr lang="zh-CN" altLang="en-US" sz="2400" dirty="0">
                <a:solidFill>
                  <a:srgbClr val="C00000"/>
                </a:solidFill>
                <a:latin typeface="仿宋" panose="02010609060101010101" pitchFamily="49" charset="-122"/>
                <a:ea typeface="仿宋" panose="02010609060101010101" pitchFamily="49" charset="-122"/>
              </a:rPr>
              <a:t>翻一番</a:t>
            </a:r>
            <a:r>
              <a:rPr lang="zh-CN" altLang="en-US" sz="2400" dirty="0">
                <a:latin typeface="仿宋" panose="02010609060101010101" pitchFamily="49" charset="-122"/>
                <a:ea typeface="仿宋" panose="02010609060101010101" pitchFamily="49" charset="-122"/>
              </a:rPr>
              <a:t>，使人民的小康生活</a:t>
            </a:r>
            <a:r>
              <a:rPr lang="zh-CN" altLang="en-US" sz="2400" dirty="0">
                <a:solidFill>
                  <a:srgbClr val="C00000"/>
                </a:solidFill>
                <a:latin typeface="仿宋" panose="02010609060101010101" pitchFamily="49" charset="-122"/>
                <a:ea typeface="仿宋" panose="02010609060101010101" pitchFamily="49" charset="-122"/>
              </a:rPr>
              <a:t>更加宽裕</a:t>
            </a:r>
            <a:r>
              <a:rPr lang="zh-CN" altLang="en-US" sz="2400" dirty="0">
                <a:latin typeface="仿宋" panose="02010609060101010101" pitchFamily="49" charset="-122"/>
                <a:ea typeface="仿宋" panose="02010609060101010101" pitchFamily="49" charset="-122"/>
              </a:rPr>
              <a:t>，形成</a:t>
            </a:r>
            <a:r>
              <a:rPr lang="zh-CN" altLang="en-US" sz="2400" dirty="0">
                <a:solidFill>
                  <a:srgbClr val="C00000"/>
                </a:solidFill>
                <a:latin typeface="仿宋" panose="02010609060101010101" pitchFamily="49" charset="-122"/>
                <a:ea typeface="仿宋" panose="02010609060101010101" pitchFamily="49" charset="-122"/>
              </a:rPr>
              <a:t>比较完善</a:t>
            </a:r>
            <a:r>
              <a:rPr lang="zh-CN" altLang="en-US" sz="2400" dirty="0">
                <a:latin typeface="仿宋" panose="02010609060101010101" pitchFamily="49" charset="-122"/>
                <a:ea typeface="仿宋" panose="02010609060101010101" pitchFamily="49" charset="-122"/>
              </a:rPr>
              <a:t>的社会主义市场经济体制；</a:t>
            </a:r>
          </a:p>
        </p:txBody>
      </p:sp>
      <p:sp>
        <p:nvSpPr>
          <p:cNvPr id="28" name="文本框 27"/>
          <p:cNvSpPr txBox="1"/>
          <p:nvPr/>
        </p:nvSpPr>
        <p:spPr>
          <a:xfrm>
            <a:off x="644277" y="5484113"/>
            <a:ext cx="8792868" cy="461665"/>
          </a:xfrm>
          <a:prstGeom prst="rect">
            <a:avLst/>
          </a:prstGeom>
          <a:noFill/>
        </p:spPr>
        <p:txBody>
          <a:bodyPr wrap="square" rtlCol="0">
            <a:spAutoFit/>
          </a:bodyPr>
          <a:lstStyle/>
          <a:p>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latin typeface="仿宋" panose="02010609060101010101" pitchFamily="49" charset="-122"/>
                <a:ea typeface="仿宋" panose="02010609060101010101" pitchFamily="49" charset="-122"/>
              </a:rPr>
              <a:t>到建党一百年时，使国民经济</a:t>
            </a:r>
            <a:r>
              <a:rPr lang="zh-CN" altLang="en-US" sz="2400" dirty="0">
                <a:solidFill>
                  <a:srgbClr val="C00000"/>
                </a:solidFill>
                <a:latin typeface="仿宋" panose="02010609060101010101" pitchFamily="49" charset="-122"/>
                <a:ea typeface="仿宋" panose="02010609060101010101" pitchFamily="49" charset="-122"/>
              </a:rPr>
              <a:t>更加发展</a:t>
            </a:r>
            <a:r>
              <a:rPr lang="zh-CN" altLang="en-US" sz="2400" dirty="0">
                <a:latin typeface="仿宋" panose="02010609060101010101" pitchFamily="49" charset="-122"/>
                <a:ea typeface="仿宋" panose="02010609060101010101" pitchFamily="49" charset="-122"/>
              </a:rPr>
              <a:t>，各项制度</a:t>
            </a:r>
            <a:r>
              <a:rPr lang="zh-CN" altLang="en-US" sz="2400" dirty="0">
                <a:solidFill>
                  <a:srgbClr val="C00000"/>
                </a:solidFill>
                <a:latin typeface="仿宋" panose="02010609060101010101" pitchFamily="49" charset="-122"/>
                <a:ea typeface="仿宋" panose="02010609060101010101" pitchFamily="49" charset="-122"/>
              </a:rPr>
              <a:t>更加完善</a:t>
            </a:r>
            <a:r>
              <a:rPr lang="zh-CN" altLang="en-US" sz="2400" dirty="0">
                <a:latin typeface="仿宋" panose="02010609060101010101" pitchFamily="49" charset="-122"/>
                <a:ea typeface="仿宋" panose="02010609060101010101" pitchFamily="49" charset="-122"/>
              </a:rPr>
              <a:t>；</a:t>
            </a:r>
          </a:p>
        </p:txBody>
      </p:sp>
      <p:sp>
        <p:nvSpPr>
          <p:cNvPr id="29" name="文本框 28"/>
          <p:cNvSpPr txBox="1"/>
          <p:nvPr/>
        </p:nvSpPr>
        <p:spPr>
          <a:xfrm>
            <a:off x="932310" y="4602469"/>
            <a:ext cx="8792867" cy="830997"/>
          </a:xfrm>
          <a:prstGeom prst="rect">
            <a:avLst/>
          </a:prstGeom>
          <a:noFill/>
        </p:spPr>
        <p:txBody>
          <a:bodyPr wrap="square" rtlCol="0">
            <a:spAutoFit/>
          </a:bodyPr>
          <a:lstStyle/>
          <a:p>
            <a:r>
              <a:rPr lang="en-US" altLang="zh-CN" sz="2400" dirty="0">
                <a:solidFill>
                  <a:srgbClr val="C00000"/>
                </a:solidFill>
                <a:latin typeface="华文中宋" panose="02010600040101010101" pitchFamily="2" charset="-122"/>
                <a:ea typeface="华文中宋" panose="02010600040101010101" pitchFamily="2" charset="-122"/>
              </a:rPr>
              <a:t>►</a:t>
            </a:r>
            <a:r>
              <a:rPr lang="zh-CN" altLang="en-US" sz="2400" dirty="0">
                <a:latin typeface="仿宋" panose="02010609060101010101" pitchFamily="49" charset="-122"/>
                <a:ea typeface="仿宋" panose="02010609060101010101" pitchFamily="49" charset="-122"/>
              </a:rPr>
              <a:t>到新中国成立一百年时，</a:t>
            </a:r>
            <a:r>
              <a:rPr lang="zh-CN" altLang="en-US" sz="2400" dirty="0">
                <a:solidFill>
                  <a:srgbClr val="C00000"/>
                </a:solidFill>
                <a:latin typeface="仿宋" panose="02010609060101010101" pitchFamily="49" charset="-122"/>
                <a:ea typeface="仿宋" panose="02010609060101010101" pitchFamily="49" charset="-122"/>
              </a:rPr>
              <a:t>基本实现现代化</a:t>
            </a:r>
            <a:r>
              <a:rPr lang="zh-CN" altLang="en-US" sz="2400" dirty="0">
                <a:latin typeface="仿宋" panose="02010609060101010101" pitchFamily="49" charset="-122"/>
                <a:ea typeface="仿宋" panose="02010609060101010101" pitchFamily="49" charset="-122"/>
              </a:rPr>
              <a:t>，</a:t>
            </a:r>
            <a:r>
              <a:rPr lang="zh-CN" altLang="en-US" sz="2400" dirty="0">
                <a:solidFill>
                  <a:srgbClr val="C00000"/>
                </a:solidFill>
                <a:latin typeface="仿宋" panose="02010609060101010101" pitchFamily="49" charset="-122"/>
                <a:ea typeface="仿宋" panose="02010609060101010101" pitchFamily="49" charset="-122"/>
              </a:rPr>
              <a:t>建成</a:t>
            </a:r>
            <a:r>
              <a:rPr lang="zh-CN" altLang="en-US" sz="2400" dirty="0">
                <a:latin typeface="仿宋" panose="02010609060101010101" pitchFamily="49" charset="-122"/>
                <a:ea typeface="仿宋" panose="02010609060101010101" pitchFamily="49" charset="-122"/>
              </a:rPr>
              <a:t>富强民主文明的社会主义国家。</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5" grpId="0" animBg="1"/>
      <p:bldP spid="26" grpId="0" animBg="1"/>
      <p:bldP spid="27" grpId="0"/>
      <p:bldP spid="28"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9400" y="9525"/>
            <a:ext cx="1800225" cy="64516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现代化</a:t>
            </a:r>
          </a:p>
        </p:txBody>
      </p:sp>
      <p:grpSp>
        <p:nvGrpSpPr>
          <p:cNvPr id="4" name="组合 9"/>
          <p:cNvGrpSpPr/>
          <p:nvPr/>
        </p:nvGrpSpPr>
        <p:grpSpPr>
          <a:xfrm>
            <a:off x="1525588" y="1017588"/>
            <a:ext cx="2062162" cy="1171575"/>
            <a:chOff x="250428" y="1413133"/>
            <a:chExt cx="2021664" cy="1170616"/>
          </a:xfrm>
        </p:grpSpPr>
        <p:sp>
          <p:nvSpPr>
            <p:cNvPr id="5" name="圆角矩形 10"/>
            <p:cNvSpPr/>
            <p:nvPr/>
          </p:nvSpPr>
          <p:spPr>
            <a:xfrm>
              <a:off x="250428" y="1413133"/>
              <a:ext cx="2021664" cy="117061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284667" y="1448029"/>
              <a:ext cx="1953186" cy="1100823"/>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第一步  </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1980</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工业体系</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国民经济体系</a:t>
              </a:r>
            </a:p>
          </p:txBody>
        </p:sp>
      </p:grpSp>
      <p:grpSp>
        <p:nvGrpSpPr>
          <p:cNvPr id="7" name="组合 12"/>
          <p:cNvGrpSpPr/>
          <p:nvPr/>
        </p:nvGrpSpPr>
        <p:grpSpPr>
          <a:xfrm>
            <a:off x="3884613" y="1016000"/>
            <a:ext cx="2232025" cy="1171575"/>
            <a:chOff x="2681757" y="1413133"/>
            <a:chExt cx="2237518" cy="1170616"/>
          </a:xfrm>
        </p:grpSpPr>
        <p:sp>
          <p:nvSpPr>
            <p:cNvPr id="8" name="圆角矩形 13"/>
            <p:cNvSpPr/>
            <p:nvPr/>
          </p:nvSpPr>
          <p:spPr>
            <a:xfrm>
              <a:off x="2681757" y="1413133"/>
              <a:ext cx="2237518" cy="117061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圆角矩形 4"/>
            <p:cNvSpPr/>
            <p:nvPr/>
          </p:nvSpPr>
          <p:spPr>
            <a:xfrm>
              <a:off x="2716768" y="1448029"/>
              <a:ext cx="2167496" cy="1100823"/>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marL="0" marR="0" lvl="0" indent="0" algn="ctr" defTabSz="800100" rtl="0" eaLnBrk="0" fontAlgn="base" latinLnBrk="0" hangingPunct="0">
                <a:lnSpc>
                  <a:spcPts val="25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第二步  </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世纪末实现工业农业国防科学技术</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现代化</a:t>
              </a:r>
            </a:p>
          </p:txBody>
        </p:sp>
      </p:grpSp>
      <p:grpSp>
        <p:nvGrpSpPr>
          <p:cNvPr id="10" name="组合 15"/>
          <p:cNvGrpSpPr/>
          <p:nvPr/>
        </p:nvGrpSpPr>
        <p:grpSpPr>
          <a:xfrm>
            <a:off x="1708150" y="2682875"/>
            <a:ext cx="1844675" cy="1169988"/>
            <a:chOff x="338325" y="3119898"/>
            <a:chExt cx="1843491" cy="1170616"/>
          </a:xfrm>
        </p:grpSpPr>
        <p:sp>
          <p:nvSpPr>
            <p:cNvPr id="11" name="圆角矩形 16"/>
            <p:cNvSpPr/>
            <p:nvPr/>
          </p:nvSpPr>
          <p:spPr>
            <a:xfrm>
              <a:off x="338325" y="3119898"/>
              <a:ext cx="1843491" cy="117061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373228" y="3154842"/>
              <a:ext cx="1773686" cy="1100729"/>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第一步</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1981-1990</a:t>
              </a:r>
            </a:p>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翻一番  温饱</a:t>
              </a:r>
            </a:p>
          </p:txBody>
        </p:sp>
      </p:grpSp>
      <p:grpSp>
        <p:nvGrpSpPr>
          <p:cNvPr id="13" name="组合 18"/>
          <p:cNvGrpSpPr/>
          <p:nvPr/>
        </p:nvGrpSpPr>
        <p:grpSpPr>
          <a:xfrm>
            <a:off x="3917950" y="2687638"/>
            <a:ext cx="1844675" cy="1171575"/>
            <a:chOff x="2591481" y="3119898"/>
            <a:chExt cx="1843491" cy="1170616"/>
          </a:xfrm>
        </p:grpSpPr>
        <p:sp>
          <p:nvSpPr>
            <p:cNvPr id="14" name="圆角矩形 19"/>
            <p:cNvSpPr/>
            <p:nvPr/>
          </p:nvSpPr>
          <p:spPr>
            <a:xfrm>
              <a:off x="2591481" y="3119898"/>
              <a:ext cx="1843491" cy="117061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圆角矩形 4"/>
            <p:cNvSpPr/>
            <p:nvPr/>
          </p:nvSpPr>
          <p:spPr>
            <a:xfrm>
              <a:off x="2626384" y="3154794"/>
              <a:ext cx="1773686" cy="1100823"/>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第二步</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1991-2000</a:t>
              </a:r>
            </a:p>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再翻一番  小康</a:t>
              </a:r>
            </a:p>
          </p:txBody>
        </p:sp>
      </p:grpSp>
      <p:grpSp>
        <p:nvGrpSpPr>
          <p:cNvPr id="16" name="组合 21"/>
          <p:cNvGrpSpPr/>
          <p:nvPr/>
        </p:nvGrpSpPr>
        <p:grpSpPr>
          <a:xfrm>
            <a:off x="5881688" y="2671763"/>
            <a:ext cx="1993900" cy="1169987"/>
            <a:chOff x="4844637" y="3119898"/>
            <a:chExt cx="2418070" cy="1170616"/>
          </a:xfrm>
        </p:grpSpPr>
        <p:sp>
          <p:nvSpPr>
            <p:cNvPr id="17" name="圆角矩形 22"/>
            <p:cNvSpPr/>
            <p:nvPr/>
          </p:nvSpPr>
          <p:spPr>
            <a:xfrm>
              <a:off x="4844637" y="3119898"/>
              <a:ext cx="2418070" cy="117061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4879291" y="3154842"/>
              <a:ext cx="2348762" cy="1100728"/>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第三步</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21</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世纪中叶</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基本实现</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现代化</a:t>
              </a:r>
            </a:p>
          </p:txBody>
        </p:sp>
      </p:grpSp>
      <p:sp>
        <p:nvSpPr>
          <p:cNvPr id="19" name="圆角矩形 25"/>
          <p:cNvSpPr/>
          <p:nvPr/>
        </p:nvSpPr>
        <p:spPr bwMode="auto">
          <a:xfrm>
            <a:off x="3317875" y="4281488"/>
            <a:ext cx="2160588" cy="985838"/>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  </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 第一步 </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2010</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        翻一番</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 小康生活更加宽裕</a:t>
            </a:r>
          </a:p>
        </p:txBody>
      </p:sp>
      <p:grpSp>
        <p:nvGrpSpPr>
          <p:cNvPr id="20" name="组合 19"/>
          <p:cNvGrpSpPr/>
          <p:nvPr/>
        </p:nvGrpSpPr>
        <p:grpSpPr>
          <a:xfrm>
            <a:off x="5667375" y="4264025"/>
            <a:ext cx="2686050" cy="1074738"/>
            <a:chOff x="2902043" y="3435684"/>
            <a:chExt cx="1687266" cy="1113746"/>
          </a:xfrm>
        </p:grpSpPr>
        <p:sp>
          <p:nvSpPr>
            <p:cNvPr id="21" name="圆角矩形 28"/>
            <p:cNvSpPr/>
            <p:nvPr/>
          </p:nvSpPr>
          <p:spPr>
            <a:xfrm>
              <a:off x="3071567" y="3435684"/>
              <a:ext cx="1361181" cy="111374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第二步</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2020</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第一个</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100</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年</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全面建成小康社会</a:t>
              </a:r>
            </a:p>
          </p:txBody>
        </p:sp>
        <p:sp>
          <p:nvSpPr>
            <p:cNvPr id="22" name="圆角矩形 7"/>
            <p:cNvSpPr/>
            <p:nvPr/>
          </p:nvSpPr>
          <p:spPr>
            <a:xfrm>
              <a:off x="2902043" y="3468586"/>
              <a:ext cx="1687266" cy="1047941"/>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9060" tIns="99060" rIns="99060" bIns="99060" spcCol="1270" anchor="ctr"/>
            <a:lstStyle/>
            <a:p>
              <a:pPr marL="0" marR="0" lvl="0" indent="0" algn="ctr" defTabSz="1155700" rtl="0" eaLnBrk="1" fontAlgn="base" latinLnBrk="0" hangingPunct="1">
                <a:lnSpc>
                  <a:spcPct val="90000"/>
                </a:lnSpc>
                <a:spcBef>
                  <a:spcPct val="0"/>
                </a:spcBef>
                <a:spcAft>
                  <a:spcPct val="35000"/>
                </a:spcAft>
                <a:buClrTx/>
                <a:buSzTx/>
                <a:buFontTx/>
                <a:buNone/>
                <a:defRPr/>
              </a:pPr>
              <a:endParaRPr kumimoji="0" lang="zh-CN" altLang="en-US" sz="260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endParaRPr>
            </a:p>
          </p:txBody>
        </p:sp>
      </p:grpSp>
      <p:sp>
        <p:nvSpPr>
          <p:cNvPr id="23" name="左中括号 22"/>
          <p:cNvSpPr/>
          <p:nvPr/>
        </p:nvSpPr>
        <p:spPr bwMode="auto">
          <a:xfrm rot="5400000">
            <a:off x="3612356" y="-280194"/>
            <a:ext cx="214313" cy="2447925"/>
          </a:xfrm>
          <a:prstGeom prst="leftBracket">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solidFill>
                  <a:schemeClr val="bg1"/>
                </a:solidFill>
              </a:ln>
              <a:solidFill>
                <a:srgbClr val="EAEAEA"/>
              </a:solidFill>
              <a:effectLst/>
              <a:uLnTx/>
              <a:uFillTx/>
              <a:latin typeface="Arial" panose="020B0604020202020204" pitchFamily="34" charset="0"/>
              <a:ea typeface="宋体" panose="02010600030101010101" pitchFamily="2" charset="-122"/>
              <a:cs typeface="+mn-cs"/>
            </a:endParaRPr>
          </a:p>
        </p:txBody>
      </p:sp>
      <p:cxnSp>
        <p:nvCxnSpPr>
          <p:cNvPr id="24" name="直接连接符 23"/>
          <p:cNvCxnSpPr/>
          <p:nvPr/>
        </p:nvCxnSpPr>
        <p:spPr>
          <a:xfrm flipH="1">
            <a:off x="3094990" y="655955"/>
            <a:ext cx="1398270" cy="139700"/>
          </a:xfrm>
          <a:prstGeom prst="line">
            <a:avLst/>
          </a:prstGeom>
          <a:ln w="9525" cap="flat" cmpd="sng">
            <a:solidFill>
              <a:schemeClr val="tx1"/>
            </a:solidFill>
            <a:prstDash val="solid"/>
            <a:headEnd type="none" w="med" len="med"/>
            <a:tailEnd type="none" w="med" len="med"/>
          </a:ln>
        </p:spPr>
      </p:cxnSp>
      <p:sp>
        <p:nvSpPr>
          <p:cNvPr id="25" name="左中括号 24"/>
          <p:cNvSpPr/>
          <p:nvPr/>
        </p:nvSpPr>
        <p:spPr bwMode="auto">
          <a:xfrm rot="5400000">
            <a:off x="4699000" y="285750"/>
            <a:ext cx="203200" cy="4454525"/>
          </a:xfrm>
          <a:prstGeom prst="leftBracket">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solidFill>
                  <a:schemeClr val="bg1"/>
                </a:solidFill>
              </a:ln>
              <a:solidFill>
                <a:srgbClr val="EAEAEA"/>
              </a:solidFill>
              <a:effectLst/>
              <a:uLnTx/>
              <a:uFillTx/>
              <a:latin typeface="Arial" panose="020B0604020202020204" pitchFamily="34" charset="0"/>
              <a:ea typeface="宋体" panose="02010600030101010101" pitchFamily="2" charset="-122"/>
              <a:cs typeface="+mn-cs"/>
            </a:endParaRPr>
          </a:p>
        </p:txBody>
      </p:sp>
      <p:cxnSp>
        <p:nvCxnSpPr>
          <p:cNvPr id="26" name="直接连接符 25"/>
          <p:cNvCxnSpPr/>
          <p:nvPr/>
        </p:nvCxnSpPr>
        <p:spPr>
          <a:xfrm flipH="1">
            <a:off x="4932363" y="2228850"/>
            <a:ext cx="9525" cy="373063"/>
          </a:xfrm>
          <a:prstGeom prst="line">
            <a:avLst/>
          </a:prstGeom>
          <a:ln w="9525" cap="flat" cmpd="sng">
            <a:solidFill>
              <a:schemeClr val="tx1"/>
            </a:solidFill>
            <a:prstDash val="solid"/>
            <a:headEnd type="none" w="med" len="med"/>
            <a:tailEnd type="none" w="med" len="med"/>
          </a:ln>
        </p:spPr>
      </p:cxnSp>
      <p:sp>
        <p:nvSpPr>
          <p:cNvPr id="27" name="左中括号 26"/>
          <p:cNvSpPr/>
          <p:nvPr/>
        </p:nvSpPr>
        <p:spPr bwMode="auto">
          <a:xfrm rot="5400000">
            <a:off x="6566694" y="1931194"/>
            <a:ext cx="201613" cy="4454525"/>
          </a:xfrm>
          <a:prstGeom prst="leftBracket">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solidFill>
                  <a:schemeClr val="bg1"/>
                </a:solidFill>
              </a:ln>
              <a:solidFill>
                <a:srgbClr val="EAEAEA"/>
              </a:solidFill>
              <a:effectLst/>
              <a:uLnTx/>
              <a:uFillTx/>
              <a:latin typeface="Arial" panose="020B0604020202020204" pitchFamily="34" charset="0"/>
              <a:ea typeface="宋体" panose="02010600030101010101" pitchFamily="2" charset="-122"/>
              <a:cs typeface="+mn-cs"/>
            </a:endParaRPr>
          </a:p>
        </p:txBody>
      </p:sp>
      <p:cxnSp>
        <p:nvCxnSpPr>
          <p:cNvPr id="28" name="直接连接符 27"/>
          <p:cNvCxnSpPr>
            <a:stCxn id="17" idx="2"/>
          </p:cNvCxnSpPr>
          <p:nvPr/>
        </p:nvCxnSpPr>
        <p:spPr>
          <a:xfrm>
            <a:off x="6878638" y="3841750"/>
            <a:ext cx="0" cy="417513"/>
          </a:xfrm>
          <a:prstGeom prst="line">
            <a:avLst/>
          </a:prstGeom>
          <a:ln w="9525" cap="flat" cmpd="sng">
            <a:solidFill>
              <a:schemeClr val="tx1"/>
            </a:solidFill>
            <a:prstDash val="solid"/>
            <a:headEnd type="none" w="med" len="med"/>
            <a:tailEnd type="none" w="med" len="med"/>
          </a:ln>
        </p:spPr>
      </p:cxnSp>
      <p:grpSp>
        <p:nvGrpSpPr>
          <p:cNvPr id="29" name="组合 66"/>
          <p:cNvGrpSpPr/>
          <p:nvPr/>
        </p:nvGrpSpPr>
        <p:grpSpPr>
          <a:xfrm>
            <a:off x="8863013" y="6197600"/>
            <a:ext cx="1676400" cy="608013"/>
            <a:chOff x="1504271" y="6186"/>
            <a:chExt cx="1843491" cy="682106"/>
          </a:xfrm>
        </p:grpSpPr>
        <p:sp>
          <p:nvSpPr>
            <p:cNvPr id="30" name="圆角矩形 67"/>
            <p:cNvSpPr/>
            <p:nvPr/>
          </p:nvSpPr>
          <p:spPr>
            <a:xfrm>
              <a:off x="1504271" y="6186"/>
              <a:ext cx="1843491" cy="68210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圆角矩形 4"/>
            <p:cNvSpPr/>
            <p:nvPr/>
          </p:nvSpPr>
          <p:spPr>
            <a:xfrm>
              <a:off x="1525220" y="27557"/>
              <a:ext cx="1801593" cy="639363"/>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marL="0" marR="0" lvl="0" indent="0" algn="ctr" defTabSz="1111250" rtl="0" eaLnBrk="0" fontAlgn="base" latinLnBrk="0" hangingPunct="0">
                <a:lnSpc>
                  <a:spcPct val="90000"/>
                </a:lnSpc>
                <a:spcBef>
                  <a:spcPct val="0"/>
                </a:spcBef>
                <a:spcAft>
                  <a:spcPct val="3500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2050</a:t>
              </a:r>
            </a:p>
            <a:p>
              <a:pPr marL="0" marR="0" lvl="0" indent="0" algn="ctr" defTabSz="111125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现代化</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强国</a:t>
              </a:r>
            </a:p>
          </p:txBody>
        </p:sp>
      </p:grpSp>
      <p:sp>
        <p:nvSpPr>
          <p:cNvPr id="35" name="圆角矩形 76"/>
          <p:cNvSpPr/>
          <p:nvPr/>
        </p:nvSpPr>
        <p:spPr bwMode="auto">
          <a:xfrm>
            <a:off x="8340725" y="4286250"/>
            <a:ext cx="2160588" cy="985838"/>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   </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第三步 </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2050</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   第二个</a:t>
            </a:r>
            <a:r>
              <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100</a:t>
            </a: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年 </a:t>
            </a:r>
            <a:endParaRPr kumimoji="0" lang="en-US" altLang="zh-CN" sz="1800" b="0" i="0" u="none" strike="noStrike" kern="1200" cap="none" spc="0" normalizeH="0" baseline="0" noProof="0" dirty="0">
              <a:ln>
                <a:noFill/>
              </a:ln>
              <a:solidFill>
                <a:schemeClr val="dk1">
                  <a:hueOff val="0"/>
                  <a:satOff val="0"/>
                  <a:lumOff val="0"/>
                  <a:alphaOff val="0"/>
                </a:schemeClr>
              </a:solidFill>
              <a:effectLst/>
              <a:uLnTx/>
              <a:uFillTx/>
              <a:ea typeface="+mn-lt"/>
              <a:cs typeface="+mn-lt"/>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hueOff val="0"/>
                    <a:satOff val="0"/>
                    <a:lumOff val="0"/>
                    <a:alphaOff val="0"/>
                  </a:schemeClr>
                </a:solidFill>
                <a:effectLst/>
                <a:uLnTx/>
                <a:uFillTx/>
                <a:ea typeface="+mn-lt"/>
                <a:cs typeface="+mn-lt"/>
              </a:rPr>
              <a:t>基本实现</a:t>
            </a:r>
            <a:r>
              <a:rPr kumimoji="0" lang="zh-CN" altLang="en-US" sz="1800" b="0" i="0" u="none" strike="noStrike" kern="1200" cap="none" spc="0" normalizeH="0" baseline="0" noProof="0" dirty="0">
                <a:ln>
                  <a:noFill/>
                </a:ln>
                <a:solidFill>
                  <a:srgbClr val="FF0000"/>
                </a:solidFill>
                <a:effectLst/>
                <a:uLnTx/>
                <a:uFillTx/>
                <a:ea typeface="+mn-lt"/>
                <a:cs typeface="+mn-lt"/>
              </a:rPr>
              <a:t>现代化</a:t>
            </a:r>
          </a:p>
        </p:txBody>
      </p:sp>
      <p:cxnSp>
        <p:nvCxnSpPr>
          <p:cNvPr id="36" name="直接连接符 35"/>
          <p:cNvCxnSpPr/>
          <p:nvPr/>
        </p:nvCxnSpPr>
        <p:spPr>
          <a:xfrm flipV="1">
            <a:off x="8023225" y="5589588"/>
            <a:ext cx="785813" cy="301625"/>
          </a:xfrm>
          <a:prstGeom prst="line">
            <a:avLst/>
          </a:prstGeom>
          <a:ln w="9525" cap="flat" cmpd="sng">
            <a:solidFill>
              <a:schemeClr val="tx1"/>
            </a:solidFill>
            <a:prstDash val="solid"/>
            <a:headEnd type="none" w="med" len="med"/>
            <a:tailEnd type="none" w="med" len="med"/>
          </a:ln>
        </p:spPr>
      </p:cxnSp>
      <p:cxnSp>
        <p:nvCxnSpPr>
          <p:cNvPr id="37" name="直接连接符 36"/>
          <p:cNvCxnSpPr/>
          <p:nvPr/>
        </p:nvCxnSpPr>
        <p:spPr>
          <a:xfrm flipH="1" flipV="1">
            <a:off x="8010525" y="6043613"/>
            <a:ext cx="788988" cy="327025"/>
          </a:xfrm>
          <a:prstGeom prst="line">
            <a:avLst/>
          </a:prstGeom>
          <a:ln w="9525" cap="flat" cmpd="sng">
            <a:solidFill>
              <a:schemeClr val="tx1"/>
            </a:solidFill>
            <a:prstDash val="solid"/>
            <a:headEnd type="none" w="med" len="med"/>
            <a:tailEnd type="none" w="med" len="med"/>
          </a:ln>
        </p:spPr>
      </p:cxnSp>
      <p:grpSp>
        <p:nvGrpSpPr>
          <p:cNvPr id="38" name="组合 45"/>
          <p:cNvGrpSpPr/>
          <p:nvPr/>
        </p:nvGrpSpPr>
        <p:grpSpPr>
          <a:xfrm>
            <a:off x="6167438" y="5634038"/>
            <a:ext cx="1843087" cy="681037"/>
            <a:chOff x="1504271" y="6186"/>
            <a:chExt cx="1843491" cy="682106"/>
          </a:xfrm>
        </p:grpSpPr>
        <p:sp>
          <p:nvSpPr>
            <p:cNvPr id="39" name="圆角矩形 46"/>
            <p:cNvSpPr/>
            <p:nvPr/>
          </p:nvSpPr>
          <p:spPr>
            <a:xfrm>
              <a:off x="1504271" y="6186"/>
              <a:ext cx="1843491" cy="68210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圆角矩形 4"/>
            <p:cNvSpPr/>
            <p:nvPr/>
          </p:nvSpPr>
          <p:spPr>
            <a:xfrm>
              <a:off x="1524913" y="26855"/>
              <a:ext cx="1802208" cy="640767"/>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marL="0" marR="0" lvl="0" indent="0" algn="ctr" defTabSz="1111250" rtl="0" eaLnBrk="0" fontAlgn="base" latinLnBrk="0" hangingPunct="0">
                <a:lnSpc>
                  <a:spcPct val="90000"/>
                </a:lnSpc>
                <a:spcBef>
                  <a:spcPct val="0"/>
                </a:spcBef>
                <a:spcAft>
                  <a:spcPct val="35000"/>
                </a:spcAft>
                <a:buClrTx/>
                <a:buSzTx/>
                <a:buFontTx/>
                <a:buNone/>
                <a:defRPr/>
              </a:pPr>
              <a:r>
                <a:rPr kumimoji="0" lang="zh-CN" altLang="en-US" sz="25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全面小康</a:t>
              </a:r>
            </a:p>
          </p:txBody>
        </p:sp>
      </p:grpSp>
      <p:grpSp>
        <p:nvGrpSpPr>
          <p:cNvPr id="41" name="组合 50"/>
          <p:cNvGrpSpPr/>
          <p:nvPr/>
        </p:nvGrpSpPr>
        <p:grpSpPr>
          <a:xfrm>
            <a:off x="8863013" y="5445125"/>
            <a:ext cx="1676400" cy="606425"/>
            <a:chOff x="1504271" y="6186"/>
            <a:chExt cx="1843491" cy="682106"/>
          </a:xfrm>
        </p:grpSpPr>
        <p:sp>
          <p:nvSpPr>
            <p:cNvPr id="42" name="圆角矩形 51"/>
            <p:cNvSpPr/>
            <p:nvPr/>
          </p:nvSpPr>
          <p:spPr>
            <a:xfrm>
              <a:off x="1504271" y="6186"/>
              <a:ext cx="1843491" cy="682106"/>
            </a:xfrm>
            <a:prstGeom prst="roundRect">
              <a:avLst>
                <a:gd name="adj" fmla="val 10000"/>
              </a:avLst>
            </a:prstGeom>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圆角矩形 4"/>
            <p:cNvSpPr/>
            <p:nvPr/>
          </p:nvSpPr>
          <p:spPr>
            <a:xfrm>
              <a:off x="1525220" y="151892"/>
              <a:ext cx="1801593" cy="536400"/>
            </a:xfrm>
            <a:prstGeom prst="rect">
              <a:avLst/>
            </a:prstGeom>
            <a:ln>
              <a:solidFill>
                <a:schemeClr val="bg1">
                  <a:lumMod val="8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95250" tIns="95250" rIns="95250" bIns="95250" spcCol="1270" anchor="ctr"/>
            <a:lstStyle/>
            <a:p>
              <a:pPr marL="0" marR="0" lvl="0" indent="0" algn="ctr" defTabSz="1111250" rtl="0" eaLnBrk="0" fontAlgn="base" latinLnBrk="0" hangingPunct="0">
                <a:lnSpc>
                  <a:spcPct val="90000"/>
                </a:lnSpc>
                <a:spcBef>
                  <a:spcPct val="0"/>
                </a:spcBef>
                <a:spcAft>
                  <a:spcPct val="3500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2035</a:t>
              </a:r>
            </a:p>
            <a:p>
              <a:pPr marL="0" marR="0" lvl="0" indent="0" algn="ctr" defTabSz="1111250" rtl="0" eaLnBrk="0" fontAlgn="base" latinLnBrk="0" hangingPunct="0">
                <a:lnSpc>
                  <a:spcPct val="90000"/>
                </a:lnSpc>
                <a:spcBef>
                  <a:spcPct val="0"/>
                </a:spcBef>
                <a:spcAft>
                  <a:spcPct val="3500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基本</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现代化</a:t>
              </a:r>
            </a:p>
          </p:txBody>
        </p:sp>
      </p:grpSp>
      <p:cxnSp>
        <p:nvCxnSpPr>
          <p:cNvPr id="44" name="直接连接符 43"/>
          <p:cNvCxnSpPr/>
          <p:nvPr/>
        </p:nvCxnSpPr>
        <p:spPr>
          <a:xfrm flipV="1">
            <a:off x="9562465" y="5267325"/>
            <a:ext cx="0" cy="306388"/>
          </a:xfrm>
          <a:prstGeom prst="line">
            <a:avLst/>
          </a:prstGeom>
          <a:ln w="9525" cap="flat" cmpd="sng">
            <a:solidFill>
              <a:schemeClr val="tx1"/>
            </a:solidFill>
            <a:prstDash val="solid"/>
            <a:headEnd type="none" w="med" len="med"/>
            <a:tailEnd type="none" w="med" len="med"/>
          </a:ln>
        </p:spPr>
      </p:cxnSp>
      <p:sp>
        <p:nvSpPr>
          <p:cNvPr id="45"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66</a:t>
            </a:fld>
            <a:endParaRPr lang="en-US" altLang="zh-CN" sz="12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50"/>
                                        <p:tgtEl>
                                          <p:spTgt spid="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in)">
                                      <p:cBhvr>
                                        <p:cTn id="11" dur="250"/>
                                        <p:tgtEl>
                                          <p:spTgt spid="24"/>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ircle(in)">
                                      <p:cBhvr>
                                        <p:cTn id="15" dur="250"/>
                                        <p:tgtEl>
                                          <p:spTgt spid="23"/>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50"/>
                                        <p:tgtEl>
                                          <p:spTgt spid="4"/>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50"/>
                                        <p:tgtEl>
                                          <p:spTgt spid="7"/>
                                        </p:tgtEl>
                                      </p:cBhvr>
                                    </p:animEffect>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ircle(in)">
                                      <p:cBhvr>
                                        <p:cTn id="27" dur="250"/>
                                        <p:tgtEl>
                                          <p:spTgt spid="26"/>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circle(in)">
                                      <p:cBhvr>
                                        <p:cTn id="31" dur="250"/>
                                        <p:tgtEl>
                                          <p:spTgt spid="25"/>
                                        </p:tgtEl>
                                      </p:cBhvr>
                                    </p:animEffect>
                                  </p:childTnLst>
                                </p:cTn>
                              </p:par>
                            </p:childTnLst>
                          </p:cTn>
                        </p:par>
                        <p:par>
                          <p:cTn id="32" fill="hold">
                            <p:stCondLst>
                              <p:cond delay="3500"/>
                            </p:stCondLst>
                            <p:childTnLst>
                              <p:par>
                                <p:cTn id="33" presetID="6"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ircle(in)">
                                      <p:cBhvr>
                                        <p:cTn id="35" dur="250"/>
                                        <p:tgtEl>
                                          <p:spTgt spid="10"/>
                                        </p:tgtEl>
                                      </p:cBhvr>
                                    </p:animEffect>
                                  </p:childTnLst>
                                </p:cTn>
                              </p:par>
                            </p:childTnLst>
                          </p:cTn>
                        </p:par>
                        <p:par>
                          <p:cTn id="36" fill="hold">
                            <p:stCondLst>
                              <p:cond delay="4000"/>
                            </p:stCondLst>
                            <p:childTnLst>
                              <p:par>
                                <p:cTn id="37" presetID="6"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ircle(in)">
                                      <p:cBhvr>
                                        <p:cTn id="39" dur="250"/>
                                        <p:tgtEl>
                                          <p:spTgt spid="13"/>
                                        </p:tgtEl>
                                      </p:cBhvr>
                                    </p:animEffect>
                                  </p:childTnLst>
                                </p:cTn>
                              </p:par>
                            </p:childTnLst>
                          </p:cTn>
                        </p:par>
                        <p:par>
                          <p:cTn id="40" fill="hold">
                            <p:stCondLst>
                              <p:cond delay="4500"/>
                            </p:stCondLst>
                            <p:childTnLst>
                              <p:par>
                                <p:cTn id="41" presetID="6" presetClass="entr" presetSubtype="16"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ircle(in)">
                                      <p:cBhvr>
                                        <p:cTn id="43" dur="250"/>
                                        <p:tgtEl>
                                          <p:spTgt spid="16"/>
                                        </p:tgtEl>
                                      </p:cBhvr>
                                    </p:animEffect>
                                  </p:childTnLst>
                                </p:cTn>
                              </p:par>
                            </p:childTnLst>
                          </p:cTn>
                        </p:par>
                        <p:par>
                          <p:cTn id="44" fill="hold">
                            <p:stCondLst>
                              <p:cond delay="5000"/>
                            </p:stCondLst>
                            <p:childTnLst>
                              <p:par>
                                <p:cTn id="45" presetID="6" presetClass="entr" presetSubtype="16"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circle(in)">
                                      <p:cBhvr>
                                        <p:cTn id="47" dur="250"/>
                                        <p:tgtEl>
                                          <p:spTgt spid="28"/>
                                        </p:tgtEl>
                                      </p:cBhvr>
                                    </p:animEffect>
                                  </p:childTnLst>
                                </p:cTn>
                              </p:par>
                            </p:childTnLst>
                          </p:cTn>
                        </p:par>
                        <p:par>
                          <p:cTn id="48" fill="hold">
                            <p:stCondLst>
                              <p:cond delay="5500"/>
                            </p:stCondLst>
                            <p:childTnLst>
                              <p:par>
                                <p:cTn id="49" presetID="6" presetClass="entr" presetSubtype="16"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circle(in)">
                                      <p:cBhvr>
                                        <p:cTn id="51" dur="250"/>
                                        <p:tgtEl>
                                          <p:spTgt spid="27"/>
                                        </p:tgtEl>
                                      </p:cBhvr>
                                    </p:animEffect>
                                  </p:childTnLst>
                                </p:cTn>
                              </p:par>
                            </p:childTnLst>
                          </p:cTn>
                        </p:par>
                        <p:par>
                          <p:cTn id="52" fill="hold">
                            <p:stCondLst>
                              <p:cond delay="6000"/>
                            </p:stCondLst>
                            <p:childTnLst>
                              <p:par>
                                <p:cTn id="53" presetID="6" presetClass="entr" presetSubtype="16"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circle(in)">
                                      <p:cBhvr>
                                        <p:cTn id="55" dur="250"/>
                                        <p:tgtEl>
                                          <p:spTgt spid="19"/>
                                        </p:tgtEl>
                                      </p:cBhvr>
                                    </p:animEffect>
                                  </p:childTnLst>
                                </p:cTn>
                              </p:par>
                            </p:childTnLst>
                          </p:cTn>
                        </p:par>
                        <p:par>
                          <p:cTn id="56" fill="hold">
                            <p:stCondLst>
                              <p:cond delay="6500"/>
                            </p:stCondLst>
                            <p:childTnLst>
                              <p:par>
                                <p:cTn id="57" presetID="6" presetClass="entr" presetSubtype="16"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circle(in)">
                                      <p:cBhvr>
                                        <p:cTn id="59" dur="250"/>
                                        <p:tgtEl>
                                          <p:spTgt spid="20"/>
                                        </p:tgtEl>
                                      </p:cBhvr>
                                    </p:animEffect>
                                  </p:childTnLst>
                                </p:cTn>
                              </p:par>
                            </p:childTnLst>
                          </p:cTn>
                        </p:par>
                        <p:par>
                          <p:cTn id="60" fill="hold">
                            <p:stCondLst>
                              <p:cond delay="7000"/>
                            </p:stCondLst>
                            <p:childTnLst>
                              <p:par>
                                <p:cTn id="61" presetID="6" presetClass="entr" presetSubtype="16"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circle(in)">
                                      <p:cBhvr>
                                        <p:cTn id="63" dur="250"/>
                                        <p:tgtEl>
                                          <p:spTgt spid="35"/>
                                        </p:tgtEl>
                                      </p:cBhvr>
                                    </p:animEffect>
                                  </p:childTnLst>
                                </p:cTn>
                              </p:par>
                            </p:childTnLst>
                          </p:cTn>
                        </p:par>
                        <p:par>
                          <p:cTn id="64" fill="hold">
                            <p:stCondLst>
                              <p:cond delay="7500"/>
                            </p:stCondLst>
                            <p:childTnLst>
                              <p:par>
                                <p:cTn id="65" presetID="6" presetClass="entr" presetSubtype="16"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circle(in)">
                                      <p:cBhvr>
                                        <p:cTn id="67" dur="250"/>
                                        <p:tgtEl>
                                          <p:spTgt spid="38"/>
                                        </p:tgtEl>
                                      </p:cBhvr>
                                    </p:animEffect>
                                  </p:childTnLst>
                                </p:cTn>
                              </p:par>
                            </p:childTnLst>
                          </p:cTn>
                        </p:par>
                        <p:par>
                          <p:cTn id="68" fill="hold">
                            <p:stCondLst>
                              <p:cond delay="8000"/>
                            </p:stCondLst>
                            <p:childTnLst>
                              <p:par>
                                <p:cTn id="69" presetID="14" presetClass="entr" presetSubtype="10"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randombar(horizontal)">
                                      <p:cBhvr>
                                        <p:cTn id="71" dur="250"/>
                                        <p:tgtEl>
                                          <p:spTgt spid="36"/>
                                        </p:tgtEl>
                                      </p:cBhvr>
                                    </p:animEffect>
                                  </p:childTnLst>
                                </p:cTn>
                              </p:par>
                            </p:childTnLst>
                          </p:cTn>
                        </p:par>
                        <p:par>
                          <p:cTn id="72" fill="hold">
                            <p:stCondLst>
                              <p:cond delay="8500"/>
                            </p:stCondLst>
                            <p:childTnLst>
                              <p:par>
                                <p:cTn id="73" presetID="6" presetClass="entr" presetSubtype="16"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circle(in)">
                                      <p:cBhvr>
                                        <p:cTn id="75" dur="250"/>
                                        <p:tgtEl>
                                          <p:spTgt spid="37"/>
                                        </p:tgtEl>
                                      </p:cBhvr>
                                    </p:animEffect>
                                  </p:childTnLst>
                                </p:cTn>
                              </p:par>
                            </p:childTnLst>
                          </p:cTn>
                        </p:par>
                        <p:par>
                          <p:cTn id="76" fill="hold">
                            <p:stCondLst>
                              <p:cond delay="9000"/>
                            </p:stCondLst>
                            <p:childTnLst>
                              <p:par>
                                <p:cTn id="77" presetID="6" presetClass="entr" presetSubtype="16"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circle(in)">
                                      <p:cBhvr>
                                        <p:cTn id="79" dur="250"/>
                                        <p:tgtEl>
                                          <p:spTgt spid="41"/>
                                        </p:tgtEl>
                                      </p:cBhvr>
                                    </p:animEffect>
                                  </p:childTnLst>
                                </p:cTn>
                              </p:par>
                            </p:childTnLst>
                          </p:cTn>
                        </p:par>
                        <p:par>
                          <p:cTn id="80" fill="hold">
                            <p:stCondLst>
                              <p:cond delay="9500"/>
                            </p:stCondLst>
                            <p:childTnLst>
                              <p:par>
                                <p:cTn id="81" presetID="6" presetClass="entr" presetSubtype="16"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circle(in)">
                                      <p:cBhvr>
                                        <p:cTn id="83" dur="250"/>
                                        <p:tgtEl>
                                          <p:spTgt spid="29"/>
                                        </p:tgtEl>
                                      </p:cBhvr>
                                    </p:animEffect>
                                  </p:childTnLst>
                                </p:cTn>
                              </p:par>
                            </p:childTnLst>
                          </p:cTn>
                        </p:par>
                        <p:par>
                          <p:cTn id="84" fill="hold">
                            <p:stCondLst>
                              <p:cond delay="10000"/>
                            </p:stCondLst>
                            <p:childTnLst>
                              <p:par>
                                <p:cTn id="85" presetID="6" presetClass="entr" presetSubtype="16"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circle(in)">
                                      <p:cBhvr>
                                        <p:cTn id="8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bldLvl="0" animBg="1"/>
      <p:bldP spid="23" grpId="0" bldLvl="0" animBg="1"/>
      <p:bldP spid="25" grpId="0" bldLvl="0" animBg="1"/>
      <p:bldP spid="27" grpId="0" bldLvl="0" animBg="1"/>
      <p:bldP spid="35"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7"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、建设社会主义政治文明</a:t>
            </a:r>
          </a:p>
        </p:txBody>
      </p:sp>
      <p:sp>
        <p:nvSpPr>
          <p:cNvPr id="30" name="矩形 29"/>
          <p:cNvSpPr/>
          <p:nvPr/>
        </p:nvSpPr>
        <p:spPr>
          <a:xfrm>
            <a:off x="767408" y="2212962"/>
            <a:ext cx="10945217" cy="4850174"/>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建设社会主义政治文明，发展社会主义民主政治</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，是社会主义现代化建设的重要目标。</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建设社会主义政治文明涉及</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政治思想、政治制度、行政管理、法制建设</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等方面。建设社会主义政治文明，</a:t>
            </a:r>
            <a:r>
              <a:rPr lang="zh-CN" altLang="en-US" sz="2400" b="1" dirty="0">
                <a:latin typeface="楷体" panose="02010609060101010101" pitchFamily="49" charset="-122"/>
                <a:ea typeface="楷体" panose="02010609060101010101" pitchFamily="49" charset="-122"/>
                <a:cs typeface="华文新魏" panose="02010800040101010101" pitchFamily="2" charset="-122"/>
                <a:sym typeface="+mn-ea"/>
              </a:rPr>
              <a:t>最根本</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的是要</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坚持党的领导、人民当家作主和依法治国的有机统一</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p>
          <a:p>
            <a:pPr marL="342900" indent="-342900">
              <a:lnSpc>
                <a:spcPct val="120000"/>
              </a:lnSpc>
              <a:spcBef>
                <a:spcPts val="6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必须坚持和完善中国特色社会主义政治制度：必须坚持</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人民代表大会制度</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中国共产党领导的多党合作和政治协商制度</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民族区域自治制度</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基层自治组织和民主管理制度</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要保证</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人民政协</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围绕</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团结和民主</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两个主题履行职能，发挥</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政治协商、民主监督和参政议政</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的作用。</a:t>
            </a:r>
          </a:p>
        </p:txBody>
      </p:sp>
      <p:sp>
        <p:nvSpPr>
          <p:cNvPr id="31"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67</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fade">
                                      <p:cBhvr>
                                        <p:cTn id="13" dur="1000"/>
                                        <p:tgtEl>
                                          <p:spTgt spid="30">
                                            <p:txEl>
                                              <p:pRg st="0" end="0"/>
                                            </p:txEl>
                                          </p:spTgt>
                                        </p:tgtEl>
                                      </p:cBhvr>
                                    </p:animEffect>
                                    <p:anim calcmode="lin" valueType="num">
                                      <p:cBhvr>
                                        <p:cTn id="14"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0">
                                            <p:txEl>
                                              <p:pRg st="1" end="1"/>
                                            </p:txEl>
                                          </p:spTgt>
                                        </p:tgtEl>
                                        <p:attrNameLst>
                                          <p:attrName>style.visibility</p:attrName>
                                        </p:attrNameLst>
                                      </p:cBhvr>
                                      <p:to>
                                        <p:strVal val="visible"/>
                                      </p:to>
                                    </p:set>
                                    <p:animEffect transition="in" filter="fade">
                                      <p:cBhvr>
                                        <p:cTn id="18" dur="1000"/>
                                        <p:tgtEl>
                                          <p:spTgt spid="30">
                                            <p:txEl>
                                              <p:pRg st="1" end="1"/>
                                            </p:txEl>
                                          </p:spTgt>
                                        </p:tgtEl>
                                      </p:cBhvr>
                                    </p:animEffect>
                                    <p:anim calcmode="lin" valueType="num">
                                      <p:cBhvr>
                                        <p:cTn id="19"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0">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animEffect transition="in" filter="fade">
                                      <p:cBhvr>
                                        <p:cTn id="23" dur="1000"/>
                                        <p:tgtEl>
                                          <p:spTgt spid="30">
                                            <p:txEl>
                                              <p:pRg st="2" end="2"/>
                                            </p:txEl>
                                          </p:spTgt>
                                        </p:tgtEl>
                                      </p:cBhvr>
                                    </p:animEffect>
                                    <p:anim calcmode="lin" valueType="num">
                                      <p:cBhvr>
                                        <p:cTn id="24"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0">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1000"/>
                                        <p:tgtEl>
                                          <p:spTgt spid="30">
                                            <p:txEl>
                                              <p:pRg st="3" end="3"/>
                                            </p:txEl>
                                          </p:spTgt>
                                        </p:tgtEl>
                                      </p:cBhvr>
                                    </p:animEffect>
                                    <p:anim calcmode="lin" valueType="num">
                                      <p:cBhvr>
                                        <p:cTn id="29"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7"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5</a:t>
            </a:r>
            <a:r>
              <a:rPr lang="zh-CN" altLang="en-US" sz="2800" b="1" dirty="0">
                <a:solidFill>
                  <a:srgbClr val="CC0000"/>
                </a:solidFill>
                <a:latin typeface="华文中宋" panose="02010600040101010101" pitchFamily="2" charset="-122"/>
                <a:ea typeface="华文中宋" panose="02010600040101010101" pitchFamily="2" charset="-122"/>
              </a:rPr>
              <a:t>、实施“引进来”和“走出去”相结合的对外开放战略</a:t>
            </a:r>
          </a:p>
        </p:txBody>
      </p:sp>
      <p:sp>
        <p:nvSpPr>
          <p:cNvPr id="30" name="矩形 29"/>
          <p:cNvSpPr/>
          <p:nvPr/>
        </p:nvSpPr>
        <p:spPr>
          <a:xfrm>
            <a:off x="839416" y="2212962"/>
            <a:ext cx="10945217" cy="476669"/>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实施“走出去”战略</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更好地利用国内国外两个市场、两种资源</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的</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必然选择</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p>
        </p:txBody>
      </p:sp>
      <p:sp>
        <p:nvSpPr>
          <p:cNvPr id="9" name="标题 1"/>
          <p:cNvSpPr txBox="1"/>
          <p:nvPr/>
        </p:nvSpPr>
        <p:spPr>
          <a:xfrm>
            <a:off x="576384" y="2796597"/>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6</a:t>
            </a:r>
            <a:r>
              <a:rPr lang="zh-CN" altLang="en-US" sz="2800" b="1" kern="0" dirty="0">
                <a:solidFill>
                  <a:srgbClr val="CC0000"/>
                </a:solidFill>
                <a:latin typeface="华文中宋" panose="02010600040101010101" pitchFamily="2" charset="-122"/>
                <a:ea typeface="华文中宋" panose="02010600040101010101" pitchFamily="2" charset="-122"/>
              </a:rPr>
              <a:t>、推进党的建设新的伟大工程</a:t>
            </a:r>
          </a:p>
        </p:txBody>
      </p:sp>
      <p:sp>
        <p:nvSpPr>
          <p:cNvPr id="10" name="矩形 9"/>
          <p:cNvSpPr/>
          <p:nvPr/>
        </p:nvSpPr>
        <p:spPr>
          <a:xfrm>
            <a:off x="839416" y="3454400"/>
            <a:ext cx="10945217" cy="2923493"/>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坚持中国共产党的领导</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，就是要坚持</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党</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在建设中国特色社会主义事业中的</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领导核心地位</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，发挥</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党总揽全局、协调各方的作用</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坚持中国共产党的领导</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b="1" dirty="0">
                <a:latin typeface="楷体" panose="02010609060101010101" pitchFamily="49" charset="-122"/>
                <a:ea typeface="楷体" panose="02010609060101010101" pitchFamily="49" charset="-122"/>
                <a:cs typeface="华文新魏" panose="02010800040101010101" pitchFamily="2" charset="-122"/>
                <a:sym typeface="+mn-ea"/>
              </a:rPr>
              <a:t>核心</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是坚持党的先进性。</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推进党的建设新的伟大工程，</a:t>
            </a:r>
            <a:r>
              <a:rPr lang="zh-CN" altLang="en-US" sz="2400" b="1" dirty="0">
                <a:latin typeface="楷体" panose="02010609060101010101" pitchFamily="49" charset="-122"/>
                <a:ea typeface="楷体" panose="02010609060101010101" pitchFamily="49" charset="-122"/>
                <a:cs typeface="华文新魏" panose="02010800040101010101" pitchFamily="2" charset="-122"/>
                <a:sym typeface="+mn-ea"/>
              </a:rPr>
              <a:t>重点</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加强党的执政能力建设</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领导干部一定要</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讲学习</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（前提）、</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讲政治</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（核心）、</a:t>
            </a:r>
            <a:r>
              <a:rPr lang="zh-CN" altLang="en-US" sz="2400" b="1"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讲正气</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（坚持和发扬共产党人的政治本色和政治气节）。</a:t>
            </a:r>
          </a:p>
        </p:txBody>
      </p:sp>
      <p:sp>
        <p:nvSpPr>
          <p:cNvPr id="11"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68</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fade">
                                      <p:cBhvr>
                                        <p:cTn id="13" dur="250"/>
                                        <p:tgtEl>
                                          <p:spTgt spid="30">
                                            <p:txEl>
                                              <p:pRg st="0" end="0"/>
                                            </p:txEl>
                                          </p:spTgt>
                                        </p:tgtEl>
                                      </p:cBhvr>
                                    </p:animEffect>
                                    <p:anim calcmode="lin" valueType="num">
                                      <p:cBhvr>
                                        <p:cTn id="14" dur="25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250"/>
                                        <p:tgtEl>
                                          <p:spTgt spid="10">
                                            <p:txEl>
                                              <p:pRg st="0" end="0"/>
                                            </p:txEl>
                                          </p:spTgt>
                                        </p:tgtEl>
                                      </p:cBhvr>
                                    </p:animEffect>
                                    <p:anim calcmode="lin" valueType="num">
                                      <p:cBhvr>
                                        <p:cTn id="27"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8" dur="2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250"/>
                                        <p:tgtEl>
                                          <p:spTgt spid="10">
                                            <p:txEl>
                                              <p:pRg st="1" end="1"/>
                                            </p:txEl>
                                          </p:spTgt>
                                        </p:tgtEl>
                                      </p:cBhvr>
                                    </p:animEffect>
                                    <p:anim calcmode="lin" valueType="num">
                                      <p:cBhvr>
                                        <p:cTn id="34"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5" dur="25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250"/>
                                        <p:tgtEl>
                                          <p:spTgt spid="10">
                                            <p:txEl>
                                              <p:pRg st="2" end="2"/>
                                            </p:txEl>
                                          </p:spTgt>
                                        </p:tgtEl>
                                      </p:cBhvr>
                                    </p:animEffect>
                                    <p:anim calcmode="lin" valueType="num">
                                      <p:cBhvr>
                                        <p:cTn id="41"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2" dur="25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250"/>
                                        <p:tgtEl>
                                          <p:spTgt spid="10">
                                            <p:txEl>
                                              <p:pRg st="3" end="3"/>
                                            </p:txEl>
                                          </p:spTgt>
                                        </p:tgtEl>
                                      </p:cBhvr>
                                    </p:animEffect>
                                    <p:anim calcmode="lin" valueType="num">
                                      <p:cBhvr>
                                        <p:cTn id="48" dur="25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9" dur="25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4459875"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七</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“三个代表”重要思想</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3" name="文本框 22"/>
          <p:cNvSpPr txBox="1"/>
          <p:nvPr/>
        </p:nvSpPr>
        <p:spPr>
          <a:xfrm>
            <a:off x="450475" y="1649818"/>
            <a:ext cx="11291047" cy="1005660"/>
          </a:xfrm>
          <a:prstGeom prst="rect">
            <a:avLst/>
          </a:prstGeom>
          <a:noFill/>
        </p:spPr>
        <p:txBody>
          <a:bodyPr wrap="square" rtlCol="0">
            <a:spAutoFit/>
          </a:bodyPr>
          <a:lstStyle/>
          <a:p>
            <a:pPr>
              <a:lnSpc>
                <a:spcPct val="130000"/>
              </a:lnSpc>
              <a:spcBef>
                <a:spcPts val="1000"/>
              </a:spcBef>
            </a:pPr>
            <a:r>
              <a:rPr lang="zh-CN" altLang="en-US" sz="2400" dirty="0">
                <a:latin typeface="华文中宋" panose="02010600040101010101" pitchFamily="2" charset="-122"/>
                <a:ea typeface="华文中宋" panose="02010600040101010101" pitchFamily="2" charset="-122"/>
                <a:cs typeface="楷体" panose="02010609060101010101" pitchFamily="49" charset="-122"/>
                <a:sym typeface="Wingdings" panose="05000000000000000000" charset="0"/>
              </a:rPr>
              <a:t> </a:t>
            </a:r>
            <a:r>
              <a:rPr lang="zh-CN" altLang="en-US" sz="2400" dirty="0">
                <a:latin typeface="华文中宋" panose="02010600040101010101" pitchFamily="2" charset="-122"/>
                <a:ea typeface="华文中宋" panose="02010600040101010101" pitchFamily="2" charset="-122"/>
                <a:cs typeface="楷体" panose="02010609060101010101" pitchFamily="49" charset="-122"/>
                <a:sym typeface="+mn-ea"/>
              </a:rPr>
              <a:t>“三个代表”重要思想把发展先进生产力、发展先进文化和实现最广大人民的根本利益统一起来，</a:t>
            </a:r>
            <a:r>
              <a:rPr lang="zh-CN" altLang="en-US" sz="2400" dirty="0">
                <a:solidFill>
                  <a:srgbClr val="C00000"/>
                </a:solidFill>
                <a:latin typeface="华文中宋" panose="02010600040101010101" pitchFamily="2" charset="-122"/>
                <a:ea typeface="华文中宋" panose="02010600040101010101" pitchFamily="2" charset="-122"/>
                <a:cs typeface="楷体" panose="02010609060101010101" pitchFamily="49" charset="-122"/>
                <a:sym typeface="+mn-ea"/>
              </a:rPr>
              <a:t>从深层次上揭示了社会主义制度不断完善和发展的途径</a:t>
            </a:r>
            <a:r>
              <a:rPr lang="zh-CN" altLang="en-US" sz="2400" dirty="0">
                <a:latin typeface="华文中宋" panose="02010600040101010101" pitchFamily="2" charset="-122"/>
                <a:ea typeface="华文中宋" panose="02010600040101010101" pitchFamily="2" charset="-122"/>
                <a:cs typeface="楷体" panose="02010609060101010101" pitchFamily="49" charset="-122"/>
                <a:sym typeface="+mn-ea"/>
              </a:rPr>
              <a:t>。</a:t>
            </a:r>
            <a:endParaRPr lang="zh-CN" altLang="en-US" sz="2400" dirty="0">
              <a:latin typeface="华文中宋" panose="02010600040101010101" pitchFamily="2" charset="-122"/>
              <a:ea typeface="华文中宋" panose="02010600040101010101" pitchFamily="2" charset="-122"/>
              <a:cs typeface="楷体" panose="02010609060101010101" pitchFamily="49" charset="-122"/>
            </a:endParaRPr>
          </a:p>
        </p:txBody>
      </p:sp>
      <p:sp>
        <p:nvSpPr>
          <p:cNvPr id="24" name="文本框 23"/>
          <p:cNvSpPr txBox="1"/>
          <p:nvPr/>
        </p:nvSpPr>
        <p:spPr>
          <a:xfrm>
            <a:off x="855661" y="2821493"/>
            <a:ext cx="6028660"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始终代表中国先进生产力的发展要求</a:t>
            </a:r>
          </a:p>
        </p:txBody>
      </p:sp>
      <p:sp>
        <p:nvSpPr>
          <p:cNvPr id="25" name="文本框 24"/>
          <p:cNvSpPr txBox="1"/>
          <p:nvPr/>
        </p:nvSpPr>
        <p:spPr>
          <a:xfrm>
            <a:off x="855661" y="3958942"/>
            <a:ext cx="6028660"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始终代表中国先进文化的前进方向</a:t>
            </a:r>
          </a:p>
        </p:txBody>
      </p:sp>
      <p:sp>
        <p:nvSpPr>
          <p:cNvPr id="26" name="文本框 25"/>
          <p:cNvSpPr txBox="1"/>
          <p:nvPr/>
        </p:nvSpPr>
        <p:spPr>
          <a:xfrm>
            <a:off x="855661" y="5096391"/>
            <a:ext cx="6028660"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始终代表中国最广大人民的根本利益</a:t>
            </a:r>
          </a:p>
        </p:txBody>
      </p:sp>
      <p:sp>
        <p:nvSpPr>
          <p:cNvPr id="27" name="文本框 26"/>
          <p:cNvSpPr txBox="1"/>
          <p:nvPr/>
        </p:nvSpPr>
        <p:spPr>
          <a:xfrm>
            <a:off x="1307803" y="3344010"/>
            <a:ext cx="10263597"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体现了发展社会主义经济、建设社会主义物质文明的理想和价值目标。</a:t>
            </a:r>
          </a:p>
        </p:txBody>
      </p:sp>
      <p:sp>
        <p:nvSpPr>
          <p:cNvPr id="28" name="文本框 27"/>
          <p:cNvSpPr txBox="1"/>
          <p:nvPr/>
        </p:nvSpPr>
        <p:spPr>
          <a:xfrm>
            <a:off x="1307803" y="4487205"/>
            <a:ext cx="10263597"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体现了发展社会主义文化、建设社会主义精神文明的理想和价值目标。</a:t>
            </a:r>
          </a:p>
        </p:txBody>
      </p:sp>
      <p:sp>
        <p:nvSpPr>
          <p:cNvPr id="29" name="文本框 28"/>
          <p:cNvSpPr txBox="1"/>
          <p:nvPr/>
        </p:nvSpPr>
        <p:spPr>
          <a:xfrm>
            <a:off x="1307803" y="5694897"/>
            <a:ext cx="10263597"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强调以人民的利益、要求和实践为最高价值标准和评价标准，体现了我们党的宗旨和我们国家的性质。</a:t>
            </a:r>
          </a:p>
        </p:txBody>
      </p:sp>
      <p:sp>
        <p:nvSpPr>
          <p:cNvPr id="31" name="流程图: 可选过程 30"/>
          <p:cNvSpPr/>
          <p:nvPr/>
        </p:nvSpPr>
        <p:spPr>
          <a:xfrm>
            <a:off x="7692181" y="2831557"/>
            <a:ext cx="2658139" cy="46166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solidFill>
                  <a:srgbClr val="C00000"/>
                </a:solidFill>
                <a:latin typeface="华文中宋" panose="02010600040101010101" pitchFamily="2" charset="-122"/>
                <a:ea typeface="华文中宋" panose="02010600040101010101" pitchFamily="2" charset="-122"/>
              </a:rPr>
              <a:t>物质基础</a:t>
            </a:r>
          </a:p>
        </p:txBody>
      </p:sp>
      <p:sp>
        <p:nvSpPr>
          <p:cNvPr id="32" name="流程图: 可选过程 31"/>
          <p:cNvSpPr/>
          <p:nvPr/>
        </p:nvSpPr>
        <p:spPr>
          <a:xfrm>
            <a:off x="7692180" y="3953513"/>
            <a:ext cx="2658139" cy="46166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solidFill>
                  <a:srgbClr val="C00000"/>
                </a:solidFill>
                <a:latin typeface="华文中宋" panose="02010600040101010101" pitchFamily="2" charset="-122"/>
                <a:ea typeface="华文中宋" panose="02010600040101010101" pitchFamily="2" charset="-122"/>
              </a:rPr>
              <a:t>文化支撑</a:t>
            </a:r>
          </a:p>
        </p:txBody>
      </p:sp>
      <p:sp>
        <p:nvSpPr>
          <p:cNvPr id="33" name="流程图: 可选过程 32"/>
          <p:cNvSpPr/>
          <p:nvPr/>
        </p:nvSpPr>
        <p:spPr>
          <a:xfrm>
            <a:off x="7692180" y="5161205"/>
            <a:ext cx="2658139" cy="46166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solidFill>
                  <a:srgbClr val="C00000"/>
                </a:solidFill>
                <a:latin typeface="华文中宋" panose="02010600040101010101" pitchFamily="2" charset="-122"/>
                <a:ea typeface="华文中宋" panose="02010600040101010101" pitchFamily="2" charset="-122"/>
              </a:rPr>
              <a:t>社会基础</a:t>
            </a:r>
          </a:p>
        </p:txBody>
      </p:sp>
      <p:sp>
        <p:nvSpPr>
          <p:cNvPr id="3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69</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arn(inVertical)">
                                      <p:cBhvr>
                                        <p:cTn id="41" dur="500"/>
                                        <p:tgtEl>
                                          <p:spTgt spid="3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arn(inVertical)">
                                      <p:cBhvr>
                                        <p:cTn id="44" dur="500"/>
                                        <p:tgtEl>
                                          <p:spTgt spid="3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arn(inVertical)">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446269" cy="46166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6" name="灯片编号占位符 1"/>
          <p:cNvSpPr>
            <a:spLocks noGrp="1"/>
          </p:cNvSpPr>
          <p:nvPr>
            <p:ph type="sldNum" sz="quarter" idx="12"/>
          </p:nvPr>
        </p:nvSpPr>
        <p:spPr>
          <a:xfrm>
            <a:off x="11874281" y="6488612"/>
            <a:ext cx="305673" cy="370236"/>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a:t>
            </a:fld>
            <a:endParaRPr lang="en-US" altLang="zh-CN" sz="1200" dirty="0"/>
          </a:p>
        </p:txBody>
      </p:sp>
      <p:sp>
        <p:nvSpPr>
          <p:cNvPr id="27" name="TextBox 10"/>
          <p:cNvSpPr txBox="1"/>
          <p:nvPr>
            <p:custDataLst>
              <p:tags r:id="rId1"/>
            </p:custDataLst>
          </p:nvPr>
        </p:nvSpPr>
        <p:spPr>
          <a:xfrm>
            <a:off x="1638299" y="1587500"/>
            <a:ext cx="8915400" cy="598805"/>
          </a:xfrm>
          <a:prstGeom prst="rect">
            <a:avLst/>
          </a:prstGeom>
          <a:noFill/>
        </p:spPr>
        <p:txBody>
          <a:bodyPr wrap="square" rtlCol="0">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马克思主义中国化时代化的四个历史阶段</a:t>
            </a:r>
          </a:p>
        </p:txBody>
      </p:sp>
      <p:graphicFrame>
        <p:nvGraphicFramePr>
          <p:cNvPr id="28" name="表格 27"/>
          <p:cNvGraphicFramePr/>
          <p:nvPr>
            <p:custDataLst>
              <p:tags r:id="rId2"/>
            </p:custDataLst>
          </p:nvPr>
        </p:nvGraphicFramePr>
        <p:xfrm>
          <a:off x="664882" y="2204864"/>
          <a:ext cx="10862235" cy="4431385"/>
        </p:xfrm>
        <a:graphic>
          <a:graphicData uri="http://schemas.openxmlformats.org/drawingml/2006/table">
            <a:tbl>
              <a:tblPr>
                <a:effectLst>
                  <a:outerShdw blurRad="609600" dist="88900" dir="2700000" algn="tl" rotWithShape="0">
                    <a:schemeClr val="tx1">
                      <a:lumMod val="50000"/>
                      <a:lumOff val="50000"/>
                      <a:alpha val="46000"/>
                    </a:schemeClr>
                  </a:outerShdw>
                </a:effectLst>
              </a:tblPr>
              <a:tblGrid>
                <a:gridCol w="3888574">
                  <a:extLst>
                    <a:ext uri="{9D8B030D-6E8A-4147-A177-3AD203B41FA5}">
                      <a16:colId xmlns:a16="http://schemas.microsoft.com/office/drawing/2014/main" val="20000"/>
                    </a:ext>
                  </a:extLst>
                </a:gridCol>
                <a:gridCol w="6973661">
                  <a:extLst>
                    <a:ext uri="{9D8B030D-6E8A-4147-A177-3AD203B41FA5}">
                      <a16:colId xmlns:a16="http://schemas.microsoft.com/office/drawing/2014/main" val="20001"/>
                    </a:ext>
                  </a:extLst>
                </a:gridCol>
              </a:tblGrid>
              <a:tr h="758483">
                <a:tc>
                  <a:txBody>
                    <a:body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时间</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历史分期</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r h="905801">
                <a:tc>
                  <a:txBody>
                    <a:bodyPr/>
                    <a:lstStyle/>
                    <a:p>
                      <a:pPr marL="0" lvl="0" algn="l">
                        <a:lnSpc>
                          <a:spcPct val="150000"/>
                        </a:lnSpc>
                        <a:spcBef>
                          <a:spcPts val="0"/>
                        </a:spcBef>
                        <a:buFont typeface="Wingdings" panose="05000000000000000000" pitchFamily="2" charset="2"/>
                        <a:buNone/>
                      </a:pP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1921</a:t>
                      </a:r>
                      <a:r>
                        <a:rPr lang="en-US" altLang="zh-CN"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1949年</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p>
                      <a:pPr marL="0" lvl="0" algn="just">
                        <a:lnSpc>
                          <a:spcPct val="150000"/>
                        </a:lnSpc>
                        <a:spcBef>
                          <a:spcPts val="0"/>
                        </a:spcBef>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新民主主义革命时期</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extLst>
                  <a:ext uri="{0D108BD9-81ED-4DB2-BD59-A6C34878D82A}">
                    <a16:rowId xmlns:a16="http://schemas.microsoft.com/office/drawing/2014/main" val="10001"/>
                  </a:ext>
                </a:extLst>
              </a:tr>
              <a:tr h="831846">
                <a:tc>
                  <a:txBody>
                    <a:bodyPr/>
                    <a:lstStyle/>
                    <a:p>
                      <a:pPr marL="0" lvl="0" algn="l">
                        <a:lnSpc>
                          <a:spcPct val="150000"/>
                        </a:lnSpc>
                        <a:spcBef>
                          <a:spcPts val="0"/>
                        </a:spcBef>
                        <a:buFont typeface="Wingdings" panose="05000000000000000000" pitchFamily="2" charset="2"/>
                        <a:buNone/>
                      </a:pP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a:t>
                      </a:r>
                      <a:r>
                        <a:rPr lang="en-US" altLang="zh-CN"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1978年</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p>
                      <a:pPr marL="0" lvl="0" algn="just">
                        <a:lnSpc>
                          <a:spcPct val="150000"/>
                        </a:lnSpc>
                        <a:spcBef>
                          <a:spcPts val="0"/>
                        </a:spcBef>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社会主义革命和建设时期</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extLst>
                  <a:ext uri="{0D108BD9-81ED-4DB2-BD59-A6C34878D82A}">
                    <a16:rowId xmlns:a16="http://schemas.microsoft.com/office/drawing/2014/main" val="10002"/>
                  </a:ext>
                </a:extLst>
              </a:tr>
              <a:tr h="880952">
                <a:tc>
                  <a:txBody>
                    <a:bodyPr/>
                    <a:lstStyle/>
                    <a:p>
                      <a:pPr marL="0" lvl="0" algn="l">
                        <a:lnSpc>
                          <a:spcPct val="150000"/>
                        </a:lnSpc>
                        <a:spcBef>
                          <a:spcPts val="0"/>
                        </a:spcBef>
                        <a:buFont typeface="Wingdings" panose="05000000000000000000" pitchFamily="2" charset="2"/>
                        <a:buNone/>
                      </a:pP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a:t>
                      </a:r>
                      <a:r>
                        <a:rPr lang="en-US" altLang="zh-CN"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p>
                      <a:pPr marL="0" lvl="0" algn="ctr">
                        <a:lnSpc>
                          <a:spcPct val="150000"/>
                        </a:lnSpc>
                        <a:spcBef>
                          <a:spcPts val="0"/>
                        </a:spcBef>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改革开放和社会主义现代化建设新时期</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extLst>
                  <a:ext uri="{0D108BD9-81ED-4DB2-BD59-A6C34878D82A}">
                    <a16:rowId xmlns:a16="http://schemas.microsoft.com/office/drawing/2014/main" val="10003"/>
                  </a:ext>
                </a:extLst>
              </a:tr>
              <a:tr h="1054303">
                <a:tc>
                  <a:txBody>
                    <a:bodyPr/>
                    <a:lstStyle/>
                    <a:p>
                      <a:pPr marL="0" lvl="0" algn="l">
                        <a:lnSpc>
                          <a:spcPct val="150000"/>
                        </a:lnSpc>
                        <a:spcBef>
                          <a:spcPts val="0"/>
                        </a:spcBef>
                        <a:buFont typeface="Wingdings" panose="05000000000000000000" pitchFamily="2" charset="2"/>
                        <a:buNone/>
                      </a:pPr>
                      <a:r>
                        <a:rPr lang="zh-CN" altLang="en-US" sz="20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2012年至今</a:t>
                      </a: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p>
                      <a:pPr marL="0" lvl="0" algn="just">
                        <a:lnSpc>
                          <a:spcPct val="150000"/>
                        </a:lnSpc>
                        <a:spcBef>
                          <a:spcPts val="0"/>
                        </a:spcBef>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中国特色社会主义新时代</a:t>
                      </a: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extLst>
                  <a:ext uri="{0D108BD9-81ED-4DB2-BD59-A6C34878D82A}">
                    <a16:rowId xmlns:a16="http://schemas.microsoft.com/office/drawing/2014/main" val="10004"/>
                  </a:ext>
                </a:extLst>
              </a:tr>
            </a:tbl>
          </a:graphicData>
        </a:graphic>
      </p:graphicFrame>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grpSp>
        <p:nvGrpSpPr>
          <p:cNvPr id="8" name="组合 4"/>
          <p:cNvGrpSpPr/>
          <p:nvPr/>
        </p:nvGrpSpPr>
        <p:grpSpPr>
          <a:xfrm>
            <a:off x="3869055" y="2276872"/>
            <a:ext cx="4868545" cy="3874135"/>
            <a:chOff x="3695" y="2155"/>
            <a:chExt cx="7937" cy="6315"/>
          </a:xfrm>
        </p:grpSpPr>
        <p:sp>
          <p:nvSpPr>
            <p:cNvPr id="9" name="Freeform 8"/>
            <p:cNvSpPr/>
            <p:nvPr>
              <p:custDataLst>
                <p:tags r:id="rId1"/>
              </p:custDataLst>
            </p:nvPr>
          </p:nvSpPr>
          <p:spPr bwMode="auto">
            <a:xfrm>
              <a:off x="3710" y="2161"/>
              <a:ext cx="4642" cy="2621"/>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chemeClr val="accent1"/>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endParaRPr>
            </a:p>
          </p:txBody>
        </p:sp>
        <p:sp>
          <p:nvSpPr>
            <p:cNvPr id="10" name="Freeform 9"/>
            <p:cNvSpPr/>
            <p:nvPr>
              <p:custDataLst>
                <p:tags r:id="rId2"/>
              </p:custDataLst>
            </p:nvPr>
          </p:nvSpPr>
          <p:spPr bwMode="auto">
            <a:xfrm>
              <a:off x="7279" y="2155"/>
              <a:ext cx="2644" cy="4640"/>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chemeClr val="accent2"/>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endParaRPr>
            </a:p>
          </p:txBody>
        </p:sp>
        <p:sp>
          <p:nvSpPr>
            <p:cNvPr id="11" name="Freeform 10"/>
            <p:cNvSpPr/>
            <p:nvPr>
              <p:custDataLst>
                <p:tags r:id="rId3"/>
              </p:custDataLst>
            </p:nvPr>
          </p:nvSpPr>
          <p:spPr bwMode="auto">
            <a:xfrm>
              <a:off x="5230" y="5954"/>
              <a:ext cx="4708" cy="2516"/>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chemeClr val="accent3"/>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latin typeface="黑体" panose="02010609060101010101" pitchFamily="49" charset="-122"/>
                <a:ea typeface="黑体" panose="02010609060101010101" pitchFamily="49" charset="-122"/>
              </a:endParaRPr>
            </a:p>
          </p:txBody>
        </p:sp>
        <p:sp>
          <p:nvSpPr>
            <p:cNvPr id="12" name="Freeform 11"/>
            <p:cNvSpPr/>
            <p:nvPr>
              <p:custDataLst>
                <p:tags r:id="rId4"/>
              </p:custDataLst>
            </p:nvPr>
          </p:nvSpPr>
          <p:spPr bwMode="auto">
            <a:xfrm>
              <a:off x="3695" y="3766"/>
              <a:ext cx="2530" cy="4704"/>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chemeClr val="accent4"/>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latin typeface="黑体" panose="02010609060101010101" pitchFamily="49" charset="-122"/>
                <a:ea typeface="黑体" panose="02010609060101010101" pitchFamily="49" charset="-122"/>
              </a:endParaRPr>
            </a:p>
          </p:txBody>
        </p:sp>
        <p:sp>
          <p:nvSpPr>
            <p:cNvPr id="13" name="Oval 12"/>
            <p:cNvSpPr>
              <a:spLocks noChangeArrowheads="1"/>
            </p:cNvSpPr>
            <p:nvPr>
              <p:custDataLst>
                <p:tags r:id="rId5"/>
              </p:custDataLst>
            </p:nvPr>
          </p:nvSpPr>
          <p:spPr bwMode="auto">
            <a:xfrm>
              <a:off x="5716" y="4289"/>
              <a:ext cx="2034" cy="2035"/>
            </a:xfrm>
            <a:prstGeom prst="ellipse">
              <a:avLst/>
            </a:prstGeom>
            <a:solidFill>
              <a:schemeClr val="tx1">
                <a:lumMod val="95000"/>
              </a:schemeClr>
            </a:solidFill>
            <a:ln>
              <a:noFill/>
            </a:ln>
          </p:spPr>
          <p:txBody>
            <a:bodyPr wrap="square" lIns="90000" tIns="46800" rIns="90000" bIns="46800" anchor="ctr" anchorCtr="0"/>
            <a:lstStyle/>
            <a:p>
              <a:pPr fontAlgn="base"/>
              <a:r>
                <a:rPr lang="zh-CN" altLang="en-US" sz="2000" b="1" strike="noStrike" noProof="1">
                  <a:solidFill>
                    <a:srgbClr val="FDFDFD"/>
                  </a:solidFill>
                  <a:latin typeface="黑体" panose="02010609060101010101" pitchFamily="49" charset="-122"/>
                  <a:ea typeface="黑体" panose="02010609060101010101" pitchFamily="49" charset="-122"/>
                  <a:cs typeface="+mn-cs"/>
                </a:rPr>
                <a:t>基本要求</a:t>
              </a:r>
            </a:p>
          </p:txBody>
        </p:sp>
        <p:sp>
          <p:nvSpPr>
            <p:cNvPr id="14" name="文本框 61"/>
            <p:cNvSpPr txBox="1"/>
            <p:nvPr>
              <p:custDataLst>
                <p:tags r:id="rId6"/>
              </p:custDataLst>
            </p:nvPr>
          </p:nvSpPr>
          <p:spPr>
            <a:xfrm>
              <a:off x="3907" y="2745"/>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olidFill>
                    <a:schemeClr val="bg1"/>
                  </a:solidFill>
                  <a:sym typeface="+mn-ea"/>
                </a:rPr>
                <a:t>第一</a:t>
              </a:r>
            </a:p>
            <a:p>
              <a:pPr algn="ctr">
                <a:buFont typeface="Arial" panose="020B0604020202020204" pitchFamily="34" charset="0"/>
                <a:buNone/>
              </a:pPr>
              <a:r>
                <a:rPr lang="zh-CN" altLang="en-US" sz="2000" b="1" dirty="0">
                  <a:solidFill>
                    <a:schemeClr val="bg1"/>
                  </a:solidFill>
                  <a:sym typeface="+mn-ea"/>
                </a:rPr>
                <a:t>要义</a:t>
              </a:r>
              <a:endParaRPr lang="zh-CN" altLang="en-US" sz="2000" b="1" dirty="0">
                <a:solidFill>
                  <a:schemeClr val="bg1"/>
                </a:solidFill>
                <a:latin typeface="黑体" panose="02010609060101010101" pitchFamily="49" charset="-122"/>
                <a:ea typeface="黑体" panose="02010609060101010101" pitchFamily="49" charset="-122"/>
                <a:sym typeface="+mn-ea"/>
              </a:endParaRPr>
            </a:p>
          </p:txBody>
        </p:sp>
        <p:sp>
          <p:nvSpPr>
            <p:cNvPr id="15" name="文本框 62"/>
            <p:cNvSpPr txBox="1"/>
            <p:nvPr>
              <p:custDataLst>
                <p:tags r:id="rId7"/>
              </p:custDataLst>
            </p:nvPr>
          </p:nvSpPr>
          <p:spPr>
            <a:xfrm>
              <a:off x="8076" y="2745"/>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olidFill>
                    <a:srgbClr val="FF0000"/>
                  </a:solidFill>
                  <a:sym typeface="+mn-ea"/>
                </a:rPr>
                <a:t>核心</a:t>
              </a:r>
            </a:p>
            <a:p>
              <a:pPr algn="ctr">
                <a:buFont typeface="Arial" panose="020B0604020202020204" pitchFamily="34" charset="0"/>
                <a:buNone/>
              </a:pPr>
              <a:r>
                <a:rPr lang="zh-CN" altLang="en-US" sz="2000" b="1" dirty="0">
                  <a:solidFill>
                    <a:srgbClr val="FF0000"/>
                  </a:solidFill>
                  <a:sym typeface="+mn-ea"/>
                </a:rPr>
                <a:t>立场</a:t>
              </a:r>
              <a:endParaRPr lang="zh-CN" altLang="en-US" sz="2000" b="1" dirty="0">
                <a:solidFill>
                  <a:srgbClr val="FF0000"/>
                </a:solidFill>
                <a:latin typeface="黑体" panose="02010609060101010101" pitchFamily="49" charset="-122"/>
                <a:ea typeface="黑体" panose="02010609060101010101" pitchFamily="49" charset="-122"/>
                <a:sym typeface="+mn-ea"/>
              </a:endParaRPr>
            </a:p>
          </p:txBody>
        </p:sp>
        <p:sp>
          <p:nvSpPr>
            <p:cNvPr id="16" name="文本框 64"/>
            <p:cNvSpPr txBox="1"/>
            <p:nvPr>
              <p:custDataLst>
                <p:tags r:id="rId8"/>
              </p:custDataLst>
            </p:nvPr>
          </p:nvSpPr>
          <p:spPr>
            <a:xfrm>
              <a:off x="3907" y="6883"/>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olidFill>
                    <a:schemeClr val="bg1"/>
                  </a:solidFill>
                  <a:sym typeface="+mn-ea"/>
                </a:rPr>
                <a:t>根本</a:t>
              </a:r>
            </a:p>
            <a:p>
              <a:pPr algn="ctr">
                <a:buFont typeface="Arial" panose="020B0604020202020204" pitchFamily="34" charset="0"/>
                <a:buNone/>
              </a:pPr>
              <a:r>
                <a:rPr lang="zh-CN" altLang="en-US" sz="2000" b="1" dirty="0">
                  <a:solidFill>
                    <a:schemeClr val="bg1"/>
                  </a:solidFill>
                  <a:sym typeface="+mn-ea"/>
                </a:rPr>
                <a:t>方法</a:t>
              </a:r>
              <a:endParaRPr lang="zh-CN" altLang="en-US" sz="2000" b="1" dirty="0">
                <a:solidFill>
                  <a:schemeClr val="bg1"/>
                </a:solidFill>
                <a:latin typeface="黑体" panose="02010609060101010101" pitchFamily="49" charset="-122"/>
                <a:ea typeface="黑体" panose="02010609060101010101" pitchFamily="49" charset="-122"/>
                <a:sym typeface="+mn-ea"/>
              </a:endParaRPr>
            </a:p>
          </p:txBody>
        </p:sp>
        <p:sp>
          <p:nvSpPr>
            <p:cNvPr id="17" name="文本框 16"/>
            <p:cNvSpPr txBox="1"/>
            <p:nvPr>
              <p:custDataLst>
                <p:tags r:id="rId9"/>
              </p:custDataLst>
            </p:nvPr>
          </p:nvSpPr>
          <p:spPr>
            <a:xfrm>
              <a:off x="9622" y="5936"/>
              <a:ext cx="201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defPPr>
                <a:defRPr lang="zh-CN"/>
              </a:defPPr>
              <a:lvl1pPr algn="ctr">
                <a:buFont typeface="Arial" panose="020B0604020202020204" pitchFamily="34" charset="0"/>
                <a:buNone/>
                <a:defRPr sz="1800">
                  <a:solidFill>
                    <a:srgbClr val="FDFDFD"/>
                  </a:solidFill>
                </a:defRPr>
              </a:lvl1pPr>
            </a:lstStyle>
            <a:p>
              <a:pPr fontAlgn="base"/>
              <a:r>
                <a:rPr lang="en-US" altLang="zh-CN" sz="1600" strike="noStrike" noProof="1">
                  <a:solidFill>
                    <a:schemeClr val="bg1"/>
                  </a:solidFill>
                  <a:latin typeface="Arial" panose="020B0604020202020204" pitchFamily="34" charset="0"/>
                  <a:ea typeface="宋体" panose="02010600030101010101" pitchFamily="2" charset="-122"/>
                  <a:cs typeface="+mn-cs"/>
                </a:rPr>
                <a:t>LOREM</a:t>
              </a:r>
            </a:p>
          </p:txBody>
        </p:sp>
        <p:sp>
          <p:nvSpPr>
            <p:cNvPr id="18" name="文本框 17"/>
            <p:cNvSpPr txBox="1"/>
            <p:nvPr/>
          </p:nvSpPr>
          <p:spPr>
            <a:xfrm>
              <a:off x="7627" y="7322"/>
              <a:ext cx="2311" cy="58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lstStyle>
              <a:defPPr>
                <a:defRPr lang="zh-CN"/>
              </a:defPPr>
              <a:lvl1pPr algn="ctr">
                <a:buFont typeface="Arial" panose="020B0604020202020204" pitchFamily="34" charset="0"/>
                <a:buNone/>
                <a:defRPr sz="1800" b="1">
                  <a:solidFill>
                    <a:srgbClr val="FDFDFD"/>
                  </a:solidFill>
                </a:defRPr>
              </a:lvl1pPr>
            </a:lstStyle>
            <a:p>
              <a:pPr lvl="0" algn="ctr" fontAlgn="base"/>
              <a:r>
                <a:rPr lang="zh-CN" altLang="en-US" dirty="0">
                  <a:sym typeface="+mn-ea"/>
                </a:rPr>
                <a:t>基本</a:t>
              </a:r>
            </a:p>
            <a:p>
              <a:pPr lvl="0" algn="ctr" fontAlgn="base"/>
              <a:r>
                <a:rPr lang="zh-CN" altLang="en-US" strike="noStrike" noProof="1">
                  <a:solidFill>
                    <a:schemeClr val="bg1"/>
                  </a:solidFill>
                  <a:latin typeface="黑体" panose="02010609060101010101" pitchFamily="49" charset="-122"/>
                  <a:ea typeface="黑体" panose="02010609060101010101" pitchFamily="49" charset="-122"/>
                  <a:sym typeface="+mn-ea"/>
                </a:rPr>
                <a:t>要求</a:t>
              </a:r>
            </a:p>
          </p:txBody>
        </p:sp>
      </p:grpSp>
      <p:sp>
        <p:nvSpPr>
          <p:cNvPr id="20" name="矩形 19"/>
          <p:cNvSpPr/>
          <p:nvPr/>
        </p:nvSpPr>
        <p:spPr>
          <a:xfrm>
            <a:off x="1087092" y="2679303"/>
            <a:ext cx="2730744"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推动经济社会发展</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1" name="矩形 20"/>
          <p:cNvSpPr/>
          <p:nvPr/>
        </p:nvSpPr>
        <p:spPr>
          <a:xfrm>
            <a:off x="7698503" y="2638826"/>
            <a:ext cx="1845185"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以人为本</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2" name="矩形 21"/>
          <p:cNvSpPr/>
          <p:nvPr/>
        </p:nvSpPr>
        <p:spPr>
          <a:xfrm>
            <a:off x="7844850" y="5277695"/>
            <a:ext cx="2497040"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全面协调可持续</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3" name="矩形 22"/>
          <p:cNvSpPr/>
          <p:nvPr/>
        </p:nvSpPr>
        <p:spPr>
          <a:xfrm>
            <a:off x="2009543" y="5277696"/>
            <a:ext cx="1978456"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统筹兼顾</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70</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71</a:t>
            </a:fld>
            <a:endParaRPr lang="en-US" altLang="zh-CN" sz="1200" dirty="0"/>
          </a:p>
        </p:txBody>
      </p:sp>
      <p:sp>
        <p:nvSpPr>
          <p:cNvPr id="25"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、推动经济社会发展是科学发展观的第一要义</a:t>
            </a:r>
          </a:p>
        </p:txBody>
      </p:sp>
      <p:grpSp>
        <p:nvGrpSpPr>
          <p:cNvPr id="26" name="组合 25"/>
          <p:cNvGrpSpPr/>
          <p:nvPr/>
        </p:nvGrpSpPr>
        <p:grpSpPr>
          <a:xfrm>
            <a:off x="129075" y="1933024"/>
            <a:ext cx="11933850" cy="4669929"/>
            <a:chOff x="971610" y="1289395"/>
            <a:chExt cx="10436031" cy="4018027"/>
          </a:xfrm>
        </p:grpSpPr>
        <p:grpSp>
          <p:nvGrpSpPr>
            <p:cNvPr id="27" name="组合 26"/>
            <p:cNvGrpSpPr/>
            <p:nvPr/>
          </p:nvGrpSpPr>
          <p:grpSpPr>
            <a:xfrm>
              <a:off x="971610" y="4892313"/>
              <a:ext cx="2385726" cy="415109"/>
              <a:chOff x="971610" y="4892313"/>
              <a:chExt cx="2385726" cy="415109"/>
            </a:xfrm>
          </p:grpSpPr>
          <p:sp>
            <p:nvSpPr>
              <p:cNvPr id="60" name="矩形: 圆角 59"/>
              <p:cNvSpPr/>
              <p:nvPr/>
            </p:nvSpPr>
            <p:spPr>
              <a:xfrm>
                <a:off x="971610" y="4892313"/>
                <a:ext cx="2385726" cy="415109"/>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61" name="矩形: 圆角 60"/>
              <p:cNvSpPr/>
              <p:nvPr/>
            </p:nvSpPr>
            <p:spPr>
              <a:xfrm>
                <a:off x="1144997" y="5026005"/>
                <a:ext cx="1158894" cy="147725"/>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28" name="矩形: 圆角 27"/>
            <p:cNvSpPr/>
            <p:nvPr/>
          </p:nvSpPr>
          <p:spPr>
            <a:xfrm rot="16200000">
              <a:off x="994358" y="4507706"/>
              <a:ext cx="496805" cy="147725"/>
            </a:xfrm>
            <a:prstGeom prst="roundRect">
              <a:avLst>
                <a:gd name="adj" fmla="val 50000"/>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29" name="组合 28"/>
            <p:cNvGrpSpPr/>
            <p:nvPr/>
          </p:nvGrpSpPr>
          <p:grpSpPr>
            <a:xfrm>
              <a:off x="2978316" y="4892313"/>
              <a:ext cx="2385726" cy="415109"/>
              <a:chOff x="2978316" y="4892313"/>
              <a:chExt cx="2385726" cy="415109"/>
            </a:xfrm>
          </p:grpSpPr>
          <p:sp>
            <p:nvSpPr>
              <p:cNvPr id="58" name="矩形: 圆角 57"/>
              <p:cNvSpPr/>
              <p:nvPr/>
            </p:nvSpPr>
            <p:spPr>
              <a:xfrm>
                <a:off x="2978316" y="4892313"/>
                <a:ext cx="2385726" cy="415109"/>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59" name="矩形: 圆角 58"/>
              <p:cNvSpPr/>
              <p:nvPr/>
            </p:nvSpPr>
            <p:spPr>
              <a:xfrm>
                <a:off x="3151703" y="5026005"/>
                <a:ext cx="1158894" cy="147725"/>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30" name="矩形: 圆角 29"/>
            <p:cNvSpPr/>
            <p:nvPr/>
          </p:nvSpPr>
          <p:spPr>
            <a:xfrm rot="16200000">
              <a:off x="3001064" y="4507706"/>
              <a:ext cx="496805" cy="147725"/>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31" name="组合 30"/>
            <p:cNvGrpSpPr/>
            <p:nvPr/>
          </p:nvGrpSpPr>
          <p:grpSpPr>
            <a:xfrm>
              <a:off x="4985022" y="4892313"/>
              <a:ext cx="2385726" cy="415109"/>
              <a:chOff x="4985022" y="4892313"/>
              <a:chExt cx="2385726" cy="415109"/>
            </a:xfrm>
          </p:grpSpPr>
          <p:sp>
            <p:nvSpPr>
              <p:cNvPr id="56" name="矩形: 圆角 55"/>
              <p:cNvSpPr/>
              <p:nvPr/>
            </p:nvSpPr>
            <p:spPr>
              <a:xfrm>
                <a:off x="4985022" y="4892313"/>
                <a:ext cx="2385726" cy="415109"/>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57" name="矩形: 圆角 56"/>
              <p:cNvSpPr/>
              <p:nvPr/>
            </p:nvSpPr>
            <p:spPr>
              <a:xfrm>
                <a:off x="5158409" y="5026005"/>
                <a:ext cx="1158894" cy="147725"/>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32" name="矩形: 圆角 31"/>
            <p:cNvSpPr/>
            <p:nvPr/>
          </p:nvSpPr>
          <p:spPr>
            <a:xfrm rot="16200000">
              <a:off x="5007770" y="4507706"/>
              <a:ext cx="496805" cy="147725"/>
            </a:xfrm>
            <a:prstGeom prst="roundRect">
              <a:avLst>
                <a:gd name="adj" fmla="val 50000"/>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33" name="组合 32"/>
            <p:cNvGrpSpPr/>
            <p:nvPr/>
          </p:nvGrpSpPr>
          <p:grpSpPr>
            <a:xfrm>
              <a:off x="6991729" y="4892313"/>
              <a:ext cx="2385726" cy="415109"/>
              <a:chOff x="6991729" y="4892313"/>
              <a:chExt cx="2385726" cy="415109"/>
            </a:xfrm>
          </p:grpSpPr>
          <p:sp>
            <p:nvSpPr>
              <p:cNvPr id="54" name="矩形: 圆角 53"/>
              <p:cNvSpPr/>
              <p:nvPr/>
            </p:nvSpPr>
            <p:spPr>
              <a:xfrm>
                <a:off x="6991729" y="4892313"/>
                <a:ext cx="2385726" cy="415109"/>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55" name="矩形: 圆角 54"/>
              <p:cNvSpPr/>
              <p:nvPr/>
            </p:nvSpPr>
            <p:spPr>
              <a:xfrm>
                <a:off x="7165116" y="5026005"/>
                <a:ext cx="1158894" cy="147725"/>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34" name="矩形: 圆角 33"/>
            <p:cNvSpPr/>
            <p:nvPr/>
          </p:nvSpPr>
          <p:spPr>
            <a:xfrm rot="16200000">
              <a:off x="7014477" y="4507706"/>
              <a:ext cx="496805" cy="147725"/>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35" name="组合 34"/>
            <p:cNvGrpSpPr/>
            <p:nvPr/>
          </p:nvGrpSpPr>
          <p:grpSpPr>
            <a:xfrm>
              <a:off x="9021915" y="4892313"/>
              <a:ext cx="2385726" cy="415109"/>
              <a:chOff x="9021915" y="4892313"/>
              <a:chExt cx="2385726" cy="415109"/>
            </a:xfrm>
          </p:grpSpPr>
          <p:sp>
            <p:nvSpPr>
              <p:cNvPr id="52" name="矩形: 圆角 51"/>
              <p:cNvSpPr/>
              <p:nvPr/>
            </p:nvSpPr>
            <p:spPr>
              <a:xfrm>
                <a:off x="9021915" y="4892313"/>
                <a:ext cx="2385726" cy="415109"/>
              </a:xfrm>
              <a:prstGeom prst="roundRect">
                <a:avLst>
                  <a:gd name="adj" fmla="val 5000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53" name="矩形: 圆角 52"/>
              <p:cNvSpPr/>
              <p:nvPr/>
            </p:nvSpPr>
            <p:spPr>
              <a:xfrm>
                <a:off x="9195302" y="5026005"/>
                <a:ext cx="1158894" cy="147725"/>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36" name="矩形: 圆角 35"/>
            <p:cNvSpPr/>
            <p:nvPr/>
          </p:nvSpPr>
          <p:spPr>
            <a:xfrm rot="16200000">
              <a:off x="9044663" y="4507706"/>
              <a:ext cx="496805" cy="147725"/>
            </a:xfrm>
            <a:prstGeom prst="roundRect">
              <a:avLst>
                <a:gd name="adj" fmla="val 50000"/>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37" name="组合 36"/>
            <p:cNvGrpSpPr/>
            <p:nvPr/>
          </p:nvGrpSpPr>
          <p:grpSpPr>
            <a:xfrm>
              <a:off x="1031062" y="1835568"/>
              <a:ext cx="745564" cy="2339394"/>
              <a:chOff x="1031062" y="1835568"/>
              <a:chExt cx="745564" cy="2339394"/>
            </a:xfrm>
          </p:grpSpPr>
          <p:cxnSp>
            <p:nvCxnSpPr>
              <p:cNvPr id="50" name="直接连接符 49"/>
              <p:cNvCxnSpPr/>
              <p:nvPr/>
            </p:nvCxnSpPr>
            <p:spPr>
              <a:xfrm>
                <a:off x="1232288" y="2648378"/>
                <a:ext cx="0" cy="1526584"/>
              </a:xfrm>
              <a:prstGeom prst="line">
                <a:avLst/>
              </a:prstGeom>
              <a:noFill/>
              <a:ln w="38100" cap="rnd" cmpd="sng" algn="ctr">
                <a:solidFill>
                  <a:srgbClr val="C00000"/>
                </a:solidFill>
                <a:prstDash val="sysDot"/>
                <a:round/>
              </a:ln>
              <a:effectLst/>
            </p:spPr>
          </p:cxnSp>
          <p:sp>
            <p:nvSpPr>
              <p:cNvPr id="51" name="对话气泡: 椭圆形 50"/>
              <p:cNvSpPr/>
              <p:nvPr/>
            </p:nvSpPr>
            <p:spPr>
              <a:xfrm>
                <a:off x="1031062" y="1835568"/>
                <a:ext cx="745564" cy="646331"/>
              </a:xfrm>
              <a:prstGeom prst="wedgeEllipseCallout">
                <a:avLst/>
              </a:prstGeom>
              <a:gradFill>
                <a:gsLst>
                  <a:gs pos="23000">
                    <a:srgbClr val="DA0000"/>
                  </a:gs>
                  <a:gs pos="76000">
                    <a:srgbClr val="A40707"/>
                  </a:gs>
                </a:gsLst>
                <a:lin ang="5400000" scaled="1"/>
              </a:gradFill>
              <a:ln w="2857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rPr>
                  <a:t>1</a:t>
                </a:r>
                <a:endParaRPr kumimoji="0" lang="zh-CN" altLang="en-US"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38" name="组合 37"/>
            <p:cNvGrpSpPr/>
            <p:nvPr/>
          </p:nvGrpSpPr>
          <p:grpSpPr>
            <a:xfrm>
              <a:off x="3021991" y="2376355"/>
              <a:ext cx="745564" cy="1798607"/>
              <a:chOff x="3021991" y="2376355"/>
              <a:chExt cx="745564" cy="1798607"/>
            </a:xfrm>
          </p:grpSpPr>
          <p:cxnSp>
            <p:nvCxnSpPr>
              <p:cNvPr id="48" name="直接连接符 47"/>
              <p:cNvCxnSpPr/>
              <p:nvPr/>
            </p:nvCxnSpPr>
            <p:spPr>
              <a:xfrm>
                <a:off x="3238994" y="3156378"/>
                <a:ext cx="0" cy="1018584"/>
              </a:xfrm>
              <a:prstGeom prst="line">
                <a:avLst/>
              </a:prstGeom>
              <a:noFill/>
              <a:ln w="38100" cap="rnd" cmpd="sng" algn="ctr">
                <a:solidFill>
                  <a:srgbClr val="C00000"/>
                </a:solidFill>
                <a:prstDash val="sysDot"/>
                <a:round/>
              </a:ln>
              <a:effectLst/>
            </p:spPr>
          </p:cxnSp>
          <p:sp>
            <p:nvSpPr>
              <p:cNvPr id="49" name="对话气泡: 椭圆形 48"/>
              <p:cNvSpPr/>
              <p:nvPr/>
            </p:nvSpPr>
            <p:spPr>
              <a:xfrm>
                <a:off x="3021991" y="2376355"/>
                <a:ext cx="745564" cy="646331"/>
              </a:xfrm>
              <a:prstGeom prst="wedgeEllipseCallout">
                <a:avLst/>
              </a:prstGeom>
              <a:gradFill>
                <a:gsLst>
                  <a:gs pos="23000">
                    <a:srgbClr val="DA0000"/>
                  </a:gs>
                  <a:gs pos="76000">
                    <a:srgbClr val="A40707"/>
                  </a:gs>
                </a:gsLst>
                <a:lin ang="5400000" scaled="1"/>
              </a:gradFill>
              <a:ln w="2857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rPr>
                  <a:t>2</a:t>
                </a:r>
                <a:endParaRPr kumimoji="0" lang="zh-CN" altLang="en-US"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39" name="组合 38"/>
            <p:cNvGrpSpPr/>
            <p:nvPr/>
          </p:nvGrpSpPr>
          <p:grpSpPr>
            <a:xfrm>
              <a:off x="5031538" y="2611153"/>
              <a:ext cx="745564" cy="1563809"/>
              <a:chOff x="5031538" y="2611153"/>
              <a:chExt cx="745564" cy="1563809"/>
            </a:xfrm>
          </p:grpSpPr>
          <p:cxnSp>
            <p:nvCxnSpPr>
              <p:cNvPr id="46" name="直接连接符 45"/>
              <p:cNvCxnSpPr/>
              <p:nvPr/>
            </p:nvCxnSpPr>
            <p:spPr>
              <a:xfrm>
                <a:off x="5245700" y="3411670"/>
                <a:ext cx="0" cy="763292"/>
              </a:xfrm>
              <a:prstGeom prst="line">
                <a:avLst/>
              </a:prstGeom>
              <a:noFill/>
              <a:ln w="38100" cap="rnd" cmpd="sng" algn="ctr">
                <a:solidFill>
                  <a:srgbClr val="C00000"/>
                </a:solidFill>
                <a:prstDash val="sysDot"/>
                <a:round/>
              </a:ln>
              <a:effectLst/>
            </p:spPr>
          </p:cxnSp>
          <p:sp>
            <p:nvSpPr>
              <p:cNvPr id="47" name="对话气泡: 椭圆形 46"/>
              <p:cNvSpPr/>
              <p:nvPr/>
            </p:nvSpPr>
            <p:spPr>
              <a:xfrm>
                <a:off x="5031538" y="2611153"/>
                <a:ext cx="745564" cy="646331"/>
              </a:xfrm>
              <a:prstGeom prst="wedgeEllipseCallout">
                <a:avLst/>
              </a:prstGeom>
              <a:gradFill>
                <a:gsLst>
                  <a:gs pos="23000">
                    <a:srgbClr val="DA0000"/>
                  </a:gs>
                  <a:gs pos="76000">
                    <a:srgbClr val="A40707"/>
                  </a:gs>
                </a:gsLst>
                <a:lin ang="5400000" scaled="1"/>
              </a:gradFill>
              <a:ln w="2857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rPr>
                  <a:t>3</a:t>
                </a:r>
                <a:endParaRPr kumimoji="0" lang="zh-CN" altLang="en-US"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40" name="组合 39"/>
            <p:cNvGrpSpPr/>
            <p:nvPr/>
          </p:nvGrpSpPr>
          <p:grpSpPr>
            <a:xfrm>
              <a:off x="7028027" y="1799919"/>
              <a:ext cx="745564" cy="2375043"/>
              <a:chOff x="7028027" y="1799919"/>
              <a:chExt cx="745564" cy="2375043"/>
            </a:xfrm>
          </p:grpSpPr>
          <p:cxnSp>
            <p:nvCxnSpPr>
              <p:cNvPr id="44" name="直接连接符 43"/>
              <p:cNvCxnSpPr/>
              <p:nvPr/>
            </p:nvCxnSpPr>
            <p:spPr>
              <a:xfrm>
                <a:off x="7252407" y="2648378"/>
                <a:ext cx="0" cy="1526584"/>
              </a:xfrm>
              <a:prstGeom prst="line">
                <a:avLst/>
              </a:prstGeom>
              <a:noFill/>
              <a:ln w="38100" cap="rnd" cmpd="sng" algn="ctr">
                <a:solidFill>
                  <a:srgbClr val="C00000"/>
                </a:solidFill>
                <a:prstDash val="sysDot"/>
                <a:round/>
              </a:ln>
              <a:effectLst/>
            </p:spPr>
          </p:cxnSp>
          <p:sp>
            <p:nvSpPr>
              <p:cNvPr id="45" name="对话气泡: 椭圆形 44"/>
              <p:cNvSpPr/>
              <p:nvPr/>
            </p:nvSpPr>
            <p:spPr>
              <a:xfrm>
                <a:off x="7028027" y="1799919"/>
                <a:ext cx="745564" cy="646331"/>
              </a:xfrm>
              <a:prstGeom prst="wedgeEllipseCallout">
                <a:avLst/>
              </a:prstGeom>
              <a:gradFill>
                <a:gsLst>
                  <a:gs pos="23000">
                    <a:srgbClr val="DA0000"/>
                  </a:gs>
                  <a:gs pos="76000">
                    <a:srgbClr val="A40707"/>
                  </a:gs>
                </a:gsLst>
                <a:lin ang="5400000" scaled="1"/>
              </a:gradFill>
              <a:ln w="2857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rPr>
                  <a:t>4</a:t>
                </a:r>
                <a:endParaRPr kumimoji="0" lang="zh-CN" altLang="en-US"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41" name="组合 40"/>
            <p:cNvGrpSpPr/>
            <p:nvPr/>
          </p:nvGrpSpPr>
          <p:grpSpPr>
            <a:xfrm>
              <a:off x="9099085" y="1289395"/>
              <a:ext cx="745564" cy="2885567"/>
              <a:chOff x="9099085" y="1289395"/>
              <a:chExt cx="745564" cy="2885567"/>
            </a:xfrm>
          </p:grpSpPr>
          <p:cxnSp>
            <p:nvCxnSpPr>
              <p:cNvPr id="42" name="直接连接符 41"/>
              <p:cNvCxnSpPr/>
              <p:nvPr/>
            </p:nvCxnSpPr>
            <p:spPr>
              <a:xfrm>
                <a:off x="9282593" y="2158733"/>
                <a:ext cx="0" cy="2016229"/>
              </a:xfrm>
              <a:prstGeom prst="line">
                <a:avLst/>
              </a:prstGeom>
              <a:noFill/>
              <a:ln w="38100" cap="rnd" cmpd="sng" algn="ctr">
                <a:solidFill>
                  <a:srgbClr val="C00000"/>
                </a:solidFill>
                <a:prstDash val="sysDot"/>
                <a:round/>
              </a:ln>
              <a:effectLst/>
            </p:spPr>
          </p:cxnSp>
          <p:sp>
            <p:nvSpPr>
              <p:cNvPr id="43" name="对话气泡: 椭圆形 42"/>
              <p:cNvSpPr/>
              <p:nvPr/>
            </p:nvSpPr>
            <p:spPr>
              <a:xfrm>
                <a:off x="9099085" y="1289395"/>
                <a:ext cx="745564" cy="646331"/>
              </a:xfrm>
              <a:prstGeom prst="wedgeEllipseCallout">
                <a:avLst/>
              </a:prstGeom>
              <a:gradFill>
                <a:gsLst>
                  <a:gs pos="23000">
                    <a:srgbClr val="DA0000"/>
                  </a:gs>
                  <a:gs pos="76000">
                    <a:srgbClr val="A40707"/>
                  </a:gs>
                </a:gsLst>
                <a:lin ang="5400000" scaled="1"/>
              </a:gradFill>
              <a:ln w="2857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rPr>
                  <a:t>5</a:t>
                </a:r>
                <a:endParaRPr kumimoji="0" lang="zh-CN" altLang="en-US" sz="2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sp>
        <p:nvSpPr>
          <p:cNvPr id="62" name="矩形 61"/>
          <p:cNvSpPr/>
          <p:nvPr/>
        </p:nvSpPr>
        <p:spPr>
          <a:xfrm>
            <a:off x="759475" y="4265500"/>
            <a:ext cx="1597478" cy="497957"/>
          </a:xfrm>
          <a:prstGeom prst="rect">
            <a:avLst/>
          </a:prstGeom>
        </p:spPr>
        <p:txBody>
          <a:bodyPr wrap="square">
            <a:spAutoFit/>
          </a:bodyPr>
          <a:lstStyle/>
          <a:p>
            <a:pPr algn="ctr">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主攻方向</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3" name="矩形 62"/>
          <p:cNvSpPr/>
          <p:nvPr/>
        </p:nvSpPr>
        <p:spPr>
          <a:xfrm>
            <a:off x="684954" y="4849322"/>
            <a:ext cx="1746520" cy="941155"/>
          </a:xfrm>
          <a:prstGeom prst="rect">
            <a:avLst/>
          </a:prstGeom>
        </p:spPr>
        <p:txBody>
          <a:bodyPr wrap="square">
            <a:spAutoFit/>
          </a:bodyPr>
          <a:lstStyle/>
          <a:p>
            <a:pPr algn="just">
              <a:lnSpc>
                <a:spcPct val="120000"/>
              </a:lnSpc>
            </a:pPr>
            <a:r>
              <a:rPr lang="zh-CN" altLang="en-US" sz="2400" dirty="0">
                <a:latin typeface="微软雅黑" panose="020B0503020204020204" pitchFamily="34" charset="-122"/>
                <a:ea typeface="微软雅黑" panose="020B0503020204020204" pitchFamily="34" charset="-122"/>
              </a:rPr>
              <a:t>经济结构战略性调整</a:t>
            </a:r>
            <a:endParaRPr lang="en-US" altLang="zh-CN" sz="2400" dirty="0">
              <a:latin typeface="微软雅黑" panose="020B0503020204020204" pitchFamily="34" charset="-122"/>
              <a:ea typeface="微软雅黑" panose="020B0503020204020204" pitchFamily="34" charset="-122"/>
            </a:endParaRPr>
          </a:p>
        </p:txBody>
      </p:sp>
      <p:sp>
        <p:nvSpPr>
          <p:cNvPr id="64" name="矩形 63"/>
          <p:cNvSpPr/>
          <p:nvPr/>
        </p:nvSpPr>
        <p:spPr>
          <a:xfrm>
            <a:off x="3007957" y="4265500"/>
            <a:ext cx="1597478" cy="497957"/>
          </a:xfrm>
          <a:prstGeom prst="rect">
            <a:avLst/>
          </a:prstGeom>
        </p:spPr>
        <p:txBody>
          <a:bodyPr wrap="square">
            <a:spAutoFit/>
          </a:bodyPr>
          <a:lstStyle/>
          <a:p>
            <a:pPr algn="ctr">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重要支撑</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5" name="矩形 64"/>
          <p:cNvSpPr/>
          <p:nvPr/>
        </p:nvSpPr>
        <p:spPr>
          <a:xfrm>
            <a:off x="2933436" y="4849322"/>
            <a:ext cx="1746520" cy="941155"/>
          </a:xfrm>
          <a:prstGeom prst="rect">
            <a:avLst/>
          </a:prstGeom>
        </p:spPr>
        <p:txBody>
          <a:bodyPr wrap="square">
            <a:spAutoFit/>
          </a:bodyPr>
          <a:lstStyle/>
          <a:p>
            <a:pPr algn="just">
              <a:lnSpc>
                <a:spcPct val="120000"/>
              </a:lnSpc>
            </a:pPr>
            <a:r>
              <a:rPr lang="zh-CN" altLang="en-US" sz="2400" dirty="0">
                <a:latin typeface="微软雅黑" panose="020B0503020204020204" pitchFamily="34" charset="-122"/>
                <a:ea typeface="微软雅黑" panose="020B0503020204020204" pitchFamily="34" charset="-122"/>
              </a:rPr>
              <a:t>科技进步和创新</a:t>
            </a:r>
            <a:endParaRPr lang="en-US" altLang="zh-CN" sz="2400" dirty="0">
              <a:latin typeface="微软雅黑" panose="020B0503020204020204" pitchFamily="34" charset="-122"/>
              <a:ea typeface="微软雅黑" panose="020B0503020204020204" pitchFamily="34" charset="-122"/>
            </a:endParaRPr>
          </a:p>
        </p:txBody>
      </p:sp>
      <p:sp>
        <p:nvSpPr>
          <p:cNvPr id="66" name="矩形 65"/>
          <p:cNvSpPr/>
          <p:nvPr/>
        </p:nvSpPr>
        <p:spPr>
          <a:xfrm>
            <a:off x="5278558" y="4265500"/>
            <a:ext cx="1875057" cy="941155"/>
          </a:xfrm>
          <a:prstGeom prst="rect">
            <a:avLst/>
          </a:prstGeom>
        </p:spPr>
        <p:txBody>
          <a:bodyPr wrap="square">
            <a:spAutoFit/>
          </a:bodyP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根本出发点和落脚点</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342826" y="5166418"/>
            <a:ext cx="1746520" cy="941155"/>
          </a:xfrm>
          <a:prstGeom prst="rect">
            <a:avLst/>
          </a:prstGeom>
        </p:spPr>
        <p:txBody>
          <a:bodyPr wrap="square">
            <a:spAutoFit/>
          </a:bodyPr>
          <a:lstStyle/>
          <a:p>
            <a:pPr algn="just">
              <a:lnSpc>
                <a:spcPct val="120000"/>
              </a:lnSpc>
            </a:pPr>
            <a:r>
              <a:rPr lang="zh-CN" altLang="en-US" sz="2400" dirty="0">
                <a:latin typeface="微软雅黑" panose="020B0503020204020204" pitchFamily="34" charset="-122"/>
                <a:ea typeface="微软雅黑" panose="020B0503020204020204" pitchFamily="34" charset="-122"/>
              </a:rPr>
              <a:t>保障和改善民生</a:t>
            </a:r>
            <a:endParaRPr lang="en-US" altLang="zh-CN" sz="2400" dirty="0">
              <a:latin typeface="微软雅黑" panose="020B0503020204020204" pitchFamily="34" charset="-122"/>
              <a:ea typeface="微软雅黑" panose="020B0503020204020204" pitchFamily="34" charset="-122"/>
            </a:endParaRPr>
          </a:p>
        </p:txBody>
      </p:sp>
      <p:sp>
        <p:nvSpPr>
          <p:cNvPr id="68" name="矩形 67"/>
          <p:cNvSpPr/>
          <p:nvPr/>
        </p:nvSpPr>
        <p:spPr>
          <a:xfrm>
            <a:off x="7533287" y="3698553"/>
            <a:ext cx="1875057" cy="497957"/>
          </a:xfrm>
          <a:prstGeom prst="rect">
            <a:avLst/>
          </a:prstGeom>
        </p:spPr>
        <p:txBody>
          <a:bodyPr wrap="square">
            <a:spAutoFit/>
          </a:bodyP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重要着力点</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7597555" y="4335679"/>
            <a:ext cx="1746520" cy="1384353"/>
          </a:xfrm>
          <a:prstGeom prst="rect">
            <a:avLst/>
          </a:prstGeom>
        </p:spPr>
        <p:txBody>
          <a:bodyPr wrap="square">
            <a:spAutoFit/>
          </a:bodyPr>
          <a:lstStyle/>
          <a:p>
            <a:pPr algn="just">
              <a:lnSpc>
                <a:spcPct val="120000"/>
              </a:lnSpc>
            </a:pPr>
            <a:r>
              <a:rPr lang="zh-CN" altLang="en-US" sz="2400" dirty="0">
                <a:latin typeface="微软雅黑" panose="020B0503020204020204" pitchFamily="34" charset="-122"/>
                <a:ea typeface="微软雅黑" panose="020B0503020204020204" pitchFamily="34" charset="-122"/>
              </a:rPr>
              <a:t>建设资源节约型、环境友好型社会</a:t>
            </a:r>
            <a:endParaRPr lang="en-US" altLang="zh-CN" sz="2400" dirty="0">
              <a:latin typeface="微软雅黑" panose="020B0503020204020204" pitchFamily="34" charset="-122"/>
              <a:ea typeface="微软雅黑" panose="020B0503020204020204" pitchFamily="34" charset="-122"/>
            </a:endParaRPr>
          </a:p>
        </p:txBody>
      </p:sp>
      <p:sp>
        <p:nvSpPr>
          <p:cNvPr id="70" name="矩形 69"/>
          <p:cNvSpPr/>
          <p:nvPr/>
        </p:nvSpPr>
        <p:spPr>
          <a:xfrm>
            <a:off x="9874511" y="3698553"/>
            <a:ext cx="1660998" cy="497957"/>
          </a:xfrm>
          <a:prstGeom prst="rect">
            <a:avLst/>
          </a:prstGeom>
        </p:spPr>
        <p:txBody>
          <a:bodyPr wrap="square">
            <a:spAutoFit/>
          </a:bodyP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强大动力</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71" name="矩形 70"/>
          <p:cNvSpPr/>
          <p:nvPr/>
        </p:nvSpPr>
        <p:spPr>
          <a:xfrm>
            <a:off x="9874511" y="4335679"/>
            <a:ext cx="1746520" cy="497957"/>
          </a:xfrm>
          <a:prstGeom prst="rect">
            <a:avLst/>
          </a:prstGeom>
        </p:spPr>
        <p:txBody>
          <a:bodyPr wrap="square">
            <a:spAutoFit/>
          </a:bodyPr>
          <a:lstStyle/>
          <a:p>
            <a:pPr algn="just">
              <a:lnSpc>
                <a:spcPct val="120000"/>
              </a:lnSpc>
            </a:pPr>
            <a:r>
              <a:rPr lang="zh-CN" altLang="en-US" sz="2400" dirty="0">
                <a:latin typeface="微软雅黑" panose="020B0503020204020204" pitchFamily="34" charset="-122"/>
                <a:ea typeface="微软雅黑" panose="020B0503020204020204" pitchFamily="34" charset="-122"/>
              </a:rPr>
              <a:t>改革开放</a:t>
            </a:r>
            <a:endParaRPr lang="en-US" altLang="zh-CN" sz="2400"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10698857" y="1910034"/>
            <a:ext cx="1446000" cy="369332"/>
          </a:xfrm>
          <a:prstGeom prst="rect">
            <a:avLst/>
          </a:prstGeom>
          <a:noFill/>
        </p:spPr>
        <p:txBody>
          <a:bodyPr wrap="square" rtlCol="0">
            <a:spAutoFit/>
          </a:bodyPr>
          <a:lstStyle/>
          <a:p>
            <a:r>
              <a:rPr lang="zh-CN" altLang="en-US" dirty="0"/>
              <a:t>教材</a:t>
            </a:r>
            <a:r>
              <a:rPr lang="en-US" altLang="zh-CN" dirty="0"/>
              <a:t>p.229</a:t>
            </a:r>
            <a:endParaRPr lang="zh-CN" altLang="en-US" dirty="0"/>
          </a:p>
        </p:txBody>
      </p:sp>
      <p:sp>
        <p:nvSpPr>
          <p:cNvPr id="73" name="文本框 72"/>
          <p:cNvSpPr txBox="1"/>
          <p:nvPr/>
        </p:nvSpPr>
        <p:spPr>
          <a:xfrm>
            <a:off x="576384" y="2164531"/>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）坚持科学发展，必须加快转变经济发展方式</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500"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anim calcmode="lin" valueType="num">
                                      <p:cBhvr>
                                        <p:cTn id="20" dur="500" fill="hold"/>
                                        <p:tgtEl>
                                          <p:spTgt spid="73"/>
                                        </p:tgtEl>
                                        <p:attrNameLst>
                                          <p:attrName>ppt_x</p:attrName>
                                        </p:attrNameLst>
                                      </p:cBhvr>
                                      <p:tavLst>
                                        <p:tav tm="0">
                                          <p:val>
                                            <p:strVal val="#ppt_x"/>
                                          </p:val>
                                        </p:tav>
                                        <p:tav tm="100000">
                                          <p:val>
                                            <p:strVal val="#ppt_x"/>
                                          </p:val>
                                        </p:tav>
                                      </p:tavLst>
                                    </p:anim>
                                    <p:anim calcmode="lin" valueType="num">
                                      <p:cBhvr>
                                        <p:cTn id="21" dur="5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par>
                          <p:cTn id="40" fill="hold">
                            <p:stCondLst>
                              <p:cond delay="1500"/>
                            </p:stCondLst>
                            <p:childTnLst>
                              <p:par>
                                <p:cTn id="41" presetID="53" presetClass="entr" presetSubtype="16"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ppt_w</p:attrName>
                                        </p:attrNameLst>
                                      </p:cBhvr>
                                      <p:tavLst>
                                        <p:tav tm="0">
                                          <p:val>
                                            <p:fltVal val="0"/>
                                          </p:val>
                                        </p:tav>
                                        <p:tav tm="100000">
                                          <p:val>
                                            <p:strVal val="#ppt_w"/>
                                          </p:val>
                                        </p:tav>
                                      </p:tavLst>
                                    </p:anim>
                                    <p:anim calcmode="lin" valueType="num">
                                      <p:cBhvr>
                                        <p:cTn id="44" dur="500" fill="hold"/>
                                        <p:tgtEl>
                                          <p:spTgt spid="64"/>
                                        </p:tgtEl>
                                        <p:attrNameLst>
                                          <p:attrName>ppt_h</p:attrName>
                                        </p:attrNameLst>
                                      </p:cBhvr>
                                      <p:tavLst>
                                        <p:tav tm="0">
                                          <p:val>
                                            <p:fltVal val="0"/>
                                          </p:val>
                                        </p:tav>
                                        <p:tav tm="100000">
                                          <p:val>
                                            <p:strVal val="#ppt_h"/>
                                          </p:val>
                                        </p:tav>
                                      </p:tavLst>
                                    </p:anim>
                                    <p:animEffect transition="in" filter="fade">
                                      <p:cBhvr>
                                        <p:cTn id="45" dur="500"/>
                                        <p:tgtEl>
                                          <p:spTgt spid="64"/>
                                        </p:tgtEl>
                                      </p:cBhvr>
                                    </p:animEffect>
                                  </p:childTnLst>
                                </p:cTn>
                              </p:par>
                            </p:childTnLst>
                          </p:cTn>
                        </p:par>
                        <p:par>
                          <p:cTn id="46" fill="hold">
                            <p:stCondLst>
                              <p:cond delay="2000"/>
                            </p:stCondLst>
                            <p:childTnLst>
                              <p:par>
                                <p:cTn id="47" presetID="53" presetClass="entr" presetSubtype="16"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childTnLst>
                          </p:cTn>
                        </p:par>
                        <p:par>
                          <p:cTn id="52" fill="hold">
                            <p:stCondLst>
                              <p:cond delay="2500"/>
                            </p:stCondLst>
                            <p:childTnLst>
                              <p:par>
                                <p:cTn id="53" presetID="53" presetClass="entr" presetSubtype="16" fill="hold" grpId="0" nodeType="after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p:cTn id="55" dur="500" fill="hold"/>
                                        <p:tgtEl>
                                          <p:spTgt spid="66"/>
                                        </p:tgtEl>
                                        <p:attrNameLst>
                                          <p:attrName>ppt_w</p:attrName>
                                        </p:attrNameLst>
                                      </p:cBhvr>
                                      <p:tavLst>
                                        <p:tav tm="0">
                                          <p:val>
                                            <p:fltVal val="0"/>
                                          </p:val>
                                        </p:tav>
                                        <p:tav tm="100000">
                                          <p:val>
                                            <p:strVal val="#ppt_w"/>
                                          </p:val>
                                        </p:tav>
                                      </p:tavLst>
                                    </p:anim>
                                    <p:anim calcmode="lin" valueType="num">
                                      <p:cBhvr>
                                        <p:cTn id="56" dur="500" fill="hold"/>
                                        <p:tgtEl>
                                          <p:spTgt spid="66"/>
                                        </p:tgtEl>
                                        <p:attrNameLst>
                                          <p:attrName>ppt_h</p:attrName>
                                        </p:attrNameLst>
                                      </p:cBhvr>
                                      <p:tavLst>
                                        <p:tav tm="0">
                                          <p:val>
                                            <p:fltVal val="0"/>
                                          </p:val>
                                        </p:tav>
                                        <p:tav tm="100000">
                                          <p:val>
                                            <p:strVal val="#ppt_h"/>
                                          </p:val>
                                        </p:tav>
                                      </p:tavLst>
                                    </p:anim>
                                    <p:animEffect transition="in" filter="fade">
                                      <p:cBhvr>
                                        <p:cTn id="57" dur="500"/>
                                        <p:tgtEl>
                                          <p:spTgt spid="66"/>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p:cTn id="61" dur="500" fill="hold"/>
                                        <p:tgtEl>
                                          <p:spTgt spid="67"/>
                                        </p:tgtEl>
                                        <p:attrNameLst>
                                          <p:attrName>ppt_w</p:attrName>
                                        </p:attrNameLst>
                                      </p:cBhvr>
                                      <p:tavLst>
                                        <p:tav tm="0">
                                          <p:val>
                                            <p:fltVal val="0"/>
                                          </p:val>
                                        </p:tav>
                                        <p:tav tm="100000">
                                          <p:val>
                                            <p:strVal val="#ppt_w"/>
                                          </p:val>
                                        </p:tav>
                                      </p:tavLst>
                                    </p:anim>
                                    <p:anim calcmode="lin" valueType="num">
                                      <p:cBhvr>
                                        <p:cTn id="62" dur="500" fill="hold"/>
                                        <p:tgtEl>
                                          <p:spTgt spid="67"/>
                                        </p:tgtEl>
                                        <p:attrNameLst>
                                          <p:attrName>ppt_h</p:attrName>
                                        </p:attrNameLst>
                                      </p:cBhvr>
                                      <p:tavLst>
                                        <p:tav tm="0">
                                          <p:val>
                                            <p:fltVal val="0"/>
                                          </p:val>
                                        </p:tav>
                                        <p:tav tm="100000">
                                          <p:val>
                                            <p:strVal val="#ppt_h"/>
                                          </p:val>
                                        </p:tav>
                                      </p:tavLst>
                                    </p:anim>
                                    <p:animEffect transition="in" filter="fade">
                                      <p:cBhvr>
                                        <p:cTn id="63" dur="500"/>
                                        <p:tgtEl>
                                          <p:spTgt spid="67"/>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childTnLst>
                          </p:cTn>
                        </p:par>
                        <p:par>
                          <p:cTn id="70" fill="hold">
                            <p:stCondLst>
                              <p:cond delay="4000"/>
                            </p:stCondLst>
                            <p:childTnLst>
                              <p:par>
                                <p:cTn id="71" presetID="53" presetClass="entr" presetSubtype="16" fill="hold" grpId="0" nodeType="afterEffect">
                                  <p:stCondLst>
                                    <p:cond delay="0"/>
                                  </p:stCondLst>
                                  <p:childTnLst>
                                    <p:set>
                                      <p:cBhvr>
                                        <p:cTn id="72" dur="1" fill="hold">
                                          <p:stCondLst>
                                            <p:cond delay="0"/>
                                          </p:stCondLst>
                                        </p:cTn>
                                        <p:tgtEl>
                                          <p:spTgt spid="69"/>
                                        </p:tgtEl>
                                        <p:attrNameLst>
                                          <p:attrName>style.visibility</p:attrName>
                                        </p:attrNameLst>
                                      </p:cBhvr>
                                      <p:to>
                                        <p:strVal val="visible"/>
                                      </p:to>
                                    </p:set>
                                    <p:anim calcmode="lin" valueType="num">
                                      <p:cBhvr>
                                        <p:cTn id="73" dur="500" fill="hold"/>
                                        <p:tgtEl>
                                          <p:spTgt spid="69"/>
                                        </p:tgtEl>
                                        <p:attrNameLst>
                                          <p:attrName>ppt_w</p:attrName>
                                        </p:attrNameLst>
                                      </p:cBhvr>
                                      <p:tavLst>
                                        <p:tav tm="0">
                                          <p:val>
                                            <p:fltVal val="0"/>
                                          </p:val>
                                        </p:tav>
                                        <p:tav tm="100000">
                                          <p:val>
                                            <p:strVal val="#ppt_w"/>
                                          </p:val>
                                        </p:tav>
                                      </p:tavLst>
                                    </p:anim>
                                    <p:anim calcmode="lin" valueType="num">
                                      <p:cBhvr>
                                        <p:cTn id="74" dur="500" fill="hold"/>
                                        <p:tgtEl>
                                          <p:spTgt spid="69"/>
                                        </p:tgtEl>
                                        <p:attrNameLst>
                                          <p:attrName>ppt_h</p:attrName>
                                        </p:attrNameLst>
                                      </p:cBhvr>
                                      <p:tavLst>
                                        <p:tav tm="0">
                                          <p:val>
                                            <p:fltVal val="0"/>
                                          </p:val>
                                        </p:tav>
                                        <p:tav tm="100000">
                                          <p:val>
                                            <p:strVal val="#ppt_h"/>
                                          </p:val>
                                        </p:tav>
                                      </p:tavLst>
                                    </p:anim>
                                    <p:animEffect transition="in" filter="fade">
                                      <p:cBhvr>
                                        <p:cTn id="75" dur="500"/>
                                        <p:tgtEl>
                                          <p:spTgt spid="69"/>
                                        </p:tgtEl>
                                      </p:cBhvr>
                                    </p:animEffect>
                                  </p:childTnLst>
                                </p:cTn>
                              </p:par>
                            </p:childTnLst>
                          </p:cTn>
                        </p:par>
                        <p:par>
                          <p:cTn id="76" fill="hold">
                            <p:stCondLst>
                              <p:cond delay="4500"/>
                            </p:stCondLst>
                            <p:childTnLst>
                              <p:par>
                                <p:cTn id="77" presetID="53" presetClass="entr" presetSubtype="16" fill="hold" grpId="0" nodeType="after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p:cTn id="79" dur="500" fill="hold"/>
                                        <p:tgtEl>
                                          <p:spTgt spid="70"/>
                                        </p:tgtEl>
                                        <p:attrNameLst>
                                          <p:attrName>ppt_w</p:attrName>
                                        </p:attrNameLst>
                                      </p:cBhvr>
                                      <p:tavLst>
                                        <p:tav tm="0">
                                          <p:val>
                                            <p:fltVal val="0"/>
                                          </p:val>
                                        </p:tav>
                                        <p:tav tm="100000">
                                          <p:val>
                                            <p:strVal val="#ppt_w"/>
                                          </p:val>
                                        </p:tav>
                                      </p:tavLst>
                                    </p:anim>
                                    <p:anim calcmode="lin" valueType="num">
                                      <p:cBhvr>
                                        <p:cTn id="80" dur="500" fill="hold"/>
                                        <p:tgtEl>
                                          <p:spTgt spid="70"/>
                                        </p:tgtEl>
                                        <p:attrNameLst>
                                          <p:attrName>ppt_h</p:attrName>
                                        </p:attrNameLst>
                                      </p:cBhvr>
                                      <p:tavLst>
                                        <p:tav tm="0">
                                          <p:val>
                                            <p:fltVal val="0"/>
                                          </p:val>
                                        </p:tav>
                                        <p:tav tm="100000">
                                          <p:val>
                                            <p:strVal val="#ppt_h"/>
                                          </p:val>
                                        </p:tav>
                                      </p:tavLst>
                                    </p:anim>
                                    <p:animEffect transition="in" filter="fade">
                                      <p:cBhvr>
                                        <p:cTn id="81" dur="500"/>
                                        <p:tgtEl>
                                          <p:spTgt spid="70"/>
                                        </p:tgtEl>
                                      </p:cBhvr>
                                    </p:animEffect>
                                  </p:childTnLst>
                                </p:cTn>
                              </p:par>
                            </p:childTnLst>
                          </p:cTn>
                        </p:par>
                        <p:par>
                          <p:cTn id="82" fill="hold">
                            <p:stCondLst>
                              <p:cond delay="5000"/>
                            </p:stCondLst>
                            <p:childTnLst>
                              <p:par>
                                <p:cTn id="83" presetID="53" presetClass="entr" presetSubtype="16" fill="hold" grpId="0" nodeType="after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p:cTn id="85" dur="500" fill="hold"/>
                                        <p:tgtEl>
                                          <p:spTgt spid="71"/>
                                        </p:tgtEl>
                                        <p:attrNameLst>
                                          <p:attrName>ppt_w</p:attrName>
                                        </p:attrNameLst>
                                      </p:cBhvr>
                                      <p:tavLst>
                                        <p:tav tm="0">
                                          <p:val>
                                            <p:fltVal val="0"/>
                                          </p:val>
                                        </p:tav>
                                        <p:tav tm="100000">
                                          <p:val>
                                            <p:strVal val="#ppt_w"/>
                                          </p:val>
                                        </p:tav>
                                      </p:tavLst>
                                    </p:anim>
                                    <p:anim calcmode="lin" valueType="num">
                                      <p:cBhvr>
                                        <p:cTn id="86" dur="500" fill="hold"/>
                                        <p:tgtEl>
                                          <p:spTgt spid="71"/>
                                        </p:tgtEl>
                                        <p:attrNameLst>
                                          <p:attrName>ppt_h</p:attrName>
                                        </p:attrNameLst>
                                      </p:cBhvr>
                                      <p:tavLst>
                                        <p:tav tm="0">
                                          <p:val>
                                            <p:fltVal val="0"/>
                                          </p:val>
                                        </p:tav>
                                        <p:tav tm="100000">
                                          <p:val>
                                            <p:strVal val="#ppt_h"/>
                                          </p:val>
                                        </p:tav>
                                      </p:tavLst>
                                    </p:anim>
                                    <p:animEffect transition="in" filter="fade">
                                      <p:cBhvr>
                                        <p:cTn id="87" dur="500"/>
                                        <p:tgtEl>
                                          <p:spTgt spid="71"/>
                                        </p:tgtEl>
                                      </p:cBhvr>
                                    </p:animEffect>
                                  </p:childTnLst>
                                </p:cTn>
                              </p:par>
                            </p:childTnLst>
                          </p:cTn>
                        </p:par>
                        <p:par>
                          <p:cTn id="88" fill="hold">
                            <p:stCondLst>
                              <p:cond delay="5500"/>
                            </p:stCondLst>
                            <p:childTnLst>
                              <p:par>
                                <p:cTn id="89" presetID="42" presetClass="entr" presetSubtype="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1000"/>
                                        <p:tgtEl>
                                          <p:spTgt spid="72"/>
                                        </p:tgtEl>
                                      </p:cBhvr>
                                    </p:animEffect>
                                    <p:anim calcmode="lin" valueType="num">
                                      <p:cBhvr>
                                        <p:cTn id="92" dur="1000" fill="hold"/>
                                        <p:tgtEl>
                                          <p:spTgt spid="72"/>
                                        </p:tgtEl>
                                        <p:attrNameLst>
                                          <p:attrName>ppt_x</p:attrName>
                                        </p:attrNameLst>
                                      </p:cBhvr>
                                      <p:tavLst>
                                        <p:tav tm="0">
                                          <p:val>
                                            <p:strVal val="#ppt_x"/>
                                          </p:val>
                                        </p:tav>
                                        <p:tav tm="100000">
                                          <p:val>
                                            <p:strVal val="#ppt_x"/>
                                          </p:val>
                                        </p:tav>
                                      </p:tavLst>
                                    </p:anim>
                                    <p:anim calcmode="lin" valueType="num">
                                      <p:cBhvr>
                                        <p:cTn id="9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、推动经济社会发展是科学发展观的第一要义</a:t>
            </a:r>
          </a:p>
        </p:txBody>
      </p:sp>
      <p:sp>
        <p:nvSpPr>
          <p:cNvPr id="73" name="文本框 72"/>
          <p:cNvSpPr txBox="1"/>
          <p:nvPr/>
        </p:nvSpPr>
        <p:spPr>
          <a:xfrm>
            <a:off x="576384" y="2164531"/>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1</a:t>
            </a:r>
            <a:r>
              <a:rPr lang="zh-CN" altLang="en-US" sz="2400" b="1" dirty="0">
                <a:solidFill>
                  <a:srgbClr val="FF0000"/>
                </a:solidFill>
                <a:latin typeface="华文中宋" panose="02010600040101010101" pitchFamily="2" charset="-122"/>
                <a:ea typeface="华文中宋" panose="02010600040101010101" pitchFamily="2" charset="-122"/>
              </a:rPr>
              <a:t>）坚持科学发展，必须加快转变经济发展方式</a:t>
            </a:r>
          </a:p>
        </p:txBody>
      </p:sp>
      <p:sp>
        <p:nvSpPr>
          <p:cNvPr id="74" name="矩形 73"/>
          <p:cNvSpPr/>
          <p:nvPr/>
        </p:nvSpPr>
        <p:spPr>
          <a:xfrm>
            <a:off x="576384" y="2791213"/>
            <a:ext cx="10918275" cy="1261499"/>
          </a:xfrm>
          <a:prstGeom prst="rect">
            <a:avLst/>
          </a:prstGeom>
        </p:spPr>
        <p:txBody>
          <a:bodyPr wrap="square">
            <a:spAutoFit/>
          </a:bodyPr>
          <a:lstStyle/>
          <a:p>
            <a:pPr lvl="0" indent="629920" algn="just">
              <a:lnSpc>
                <a:spcPct val="110000"/>
              </a:lnSpc>
              <a:defRPr/>
            </a:pPr>
            <a:r>
              <a:rPr lang="en-US" altLang="zh-CN" sz="2400" dirty="0">
                <a:solidFill>
                  <a:prstClr val="black"/>
                </a:solidFill>
                <a:latin typeface="楷体" panose="02010609060101010101" pitchFamily="49" charset="-122"/>
                <a:ea typeface="楷体" panose="02010609060101010101" pitchFamily="49" charset="-122"/>
              </a:rPr>
              <a:t>2006</a:t>
            </a:r>
            <a:r>
              <a:rPr lang="zh-CN" altLang="en-US" sz="2400" dirty="0">
                <a:solidFill>
                  <a:prstClr val="black"/>
                </a:solidFill>
                <a:latin typeface="楷体" panose="02010609060101010101" pitchFamily="49" charset="-122"/>
                <a:ea typeface="楷体" panose="02010609060101010101" pitchFamily="49" charset="-122"/>
              </a:rPr>
              <a:t>年，胡锦涛在党外人士座谈会上强调要促进经济</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b="1" dirty="0">
                <a:solidFill>
                  <a:srgbClr val="C00000"/>
                </a:solidFill>
                <a:latin typeface="楷体" panose="02010609060101010101" pitchFamily="49" charset="-122"/>
                <a:ea typeface="楷体" panose="02010609060101010101" pitchFamily="49" charset="-122"/>
              </a:rPr>
              <a:t>又好又快发展</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把</a:t>
            </a:r>
            <a:r>
              <a:rPr lang="en-US" altLang="zh-CN" sz="2400" dirty="0">
                <a:solidFill>
                  <a:srgbClr val="C00000"/>
                </a:solidFill>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好</a:t>
            </a:r>
            <a:r>
              <a:rPr lang="en-US" altLang="zh-CN" sz="2400" dirty="0">
                <a:solidFill>
                  <a:srgbClr val="C00000"/>
                </a:solidFill>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字放在</a:t>
            </a:r>
            <a:r>
              <a:rPr lang="en-US" altLang="zh-CN" sz="2400" dirty="0">
                <a:solidFill>
                  <a:srgbClr val="C00000"/>
                </a:solidFill>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快</a:t>
            </a:r>
            <a:r>
              <a:rPr lang="en-US" altLang="zh-CN" sz="2400" dirty="0">
                <a:solidFill>
                  <a:srgbClr val="C00000"/>
                </a:solidFill>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字之前</a:t>
            </a:r>
            <a:r>
              <a:rPr lang="zh-CN" altLang="en-US" sz="2400" dirty="0">
                <a:solidFill>
                  <a:prstClr val="black"/>
                </a:solidFill>
                <a:latin typeface="楷体" panose="02010609060101010101" pitchFamily="49" charset="-122"/>
                <a:ea typeface="楷体" panose="02010609060101010101" pitchFamily="49" charset="-122"/>
              </a:rPr>
              <a:t>，体现了发展理念的重大变化。实现我国经济社会</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又好又快</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a:solidFill>
                  <a:prstClr val="black"/>
                </a:solidFill>
                <a:latin typeface="楷体" panose="02010609060101010101" pitchFamily="49" charset="-122"/>
                <a:ea typeface="楷体" panose="02010609060101010101" pitchFamily="49" charset="-122"/>
              </a:rPr>
              <a:t>发展是全面落实科学发展观的本质要求。</a:t>
            </a:r>
            <a:endParaRPr lang="en-US" altLang="zh-CN" sz="2400" dirty="0">
              <a:solidFill>
                <a:prstClr val="black"/>
              </a:solidFill>
              <a:latin typeface="楷体" panose="02010609060101010101" pitchFamily="49" charset="-122"/>
              <a:ea typeface="楷体" panose="02010609060101010101" pitchFamily="49" charset="-122"/>
            </a:endParaRPr>
          </a:p>
        </p:txBody>
      </p:sp>
      <p:grpSp>
        <p:nvGrpSpPr>
          <p:cNvPr id="75" name="组合 74"/>
          <p:cNvGrpSpPr/>
          <p:nvPr/>
        </p:nvGrpSpPr>
        <p:grpSpPr>
          <a:xfrm>
            <a:off x="1039234" y="4286914"/>
            <a:ext cx="10113530" cy="2384367"/>
            <a:chOff x="1169988" y="4368124"/>
            <a:chExt cx="10113530" cy="2384367"/>
          </a:xfrm>
        </p:grpSpPr>
        <p:sp>
          <p:nvSpPr>
            <p:cNvPr id="76" name="矩形 75"/>
            <p:cNvSpPr/>
            <p:nvPr/>
          </p:nvSpPr>
          <p:spPr>
            <a:xfrm>
              <a:off x="1169988" y="4368124"/>
              <a:ext cx="10025550" cy="2384367"/>
            </a:xfrm>
            <a:prstGeom prst="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564466" y="4748911"/>
              <a:ext cx="264687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投资、出口拉动</a:t>
              </a:r>
              <a:endParaRPr lang="en-US" altLang="zh-CN" sz="2400" dirty="0">
                <a:latin typeface="微软雅黑" panose="020B0503020204020204" pitchFamily="34" charset="-122"/>
                <a:ea typeface="微软雅黑" panose="020B0503020204020204" pitchFamily="34" charset="-122"/>
              </a:endParaRPr>
            </a:p>
          </p:txBody>
        </p:sp>
        <p:sp>
          <p:nvSpPr>
            <p:cNvPr id="78" name="箭头: 右 77"/>
            <p:cNvSpPr/>
            <p:nvPr/>
          </p:nvSpPr>
          <p:spPr>
            <a:xfrm>
              <a:off x="4634144" y="5040454"/>
              <a:ext cx="868855" cy="232913"/>
            </a:xfrm>
            <a:prstGeom prst="rightArrow">
              <a:avLst/>
            </a:prstGeom>
            <a:gradFill>
              <a:gsLst>
                <a:gs pos="23000">
                  <a:srgbClr val="DA0000"/>
                </a:gs>
                <a:gs pos="76000">
                  <a:srgbClr val="A4070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右 78"/>
            <p:cNvSpPr/>
            <p:nvPr/>
          </p:nvSpPr>
          <p:spPr>
            <a:xfrm>
              <a:off x="4634144" y="5668010"/>
              <a:ext cx="868855" cy="232913"/>
            </a:xfrm>
            <a:prstGeom prst="rightArrow">
              <a:avLst/>
            </a:prstGeom>
            <a:gradFill>
              <a:gsLst>
                <a:gs pos="23000">
                  <a:srgbClr val="DA0000"/>
                </a:gs>
                <a:gs pos="76000">
                  <a:srgbClr val="A4070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5672281" y="4748911"/>
              <a:ext cx="3877985" cy="461665"/>
            </a:xfrm>
            <a:prstGeom prst="rect">
              <a:avLst/>
            </a:prstGeom>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消费、投资、出口协调拉动</a:t>
              </a:r>
              <a:endParaRPr lang="zh-CN" altLang="en-US" dirty="0"/>
            </a:p>
          </p:txBody>
        </p:sp>
        <p:sp>
          <p:nvSpPr>
            <p:cNvPr id="81" name="矩形 80"/>
            <p:cNvSpPr/>
            <p:nvPr/>
          </p:nvSpPr>
          <p:spPr>
            <a:xfrm>
              <a:off x="5672281" y="5465049"/>
              <a:ext cx="4493538" cy="461665"/>
            </a:xfrm>
            <a:prstGeom prst="rect">
              <a:avLst/>
            </a:prstGeom>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第一、第二、第三产业协同带动</a:t>
              </a:r>
              <a:endParaRPr lang="zh-CN" altLang="en-US" dirty="0"/>
            </a:p>
          </p:txBody>
        </p:sp>
        <p:sp>
          <p:nvSpPr>
            <p:cNvPr id="82" name="矩形 81"/>
            <p:cNvSpPr/>
            <p:nvPr/>
          </p:nvSpPr>
          <p:spPr>
            <a:xfrm>
              <a:off x="5672281" y="6181188"/>
              <a:ext cx="5611237" cy="461665"/>
            </a:xfrm>
            <a:prstGeom prst="rect">
              <a:avLst/>
            </a:prstGeom>
          </p:spPr>
          <p:txBody>
            <a:bodyPr wrap="squar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科技进步、劳动者素质提高、管理创新</a:t>
              </a:r>
              <a:endParaRPr lang="zh-CN" altLang="en-US" dirty="0"/>
            </a:p>
          </p:txBody>
        </p:sp>
        <p:sp>
          <p:nvSpPr>
            <p:cNvPr id="83" name="箭头: 右 82"/>
            <p:cNvSpPr/>
            <p:nvPr/>
          </p:nvSpPr>
          <p:spPr>
            <a:xfrm>
              <a:off x="4634144" y="6295565"/>
              <a:ext cx="868855" cy="232913"/>
            </a:xfrm>
            <a:prstGeom prst="rightArrow">
              <a:avLst/>
            </a:prstGeom>
            <a:gradFill>
              <a:gsLst>
                <a:gs pos="23000">
                  <a:srgbClr val="DA0000"/>
                </a:gs>
                <a:gs pos="76000">
                  <a:srgbClr val="A4070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4634144" y="4562858"/>
              <a:ext cx="800219" cy="461665"/>
            </a:xfrm>
            <a:prstGeom prst="rect">
              <a:avLst/>
            </a:prstGeom>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转变</a:t>
              </a:r>
              <a:endParaRPr lang="zh-CN" altLang="en-US" sz="2400" b="1" dirty="0">
                <a:solidFill>
                  <a:srgbClr val="C00000"/>
                </a:solidFill>
              </a:endParaRPr>
            </a:p>
          </p:txBody>
        </p:sp>
        <p:sp>
          <p:nvSpPr>
            <p:cNvPr id="85" name="矩形 84"/>
            <p:cNvSpPr/>
            <p:nvPr/>
          </p:nvSpPr>
          <p:spPr>
            <a:xfrm>
              <a:off x="1564466" y="5448061"/>
              <a:ext cx="2031325" cy="461665"/>
            </a:xfrm>
            <a:prstGeom prst="rect">
              <a:avLst/>
            </a:prstGeom>
          </p:spPr>
          <p:txBody>
            <a:bodyPr wrap="none">
              <a:spAutoFit/>
            </a:bodyPr>
            <a:lstStyle/>
            <a:p>
              <a:pPr lvl="0" algn="just"/>
              <a:r>
                <a:rPr lang="zh-CN" altLang="en-US" sz="2400" dirty="0">
                  <a:solidFill>
                    <a:prstClr val="black"/>
                  </a:solidFill>
                  <a:latin typeface="微软雅黑" panose="020B0503020204020204" pitchFamily="34" charset="-122"/>
                  <a:ea typeface="微软雅黑" panose="020B0503020204020204" pitchFamily="34" charset="-122"/>
                </a:rPr>
                <a:t>第二产业带动</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86" name="矩形 85"/>
            <p:cNvSpPr/>
            <p:nvPr/>
          </p:nvSpPr>
          <p:spPr>
            <a:xfrm>
              <a:off x="1564466" y="6147212"/>
              <a:ext cx="2646878" cy="461665"/>
            </a:xfrm>
            <a:prstGeom prst="rect">
              <a:avLst/>
            </a:prstGeom>
          </p:spPr>
          <p:txBody>
            <a:bodyPr wrap="none">
              <a:spAutoFit/>
            </a:bodyPr>
            <a:lstStyle/>
            <a:p>
              <a:pPr lvl="0" algn="just"/>
              <a:r>
                <a:rPr lang="zh-CN" altLang="en-US" sz="2400" dirty="0">
                  <a:solidFill>
                    <a:prstClr val="black"/>
                  </a:solidFill>
                  <a:latin typeface="微软雅黑" panose="020B0503020204020204" pitchFamily="34" charset="-122"/>
                  <a:ea typeface="微软雅黑" panose="020B0503020204020204" pitchFamily="34" charset="-122"/>
                </a:rPr>
                <a:t>增加物质资源消耗</a:t>
              </a:r>
            </a:p>
          </p:txBody>
        </p:sp>
      </p:grpSp>
      <p:sp>
        <p:nvSpPr>
          <p:cNvPr id="87"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72</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76384" y="1626387"/>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、推动经济社会发展是科学发展观的第一要义</a:t>
            </a:r>
          </a:p>
        </p:txBody>
      </p:sp>
      <p:sp>
        <p:nvSpPr>
          <p:cNvPr id="73" name="文本框 72"/>
          <p:cNvSpPr txBox="1"/>
          <p:nvPr/>
        </p:nvSpPr>
        <p:spPr>
          <a:xfrm>
            <a:off x="621180" y="2348880"/>
            <a:ext cx="779893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2</a:t>
            </a:r>
            <a:r>
              <a:rPr lang="zh-CN" altLang="en-US" sz="2400" b="1" dirty="0">
                <a:solidFill>
                  <a:srgbClr val="FF0000"/>
                </a:solidFill>
                <a:latin typeface="华文中宋" panose="02010600040101010101" pitchFamily="2" charset="-122"/>
                <a:ea typeface="华文中宋" panose="02010600040101010101" pitchFamily="2" charset="-122"/>
              </a:rPr>
              <a:t>）坚持科学发展，必须推动科学技术的跨越式发展</a:t>
            </a:r>
          </a:p>
        </p:txBody>
      </p:sp>
      <p:sp>
        <p:nvSpPr>
          <p:cNvPr id="22" name="矩形 21"/>
          <p:cNvSpPr/>
          <p:nvPr/>
        </p:nvSpPr>
        <p:spPr>
          <a:xfrm>
            <a:off x="767408" y="2847410"/>
            <a:ext cx="10945217" cy="1440010"/>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科学技术</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是经济社会发展中</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最活跃、最具革命性的因素</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，是先进生产力的</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集中体现和主要标志</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提高自主创新能力</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国家发展战略的核心</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提高综合国力的关键</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endParaRPr>
          </a:p>
        </p:txBody>
      </p:sp>
      <p:sp>
        <p:nvSpPr>
          <p:cNvPr id="23" name="文本框 22"/>
          <p:cNvSpPr txBox="1"/>
          <p:nvPr/>
        </p:nvSpPr>
        <p:spPr>
          <a:xfrm>
            <a:off x="621180" y="4509120"/>
            <a:ext cx="718337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3</a:t>
            </a:r>
            <a:r>
              <a:rPr lang="zh-CN" altLang="en-US" sz="2400" b="1" dirty="0">
                <a:solidFill>
                  <a:srgbClr val="FF0000"/>
                </a:solidFill>
                <a:latin typeface="华文中宋" panose="02010600040101010101" pitchFamily="2" charset="-122"/>
                <a:ea typeface="华文中宋" panose="02010600040101010101" pitchFamily="2" charset="-122"/>
              </a:rPr>
              <a:t>）坚持科学发展，必须培养高素质创新型人才</a:t>
            </a:r>
          </a:p>
        </p:txBody>
      </p:sp>
      <p:sp>
        <p:nvSpPr>
          <p:cNvPr id="24" name="文本框 23"/>
          <p:cNvSpPr txBox="1"/>
          <p:nvPr/>
        </p:nvSpPr>
        <p:spPr>
          <a:xfrm>
            <a:off x="621180" y="5262818"/>
            <a:ext cx="6875600"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4</a:t>
            </a:r>
            <a:r>
              <a:rPr lang="zh-CN" altLang="en-US" sz="2400" b="1" dirty="0">
                <a:solidFill>
                  <a:srgbClr val="FF0000"/>
                </a:solidFill>
                <a:latin typeface="华文中宋" panose="02010600040101010101" pitchFamily="2" charset="-122"/>
                <a:ea typeface="华文中宋" panose="02010600040101010101" pitchFamily="2" charset="-122"/>
              </a:rPr>
              <a:t>）坚持科学发展，必须善于抓住和用好机遇</a:t>
            </a:r>
          </a:p>
        </p:txBody>
      </p:sp>
      <p:sp>
        <p:nvSpPr>
          <p:cNvPr id="26"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73</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anim calcmode="lin" valueType="num">
                                      <p:cBhvr>
                                        <p:cTn id="8" dur="250" fill="hold"/>
                                        <p:tgtEl>
                                          <p:spTgt spid="73"/>
                                        </p:tgtEl>
                                        <p:attrNameLst>
                                          <p:attrName>ppt_x</p:attrName>
                                        </p:attrNameLst>
                                      </p:cBhvr>
                                      <p:tavLst>
                                        <p:tav tm="0">
                                          <p:val>
                                            <p:strVal val="#ppt_x"/>
                                          </p:val>
                                        </p:tav>
                                        <p:tav tm="100000">
                                          <p:val>
                                            <p:strVal val="#ppt_x"/>
                                          </p:val>
                                        </p:tav>
                                      </p:tavLst>
                                    </p:anim>
                                    <p:anim calcmode="lin" valueType="num">
                                      <p:cBhvr>
                                        <p:cTn id="9" dur="25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0" end="0"/>
                                            </p:txEl>
                                          </p:spTgt>
                                        </p:tgtEl>
                                        <p:attrNameLst>
                                          <p:attrName>style.visibility</p:attrName>
                                        </p:attrNameLst>
                                      </p:cBhvr>
                                      <p:to>
                                        <p:strVal val="visible"/>
                                      </p:to>
                                    </p:set>
                                    <p:animEffect transition="in" filter="fade">
                                      <p:cBhvr>
                                        <p:cTn id="14" dur="250"/>
                                        <p:tgtEl>
                                          <p:spTgt spid="22">
                                            <p:txEl>
                                              <p:pRg st="0" end="0"/>
                                            </p:txEl>
                                          </p:spTgt>
                                        </p:tgtEl>
                                      </p:cBhvr>
                                    </p:animEffect>
                                    <p:anim calcmode="lin" valueType="num">
                                      <p:cBhvr>
                                        <p:cTn id="15"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1" end="1"/>
                                            </p:txEl>
                                          </p:spTgt>
                                        </p:tgtEl>
                                        <p:attrNameLst>
                                          <p:attrName>style.visibility</p:attrName>
                                        </p:attrNameLst>
                                      </p:cBhvr>
                                      <p:to>
                                        <p:strVal val="visible"/>
                                      </p:to>
                                    </p:set>
                                    <p:animEffect transition="in" filter="fade">
                                      <p:cBhvr>
                                        <p:cTn id="21" dur="250"/>
                                        <p:tgtEl>
                                          <p:spTgt spid="22">
                                            <p:txEl>
                                              <p:pRg st="1" end="1"/>
                                            </p:txEl>
                                          </p:spTgt>
                                        </p:tgtEl>
                                      </p:cBhvr>
                                    </p:animEffect>
                                    <p:anim calcmode="lin" valueType="num">
                                      <p:cBhvr>
                                        <p:cTn id="22" dur="25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3" dur="25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anim calcmode="lin" valueType="num">
                                      <p:cBhvr>
                                        <p:cTn id="29" dur="250" fill="hold"/>
                                        <p:tgtEl>
                                          <p:spTgt spid="23"/>
                                        </p:tgtEl>
                                        <p:attrNameLst>
                                          <p:attrName>ppt_x</p:attrName>
                                        </p:attrNameLst>
                                      </p:cBhvr>
                                      <p:tavLst>
                                        <p:tav tm="0">
                                          <p:val>
                                            <p:strVal val="#ppt_x"/>
                                          </p:val>
                                        </p:tav>
                                        <p:tav tm="100000">
                                          <p:val>
                                            <p:strVal val="#ppt_x"/>
                                          </p:val>
                                        </p:tav>
                                      </p:tavLst>
                                    </p:anim>
                                    <p:anim calcmode="lin" valueType="num">
                                      <p:cBhvr>
                                        <p:cTn id="30"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anim calcmode="lin" valueType="num">
                                      <p:cBhvr>
                                        <p:cTn id="36" dur="250" fill="hold"/>
                                        <p:tgtEl>
                                          <p:spTgt spid="24"/>
                                        </p:tgtEl>
                                        <p:attrNameLst>
                                          <p:attrName>ppt_x</p:attrName>
                                        </p:attrNameLst>
                                      </p:cBhvr>
                                      <p:tavLst>
                                        <p:tav tm="0">
                                          <p:val>
                                            <p:strVal val="#ppt_x"/>
                                          </p:val>
                                        </p:tav>
                                        <p:tav tm="100000">
                                          <p:val>
                                            <p:strVal val="#ppt_x"/>
                                          </p:val>
                                        </p:tav>
                                      </p:tavLst>
                                    </p:anim>
                                    <p:anim calcmode="lin" valueType="num">
                                      <p:cBhvr>
                                        <p:cTn id="37"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23"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99947" y="1555076"/>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、以人为本是科学发展观的核心立场</a:t>
            </a:r>
          </a:p>
        </p:txBody>
      </p:sp>
      <p:sp>
        <p:nvSpPr>
          <p:cNvPr id="74" name="矩形 73"/>
          <p:cNvSpPr/>
          <p:nvPr/>
        </p:nvSpPr>
        <p:spPr>
          <a:xfrm>
            <a:off x="695400" y="2127248"/>
            <a:ext cx="10945217" cy="919867"/>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以人为本</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科学发展观的核心立场</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，体现了我们党全心全意为人民服务的</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根本宗旨</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和推动经济社会发展的</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根本目的</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，是</a:t>
            </a:r>
            <a:r>
              <a:rPr lang="zh-CN" altLang="en-US" sz="2400" b="1"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社会主义的本质特征</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a:t>
            </a:r>
            <a:endPar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endParaRPr>
          </a:p>
        </p:txBody>
      </p:sp>
      <p:grpSp>
        <p:nvGrpSpPr>
          <p:cNvPr id="3" name="组合 2"/>
          <p:cNvGrpSpPr/>
          <p:nvPr/>
        </p:nvGrpSpPr>
        <p:grpSpPr>
          <a:xfrm>
            <a:off x="300452" y="3082639"/>
            <a:ext cx="11768836" cy="3743959"/>
            <a:chOff x="300452" y="3082639"/>
            <a:chExt cx="11768836" cy="3743959"/>
          </a:xfrm>
        </p:grpSpPr>
        <p:grpSp>
          <p:nvGrpSpPr>
            <p:cNvPr id="75" name="组合 74"/>
            <p:cNvGrpSpPr/>
            <p:nvPr/>
          </p:nvGrpSpPr>
          <p:grpSpPr>
            <a:xfrm>
              <a:off x="2700240" y="3082639"/>
              <a:ext cx="6743798" cy="3743959"/>
              <a:chOff x="2013340" y="1724260"/>
              <a:chExt cx="8051000" cy="4469679"/>
            </a:xfrm>
          </p:grpSpPr>
          <p:sp>
            <p:nvSpPr>
              <p:cNvPr id="76" name="椭圆 75"/>
              <p:cNvSpPr/>
              <p:nvPr/>
            </p:nvSpPr>
            <p:spPr>
              <a:xfrm>
                <a:off x="4457033" y="2703867"/>
                <a:ext cx="3163613" cy="3163613"/>
              </a:xfrm>
              <a:prstGeom prst="ellipse">
                <a:avLst/>
              </a:prstGeom>
              <a:gradFill>
                <a:gsLst>
                  <a:gs pos="100000">
                    <a:sysClr val="window" lastClr="FFFFFF"/>
                  </a:gs>
                  <a:gs pos="0">
                    <a:srgbClr val="B2B2B2"/>
                  </a:gs>
                </a:gsLst>
                <a:lin ang="2700000" scaled="1"/>
              </a:gradFill>
              <a:ln w="25400" cap="flat" cmpd="sng" algn="ctr">
                <a:gradFill flip="none" rotWithShape="1">
                  <a:gsLst>
                    <a:gs pos="0">
                      <a:sysClr val="window" lastClr="FFFFFF"/>
                    </a:gs>
                    <a:gs pos="100000">
                      <a:sysClr val="window" lastClr="FFFFFF">
                        <a:lumMod val="65000"/>
                      </a:sysClr>
                    </a:gs>
                  </a:gsLst>
                  <a:lin ang="2700000" scaled="1"/>
                  <a:tileRect/>
                </a:gradFill>
                <a:prstDash val="solid"/>
                <a:miter lim="800000"/>
              </a:ln>
              <a:effectLst>
                <a:outerShdw blurRad="419100" dist="139700" dir="2700000" algn="tl"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77" name="任意多边形 5"/>
              <p:cNvSpPr/>
              <p:nvPr/>
            </p:nvSpPr>
            <p:spPr>
              <a:xfrm>
                <a:off x="4130575" y="2377409"/>
                <a:ext cx="3816530" cy="3816530"/>
              </a:xfrm>
              <a:custGeom>
                <a:avLst/>
                <a:gdLst>
                  <a:gd name="connsiteX0" fmla="*/ 2442936 w 4885872"/>
                  <a:gd name="connsiteY0" fmla="*/ 198521 h 4885872"/>
                  <a:gd name="connsiteX1" fmla="*/ 198521 w 4885872"/>
                  <a:gd name="connsiteY1" fmla="*/ 2442936 h 4885872"/>
                  <a:gd name="connsiteX2" fmla="*/ 2442936 w 4885872"/>
                  <a:gd name="connsiteY2" fmla="*/ 4687351 h 4885872"/>
                  <a:gd name="connsiteX3" fmla="*/ 4687351 w 4885872"/>
                  <a:gd name="connsiteY3" fmla="*/ 2442936 h 4885872"/>
                  <a:gd name="connsiteX4" fmla="*/ 2442936 w 4885872"/>
                  <a:gd name="connsiteY4" fmla="*/ 198521 h 4885872"/>
                  <a:gd name="connsiteX5" fmla="*/ 2442936 w 4885872"/>
                  <a:gd name="connsiteY5" fmla="*/ 0 h 4885872"/>
                  <a:gd name="connsiteX6" fmla="*/ 4885872 w 4885872"/>
                  <a:gd name="connsiteY6" fmla="*/ 2442936 h 4885872"/>
                  <a:gd name="connsiteX7" fmla="*/ 2442936 w 4885872"/>
                  <a:gd name="connsiteY7" fmla="*/ 4885872 h 4885872"/>
                  <a:gd name="connsiteX8" fmla="*/ 0 w 4885872"/>
                  <a:gd name="connsiteY8" fmla="*/ 2442936 h 4885872"/>
                  <a:gd name="connsiteX9" fmla="*/ 2442936 w 4885872"/>
                  <a:gd name="connsiteY9" fmla="*/ 0 h 488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5872" h="4885872">
                    <a:moveTo>
                      <a:pt x="2442936" y="198521"/>
                    </a:moveTo>
                    <a:cubicBezTo>
                      <a:pt x="1203380" y="198521"/>
                      <a:pt x="198521" y="1203380"/>
                      <a:pt x="198521" y="2442936"/>
                    </a:cubicBezTo>
                    <a:cubicBezTo>
                      <a:pt x="198521" y="3682492"/>
                      <a:pt x="1203380" y="4687351"/>
                      <a:pt x="2442936" y="4687351"/>
                    </a:cubicBezTo>
                    <a:cubicBezTo>
                      <a:pt x="3682492" y="4687351"/>
                      <a:pt x="4687351" y="3682492"/>
                      <a:pt x="4687351" y="2442936"/>
                    </a:cubicBezTo>
                    <a:cubicBezTo>
                      <a:pt x="4687351" y="1203380"/>
                      <a:pt x="3682492" y="198521"/>
                      <a:pt x="2442936" y="198521"/>
                    </a:cubicBezTo>
                    <a:close/>
                    <a:moveTo>
                      <a:pt x="2442936" y="0"/>
                    </a:moveTo>
                    <a:cubicBezTo>
                      <a:pt x="3792132" y="0"/>
                      <a:pt x="4885872" y="1093740"/>
                      <a:pt x="4885872" y="2442936"/>
                    </a:cubicBezTo>
                    <a:cubicBezTo>
                      <a:pt x="4885872" y="3792132"/>
                      <a:pt x="3792132" y="4885872"/>
                      <a:pt x="2442936" y="4885872"/>
                    </a:cubicBezTo>
                    <a:cubicBezTo>
                      <a:pt x="1093740" y="4885872"/>
                      <a:pt x="0" y="3792132"/>
                      <a:pt x="0" y="2442936"/>
                    </a:cubicBezTo>
                    <a:cubicBezTo>
                      <a:pt x="0" y="1093740"/>
                      <a:pt x="1093740" y="0"/>
                      <a:pt x="2442936" y="0"/>
                    </a:cubicBezTo>
                    <a:close/>
                  </a:path>
                </a:pathLst>
              </a:custGeom>
              <a:solidFill>
                <a:sysClr val="window" lastClr="FFFFFF">
                  <a:alpha val="69000"/>
                </a:sysClr>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78" name="椭圆 77"/>
              <p:cNvSpPr/>
              <p:nvPr/>
            </p:nvSpPr>
            <p:spPr>
              <a:xfrm>
                <a:off x="4791608" y="3038442"/>
                <a:ext cx="2494463" cy="2494461"/>
              </a:xfrm>
              <a:prstGeom prst="ellipse">
                <a:avLst/>
              </a:prstGeom>
              <a:gradFill>
                <a:gsLst>
                  <a:gs pos="0">
                    <a:srgbClr val="F7F7F7"/>
                  </a:gs>
                  <a:gs pos="100000">
                    <a:srgbClr val="B2B2B2"/>
                  </a:gs>
                </a:gsLst>
                <a:lin ang="2700000" scaled="1"/>
              </a:gra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79" name="组合 78"/>
              <p:cNvGrpSpPr/>
              <p:nvPr/>
            </p:nvGrpSpPr>
            <p:grpSpPr>
              <a:xfrm>
                <a:off x="3167383" y="4143636"/>
                <a:ext cx="1539187" cy="590722"/>
                <a:chOff x="2796988" y="3525699"/>
                <a:chExt cx="1763196" cy="676694"/>
              </a:xfrm>
            </p:grpSpPr>
            <p:sp>
              <p:nvSpPr>
                <p:cNvPr id="104" name="任意多边形 20"/>
                <p:cNvSpPr/>
                <p:nvPr/>
              </p:nvSpPr>
              <p:spPr>
                <a:xfrm>
                  <a:off x="2796988" y="3525699"/>
                  <a:ext cx="1675952" cy="581482"/>
                </a:xfrm>
                <a:custGeom>
                  <a:avLst/>
                  <a:gdLst>
                    <a:gd name="connsiteX0" fmla="*/ 1691640 w 1691640"/>
                    <a:gd name="connsiteY0" fmla="*/ 1341120 h 1341120"/>
                    <a:gd name="connsiteX1" fmla="*/ 1074420 w 1691640"/>
                    <a:gd name="connsiteY1" fmla="*/ 487680 h 1341120"/>
                    <a:gd name="connsiteX2" fmla="*/ 0 w 1691640"/>
                    <a:gd name="connsiteY2" fmla="*/ 0 h 1341120"/>
                  </a:gdLst>
                  <a:ahLst/>
                  <a:cxnLst>
                    <a:cxn ang="0">
                      <a:pos x="connsiteX0" y="connsiteY0"/>
                    </a:cxn>
                    <a:cxn ang="0">
                      <a:pos x="connsiteX1" y="connsiteY1"/>
                    </a:cxn>
                    <a:cxn ang="0">
                      <a:pos x="connsiteX2" y="connsiteY2"/>
                    </a:cxn>
                  </a:cxnLst>
                  <a:rect l="l" t="t" r="r" b="b"/>
                  <a:pathLst>
                    <a:path w="1691640" h="1341120">
                      <a:moveTo>
                        <a:pt x="1691640" y="1341120"/>
                      </a:moveTo>
                      <a:lnTo>
                        <a:pt x="1074420" y="487680"/>
                      </a:lnTo>
                      <a:lnTo>
                        <a:pt x="0" y="0"/>
                      </a:lnTo>
                    </a:path>
                  </a:pathLst>
                </a:custGeom>
                <a:noFill/>
                <a:ln w="9525" cap="flat" cmpd="sng" algn="ctr">
                  <a:solidFill>
                    <a:sysClr val="window" lastClr="FFFFFF">
                      <a:lumMod val="7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5" name="椭圆 104"/>
                <p:cNvSpPr/>
                <p:nvPr/>
              </p:nvSpPr>
              <p:spPr>
                <a:xfrm>
                  <a:off x="4404048" y="4046257"/>
                  <a:ext cx="156136" cy="156136"/>
                </a:xfrm>
                <a:prstGeom prst="ellipse">
                  <a:avLst/>
                </a:prstGeom>
                <a:gradFill>
                  <a:gsLst>
                    <a:gs pos="0">
                      <a:srgbClr val="A80000"/>
                    </a:gs>
                    <a:gs pos="100000">
                      <a:srgbClr val="D30A10"/>
                    </a:gs>
                  </a:gsLst>
                  <a:lin ang="2700000" scaled="1"/>
                </a:gradFill>
                <a:ln w="9525" cap="flat" cmpd="sng" algn="ctr">
                  <a:solidFill>
                    <a:sysClr val="window" lastClr="FFFFFF">
                      <a:lumMod val="75000"/>
                    </a:sysClr>
                  </a:solidFill>
                  <a:prstDash val="sysDash"/>
                  <a:miter lim="800000"/>
                </a:ln>
                <a:effectLst>
                  <a:innerShdw blurRad="381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80" name="组合 79"/>
              <p:cNvGrpSpPr/>
              <p:nvPr/>
            </p:nvGrpSpPr>
            <p:grpSpPr>
              <a:xfrm flipH="1">
                <a:off x="7347523" y="4201624"/>
                <a:ext cx="1506015" cy="520229"/>
                <a:chOff x="2834988" y="3606451"/>
                <a:chExt cx="1725196" cy="595942"/>
              </a:xfrm>
            </p:grpSpPr>
            <p:sp>
              <p:nvSpPr>
                <p:cNvPr id="102" name="任意多边形 23"/>
                <p:cNvSpPr/>
                <p:nvPr/>
              </p:nvSpPr>
              <p:spPr>
                <a:xfrm>
                  <a:off x="2834988" y="3606451"/>
                  <a:ext cx="1637953" cy="500729"/>
                </a:xfrm>
                <a:custGeom>
                  <a:avLst/>
                  <a:gdLst>
                    <a:gd name="connsiteX0" fmla="*/ 1691640 w 1691640"/>
                    <a:gd name="connsiteY0" fmla="*/ 1341120 h 1341120"/>
                    <a:gd name="connsiteX1" fmla="*/ 1074420 w 1691640"/>
                    <a:gd name="connsiteY1" fmla="*/ 487680 h 1341120"/>
                    <a:gd name="connsiteX2" fmla="*/ 0 w 1691640"/>
                    <a:gd name="connsiteY2" fmla="*/ 0 h 1341120"/>
                  </a:gdLst>
                  <a:ahLst/>
                  <a:cxnLst>
                    <a:cxn ang="0">
                      <a:pos x="connsiteX0" y="connsiteY0"/>
                    </a:cxn>
                    <a:cxn ang="0">
                      <a:pos x="connsiteX1" y="connsiteY1"/>
                    </a:cxn>
                    <a:cxn ang="0">
                      <a:pos x="connsiteX2" y="connsiteY2"/>
                    </a:cxn>
                  </a:cxnLst>
                  <a:rect l="l" t="t" r="r" b="b"/>
                  <a:pathLst>
                    <a:path w="1691640" h="1341120">
                      <a:moveTo>
                        <a:pt x="1691640" y="1341120"/>
                      </a:moveTo>
                      <a:lnTo>
                        <a:pt x="1074420" y="487680"/>
                      </a:lnTo>
                      <a:lnTo>
                        <a:pt x="0" y="0"/>
                      </a:lnTo>
                    </a:path>
                  </a:pathLst>
                </a:custGeom>
                <a:noFill/>
                <a:ln w="9525" cap="flat" cmpd="sng" algn="ctr">
                  <a:solidFill>
                    <a:sysClr val="window" lastClr="FFFFFF">
                      <a:lumMod val="7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3" name="椭圆 102"/>
                <p:cNvSpPr/>
                <p:nvPr/>
              </p:nvSpPr>
              <p:spPr>
                <a:xfrm>
                  <a:off x="4404048" y="4046257"/>
                  <a:ext cx="156136" cy="156136"/>
                </a:xfrm>
                <a:prstGeom prst="ellipse">
                  <a:avLst/>
                </a:prstGeom>
                <a:gradFill>
                  <a:gsLst>
                    <a:gs pos="0">
                      <a:srgbClr val="A80000"/>
                    </a:gs>
                    <a:gs pos="100000">
                      <a:srgbClr val="D30A10"/>
                    </a:gs>
                  </a:gsLst>
                  <a:lin ang="2700000" scaled="1"/>
                </a:gradFill>
                <a:ln w="9525" cap="flat" cmpd="sng" algn="ctr">
                  <a:solidFill>
                    <a:sysClr val="window" lastClr="FFFFFF">
                      <a:lumMod val="75000"/>
                    </a:sysClr>
                  </a:solidFill>
                  <a:prstDash val="sysDash"/>
                  <a:miter lim="800000"/>
                </a:ln>
                <a:effectLst>
                  <a:innerShdw blurRad="50800" dist="25400" dir="186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81" name="组合 80"/>
              <p:cNvGrpSpPr/>
              <p:nvPr/>
            </p:nvGrpSpPr>
            <p:grpSpPr>
              <a:xfrm>
                <a:off x="4479624" y="2108819"/>
                <a:ext cx="903836" cy="1042855"/>
                <a:chOff x="3524807" y="3007764"/>
                <a:chExt cx="1035377" cy="1194629"/>
              </a:xfrm>
            </p:grpSpPr>
            <p:sp>
              <p:nvSpPr>
                <p:cNvPr id="100" name="任意多边形 26"/>
                <p:cNvSpPr/>
                <p:nvPr/>
              </p:nvSpPr>
              <p:spPr>
                <a:xfrm>
                  <a:off x="3524807" y="3007764"/>
                  <a:ext cx="948133" cy="1099417"/>
                </a:xfrm>
                <a:custGeom>
                  <a:avLst/>
                  <a:gdLst>
                    <a:gd name="connsiteX0" fmla="*/ 1691640 w 1691640"/>
                    <a:gd name="connsiteY0" fmla="*/ 1341120 h 1341120"/>
                    <a:gd name="connsiteX1" fmla="*/ 1074420 w 1691640"/>
                    <a:gd name="connsiteY1" fmla="*/ 487680 h 1341120"/>
                    <a:gd name="connsiteX2" fmla="*/ 0 w 1691640"/>
                    <a:gd name="connsiteY2" fmla="*/ 0 h 1341120"/>
                  </a:gdLst>
                  <a:ahLst/>
                  <a:cxnLst>
                    <a:cxn ang="0">
                      <a:pos x="connsiteX0" y="connsiteY0"/>
                    </a:cxn>
                    <a:cxn ang="0">
                      <a:pos x="connsiteX1" y="connsiteY1"/>
                    </a:cxn>
                    <a:cxn ang="0">
                      <a:pos x="connsiteX2" y="connsiteY2"/>
                    </a:cxn>
                  </a:cxnLst>
                  <a:rect l="l" t="t" r="r" b="b"/>
                  <a:pathLst>
                    <a:path w="1691640" h="1341120">
                      <a:moveTo>
                        <a:pt x="1691640" y="1341120"/>
                      </a:moveTo>
                      <a:lnTo>
                        <a:pt x="1074420" y="487680"/>
                      </a:lnTo>
                      <a:lnTo>
                        <a:pt x="0" y="0"/>
                      </a:lnTo>
                    </a:path>
                  </a:pathLst>
                </a:custGeom>
                <a:noFill/>
                <a:ln w="9525" cap="flat" cmpd="sng" algn="ctr">
                  <a:solidFill>
                    <a:sysClr val="window" lastClr="FFFFFF">
                      <a:lumMod val="7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1" name="椭圆 100"/>
                <p:cNvSpPr/>
                <p:nvPr/>
              </p:nvSpPr>
              <p:spPr>
                <a:xfrm>
                  <a:off x="4404048" y="4046257"/>
                  <a:ext cx="156136" cy="156136"/>
                </a:xfrm>
                <a:prstGeom prst="ellipse">
                  <a:avLst/>
                </a:prstGeom>
                <a:gradFill>
                  <a:gsLst>
                    <a:gs pos="0">
                      <a:srgbClr val="A80000"/>
                    </a:gs>
                    <a:gs pos="100000">
                      <a:srgbClr val="D30A10"/>
                    </a:gs>
                  </a:gsLst>
                  <a:lin ang="2700000" scaled="1"/>
                </a:gradFill>
                <a:ln w="9525" cap="flat" cmpd="sng" algn="ctr">
                  <a:solidFill>
                    <a:sysClr val="window" lastClr="FFFFFF">
                      <a:lumMod val="75000"/>
                    </a:sysClr>
                  </a:solidFill>
                  <a:prstDash val="sysDash"/>
                  <a:miter lim="800000"/>
                </a:ln>
                <a:effectLst>
                  <a:innerShdw blurRad="381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nvGrpSpPr>
              <p:cNvPr id="82" name="组合 81"/>
              <p:cNvGrpSpPr/>
              <p:nvPr/>
            </p:nvGrpSpPr>
            <p:grpSpPr>
              <a:xfrm flipH="1">
                <a:off x="6693254" y="2223748"/>
                <a:ext cx="917948" cy="912012"/>
                <a:chOff x="3508641" y="3157650"/>
                <a:chExt cx="1051543" cy="1044743"/>
              </a:xfrm>
            </p:grpSpPr>
            <p:sp>
              <p:nvSpPr>
                <p:cNvPr id="98" name="任意多边形 32"/>
                <p:cNvSpPr/>
                <p:nvPr/>
              </p:nvSpPr>
              <p:spPr>
                <a:xfrm>
                  <a:off x="3508641" y="3157650"/>
                  <a:ext cx="964300" cy="949531"/>
                </a:xfrm>
                <a:custGeom>
                  <a:avLst/>
                  <a:gdLst>
                    <a:gd name="connsiteX0" fmla="*/ 1691640 w 1691640"/>
                    <a:gd name="connsiteY0" fmla="*/ 1341120 h 1341120"/>
                    <a:gd name="connsiteX1" fmla="*/ 1074420 w 1691640"/>
                    <a:gd name="connsiteY1" fmla="*/ 487680 h 1341120"/>
                    <a:gd name="connsiteX2" fmla="*/ 0 w 1691640"/>
                    <a:gd name="connsiteY2" fmla="*/ 0 h 1341120"/>
                  </a:gdLst>
                  <a:ahLst/>
                  <a:cxnLst>
                    <a:cxn ang="0">
                      <a:pos x="connsiteX0" y="connsiteY0"/>
                    </a:cxn>
                    <a:cxn ang="0">
                      <a:pos x="connsiteX1" y="connsiteY1"/>
                    </a:cxn>
                    <a:cxn ang="0">
                      <a:pos x="connsiteX2" y="connsiteY2"/>
                    </a:cxn>
                  </a:cxnLst>
                  <a:rect l="l" t="t" r="r" b="b"/>
                  <a:pathLst>
                    <a:path w="1691640" h="1341120">
                      <a:moveTo>
                        <a:pt x="1691640" y="1341120"/>
                      </a:moveTo>
                      <a:lnTo>
                        <a:pt x="1074420" y="487680"/>
                      </a:lnTo>
                      <a:lnTo>
                        <a:pt x="0" y="0"/>
                      </a:lnTo>
                    </a:path>
                  </a:pathLst>
                </a:custGeom>
                <a:noFill/>
                <a:ln w="9525" cap="flat" cmpd="sng" algn="ctr">
                  <a:solidFill>
                    <a:sysClr val="window" lastClr="FFFFFF">
                      <a:lumMod val="7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99" name="椭圆 98"/>
                <p:cNvSpPr/>
                <p:nvPr/>
              </p:nvSpPr>
              <p:spPr>
                <a:xfrm>
                  <a:off x="4404048" y="4046257"/>
                  <a:ext cx="156136" cy="156136"/>
                </a:xfrm>
                <a:prstGeom prst="ellipse">
                  <a:avLst/>
                </a:prstGeom>
                <a:gradFill>
                  <a:gsLst>
                    <a:gs pos="0">
                      <a:srgbClr val="A80000"/>
                    </a:gs>
                    <a:gs pos="100000">
                      <a:srgbClr val="D30A10"/>
                    </a:gs>
                  </a:gsLst>
                  <a:lin ang="2700000" scaled="1"/>
                </a:gradFill>
                <a:ln w="9525" cap="flat" cmpd="sng" algn="ctr">
                  <a:solidFill>
                    <a:sysClr val="window" lastClr="FFFFFF">
                      <a:lumMod val="75000"/>
                    </a:sysClr>
                  </a:solidFill>
                  <a:prstDash val="sysDash"/>
                  <a:miter lim="800000"/>
                </a:ln>
                <a:effectLst>
                  <a:innerShdw blurRad="50800" dist="25400" dir="186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83" name="椭圆 82"/>
              <p:cNvSpPr/>
              <p:nvPr/>
            </p:nvSpPr>
            <p:spPr>
              <a:xfrm>
                <a:off x="3410460" y="1724260"/>
                <a:ext cx="1133332" cy="1133332"/>
              </a:xfrm>
              <a:prstGeom prst="ellipse">
                <a:avLst/>
              </a:prstGeom>
              <a:gradFill>
                <a:gsLst>
                  <a:gs pos="53000">
                    <a:sysClr val="window" lastClr="FFFFFF">
                      <a:lumMod val="95000"/>
                    </a:sysClr>
                  </a:gs>
                  <a:gs pos="100000">
                    <a:sysClr val="window" lastClr="FFFFFF"/>
                  </a:gs>
                  <a:gs pos="0">
                    <a:srgbClr val="C4C4C4"/>
                  </a:gs>
                </a:gsLst>
                <a:lin ang="2700000" scaled="1"/>
              </a:gradFill>
              <a:ln w="12700" cap="flat" cmpd="sng" algn="ctr">
                <a:gradFill flip="none" rotWithShape="1">
                  <a:gsLst>
                    <a:gs pos="0">
                      <a:sysClr val="window" lastClr="FFFFFF"/>
                    </a:gs>
                    <a:gs pos="100000">
                      <a:srgbClr val="B4B4B4"/>
                    </a:gs>
                  </a:gsLst>
                  <a:lin ang="2700000" scaled="1"/>
                  <a:tileRect/>
                </a:gradFill>
                <a:prstDash val="solid"/>
                <a:miter lim="800000"/>
              </a:ln>
              <a:effectLst>
                <a:outerShdw blurRad="177800" dist="635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84" name="组合 83"/>
              <p:cNvGrpSpPr/>
              <p:nvPr/>
            </p:nvGrpSpPr>
            <p:grpSpPr>
              <a:xfrm>
                <a:off x="3533124" y="1856117"/>
                <a:ext cx="889938" cy="889938"/>
                <a:chOff x="3533124" y="1856117"/>
                <a:chExt cx="889938" cy="889938"/>
              </a:xfrm>
            </p:grpSpPr>
            <p:sp>
              <p:nvSpPr>
                <p:cNvPr id="96" name="椭圆 95"/>
                <p:cNvSpPr/>
                <p:nvPr/>
              </p:nvSpPr>
              <p:spPr>
                <a:xfrm>
                  <a:off x="3533124" y="1856117"/>
                  <a:ext cx="889938" cy="889938"/>
                </a:xfrm>
                <a:prstGeom prst="ellipse">
                  <a:avLst/>
                </a:prstGeom>
                <a:gradFill>
                  <a:gsLst>
                    <a:gs pos="0">
                      <a:srgbClr val="A80000"/>
                    </a:gs>
                    <a:gs pos="100000">
                      <a:srgbClr val="D30A10"/>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97" name="椭圆 96"/>
                <p:cNvSpPr/>
                <p:nvPr/>
              </p:nvSpPr>
              <p:spPr>
                <a:xfrm>
                  <a:off x="3614331" y="1856117"/>
                  <a:ext cx="727524" cy="657787"/>
                </a:xfrm>
                <a:prstGeom prst="ellipse">
                  <a:avLst/>
                </a:prstGeom>
                <a:gradFill>
                  <a:gsLst>
                    <a:gs pos="25000">
                      <a:srgbClr val="FFFFFF">
                        <a:alpha val="50000"/>
                      </a:srgbClr>
                    </a:gs>
                    <a:gs pos="56000">
                      <a:srgbClr val="FFFFFF">
                        <a:alpha val="10000"/>
                      </a:srgbClr>
                    </a:gs>
                    <a:gs pos="1000">
                      <a:sysClr val="window" lastClr="FFFFFF">
                        <a:alpha val="96000"/>
                      </a:sysClr>
                    </a:gs>
                    <a:gs pos="86000">
                      <a:sysClr val="window" lastClr="FFFFFF">
                        <a:alpha val="0"/>
                      </a:sys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85" name="椭圆 84"/>
              <p:cNvSpPr/>
              <p:nvPr/>
            </p:nvSpPr>
            <p:spPr>
              <a:xfrm>
                <a:off x="7563094" y="1724260"/>
                <a:ext cx="1133332" cy="1133332"/>
              </a:xfrm>
              <a:prstGeom prst="ellipse">
                <a:avLst/>
              </a:prstGeom>
              <a:gradFill>
                <a:gsLst>
                  <a:gs pos="53000">
                    <a:sysClr val="window" lastClr="FFFFFF">
                      <a:lumMod val="95000"/>
                    </a:sysClr>
                  </a:gs>
                  <a:gs pos="100000">
                    <a:sysClr val="window" lastClr="FFFFFF"/>
                  </a:gs>
                  <a:gs pos="0">
                    <a:srgbClr val="C4C4C4"/>
                  </a:gs>
                </a:gsLst>
                <a:lin ang="2700000" scaled="1"/>
              </a:gradFill>
              <a:ln w="12700" cap="flat" cmpd="sng" algn="ctr">
                <a:gradFill flip="none" rotWithShape="1">
                  <a:gsLst>
                    <a:gs pos="0">
                      <a:sysClr val="window" lastClr="FFFFFF"/>
                    </a:gs>
                    <a:gs pos="100000">
                      <a:srgbClr val="B4B4B4"/>
                    </a:gs>
                  </a:gsLst>
                  <a:lin ang="2700000" scaled="1"/>
                  <a:tileRect/>
                </a:gradFill>
                <a:prstDash val="solid"/>
                <a:miter lim="800000"/>
              </a:ln>
              <a:effectLst>
                <a:outerShdw blurRad="177800" dist="635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86" name="椭圆 85"/>
              <p:cNvSpPr/>
              <p:nvPr/>
            </p:nvSpPr>
            <p:spPr>
              <a:xfrm>
                <a:off x="7684791" y="1845957"/>
                <a:ext cx="889938" cy="889938"/>
              </a:xfrm>
              <a:prstGeom prst="ellipse">
                <a:avLst/>
              </a:prstGeom>
              <a:gradFill>
                <a:gsLst>
                  <a:gs pos="0">
                    <a:srgbClr val="A80000"/>
                  </a:gs>
                  <a:gs pos="100000">
                    <a:srgbClr val="D30A10"/>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87" name="椭圆 86"/>
              <p:cNvSpPr/>
              <p:nvPr/>
            </p:nvSpPr>
            <p:spPr>
              <a:xfrm>
                <a:off x="7765998" y="1845957"/>
                <a:ext cx="727524" cy="657787"/>
              </a:xfrm>
              <a:prstGeom prst="ellipse">
                <a:avLst/>
              </a:prstGeom>
              <a:gradFill>
                <a:gsLst>
                  <a:gs pos="25000">
                    <a:srgbClr val="FFFFFF">
                      <a:alpha val="50000"/>
                    </a:srgbClr>
                  </a:gs>
                  <a:gs pos="56000">
                    <a:srgbClr val="FFFFFF">
                      <a:alpha val="10000"/>
                    </a:srgbClr>
                  </a:gs>
                  <a:gs pos="1000">
                    <a:sysClr val="window" lastClr="FFFFFF">
                      <a:alpha val="96000"/>
                    </a:sysClr>
                  </a:gs>
                  <a:gs pos="86000">
                    <a:sysClr val="window" lastClr="FFFFFF">
                      <a:alpha val="0"/>
                    </a:sys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88" name="椭圆 87"/>
              <p:cNvSpPr/>
              <p:nvPr/>
            </p:nvSpPr>
            <p:spPr>
              <a:xfrm>
                <a:off x="2013340" y="3682093"/>
                <a:ext cx="1133332" cy="1133332"/>
              </a:xfrm>
              <a:prstGeom prst="ellipse">
                <a:avLst/>
              </a:prstGeom>
              <a:gradFill>
                <a:gsLst>
                  <a:gs pos="53000">
                    <a:sysClr val="window" lastClr="FFFFFF">
                      <a:lumMod val="95000"/>
                    </a:sysClr>
                  </a:gs>
                  <a:gs pos="100000">
                    <a:sysClr val="window" lastClr="FFFFFF"/>
                  </a:gs>
                  <a:gs pos="0">
                    <a:srgbClr val="C4C4C4"/>
                  </a:gs>
                </a:gsLst>
                <a:lin ang="2700000" scaled="1"/>
              </a:gradFill>
              <a:ln w="12700" cap="flat" cmpd="sng" algn="ctr">
                <a:gradFill flip="none" rotWithShape="1">
                  <a:gsLst>
                    <a:gs pos="0">
                      <a:sysClr val="window" lastClr="FFFFFF"/>
                    </a:gs>
                    <a:gs pos="100000">
                      <a:srgbClr val="B4B4B4"/>
                    </a:gs>
                  </a:gsLst>
                  <a:lin ang="2700000" scaled="1"/>
                  <a:tileRect/>
                </a:gradFill>
                <a:prstDash val="solid"/>
                <a:miter lim="800000"/>
              </a:ln>
              <a:effectLst>
                <a:outerShdw blurRad="177800" dist="635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89" name="组合 88"/>
              <p:cNvGrpSpPr/>
              <p:nvPr/>
            </p:nvGrpSpPr>
            <p:grpSpPr>
              <a:xfrm>
                <a:off x="2133075" y="3805876"/>
                <a:ext cx="889938" cy="889938"/>
                <a:chOff x="2598032" y="2695682"/>
                <a:chExt cx="889938" cy="889938"/>
              </a:xfrm>
            </p:grpSpPr>
            <p:sp>
              <p:nvSpPr>
                <p:cNvPr id="94" name="椭圆 93"/>
                <p:cNvSpPr/>
                <p:nvPr/>
              </p:nvSpPr>
              <p:spPr>
                <a:xfrm>
                  <a:off x="2598032" y="2695682"/>
                  <a:ext cx="889938" cy="889938"/>
                </a:xfrm>
                <a:prstGeom prst="ellipse">
                  <a:avLst/>
                </a:prstGeom>
                <a:gradFill>
                  <a:gsLst>
                    <a:gs pos="0">
                      <a:srgbClr val="A80000"/>
                    </a:gs>
                    <a:gs pos="100000">
                      <a:srgbClr val="D30A10"/>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95" name="椭圆 94"/>
                <p:cNvSpPr/>
                <p:nvPr/>
              </p:nvSpPr>
              <p:spPr>
                <a:xfrm>
                  <a:off x="2679239" y="2695682"/>
                  <a:ext cx="727524" cy="657787"/>
                </a:xfrm>
                <a:prstGeom prst="ellipse">
                  <a:avLst/>
                </a:prstGeom>
                <a:gradFill>
                  <a:gsLst>
                    <a:gs pos="25000">
                      <a:srgbClr val="FFFFFF">
                        <a:alpha val="50000"/>
                      </a:srgbClr>
                    </a:gs>
                    <a:gs pos="56000">
                      <a:srgbClr val="FFFFFF">
                        <a:alpha val="10000"/>
                      </a:srgbClr>
                    </a:gs>
                    <a:gs pos="1000">
                      <a:sysClr val="window" lastClr="FFFFFF">
                        <a:alpha val="96000"/>
                      </a:sysClr>
                    </a:gs>
                    <a:gs pos="86000">
                      <a:sysClr val="window" lastClr="FFFFFF">
                        <a:alpha val="0"/>
                      </a:sys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sp>
            <p:nvSpPr>
              <p:cNvPr id="90" name="椭圆 89"/>
              <p:cNvSpPr/>
              <p:nvPr/>
            </p:nvSpPr>
            <p:spPr>
              <a:xfrm>
                <a:off x="8931008" y="3785651"/>
                <a:ext cx="1133332" cy="1133332"/>
              </a:xfrm>
              <a:prstGeom prst="ellipse">
                <a:avLst/>
              </a:prstGeom>
              <a:gradFill>
                <a:gsLst>
                  <a:gs pos="53000">
                    <a:sysClr val="window" lastClr="FFFFFF">
                      <a:lumMod val="95000"/>
                    </a:sysClr>
                  </a:gs>
                  <a:gs pos="100000">
                    <a:sysClr val="window" lastClr="FFFFFF"/>
                  </a:gs>
                  <a:gs pos="0">
                    <a:srgbClr val="C4C4C4"/>
                  </a:gs>
                </a:gsLst>
                <a:lin ang="2700000" scaled="1"/>
              </a:gradFill>
              <a:ln w="12700" cap="flat" cmpd="sng" algn="ctr">
                <a:gradFill flip="none" rotWithShape="1">
                  <a:gsLst>
                    <a:gs pos="0">
                      <a:sysClr val="window" lastClr="FFFFFF"/>
                    </a:gs>
                    <a:gs pos="100000">
                      <a:srgbClr val="B4B4B4"/>
                    </a:gs>
                  </a:gsLst>
                  <a:lin ang="2700000" scaled="1"/>
                  <a:tileRect/>
                </a:gradFill>
                <a:prstDash val="solid"/>
                <a:miter lim="800000"/>
              </a:ln>
              <a:effectLst>
                <a:outerShdw blurRad="177800" dist="635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nvGrpSpPr>
              <p:cNvPr id="91" name="组合 90"/>
              <p:cNvGrpSpPr/>
              <p:nvPr/>
            </p:nvGrpSpPr>
            <p:grpSpPr>
              <a:xfrm>
                <a:off x="9045640" y="3909434"/>
                <a:ext cx="889938" cy="889938"/>
                <a:chOff x="2598032" y="2695682"/>
                <a:chExt cx="889938" cy="889938"/>
              </a:xfrm>
            </p:grpSpPr>
            <p:sp>
              <p:nvSpPr>
                <p:cNvPr id="92" name="椭圆 91"/>
                <p:cNvSpPr/>
                <p:nvPr/>
              </p:nvSpPr>
              <p:spPr>
                <a:xfrm>
                  <a:off x="2598032" y="2695682"/>
                  <a:ext cx="889938" cy="889938"/>
                </a:xfrm>
                <a:prstGeom prst="ellipse">
                  <a:avLst/>
                </a:prstGeom>
                <a:gradFill>
                  <a:gsLst>
                    <a:gs pos="0">
                      <a:srgbClr val="A80000"/>
                    </a:gs>
                    <a:gs pos="100000">
                      <a:srgbClr val="D30A10"/>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93" name="椭圆 92"/>
                <p:cNvSpPr/>
                <p:nvPr/>
              </p:nvSpPr>
              <p:spPr>
                <a:xfrm>
                  <a:off x="2679239" y="2695682"/>
                  <a:ext cx="727524" cy="657787"/>
                </a:xfrm>
                <a:prstGeom prst="ellipse">
                  <a:avLst/>
                </a:prstGeom>
                <a:gradFill>
                  <a:gsLst>
                    <a:gs pos="25000">
                      <a:srgbClr val="FFFFFF">
                        <a:alpha val="50000"/>
                      </a:srgbClr>
                    </a:gs>
                    <a:gs pos="56000">
                      <a:srgbClr val="FFFFFF">
                        <a:alpha val="10000"/>
                      </a:srgbClr>
                    </a:gs>
                    <a:gs pos="1000">
                      <a:sysClr val="window" lastClr="FFFFFF">
                        <a:alpha val="96000"/>
                      </a:sysClr>
                    </a:gs>
                    <a:gs pos="86000">
                      <a:sysClr val="window" lastClr="FFFFFF">
                        <a:alpha val="0"/>
                      </a:sys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grpSp>
        </p:grpSp>
        <p:sp>
          <p:nvSpPr>
            <p:cNvPr id="106" name="矩形 105"/>
            <p:cNvSpPr/>
            <p:nvPr/>
          </p:nvSpPr>
          <p:spPr>
            <a:xfrm>
              <a:off x="5087940" y="4986266"/>
              <a:ext cx="2031325" cy="461665"/>
            </a:xfrm>
            <a:prstGeom prst="rect">
              <a:avLst/>
            </a:prstGeom>
          </p:spPr>
          <p:txBody>
            <a:bodyPr wrap="none">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坚持以人为本</a:t>
              </a:r>
              <a:endParaRPr lang="zh-CN" altLang="en-US" b="1" dirty="0"/>
            </a:p>
          </p:txBody>
        </p:sp>
        <p:sp>
          <p:nvSpPr>
            <p:cNvPr id="107" name="矩形 106"/>
            <p:cNvSpPr/>
            <p:nvPr/>
          </p:nvSpPr>
          <p:spPr>
            <a:xfrm>
              <a:off x="300452" y="3284027"/>
              <a:ext cx="3543092" cy="1200329"/>
            </a:xfrm>
            <a:prstGeom prst="rect">
              <a:avLst/>
            </a:prstGeom>
          </p:spPr>
          <p:txBody>
            <a:bodyPr wrap="square">
              <a:spAutoFit/>
            </a:bodyPr>
            <a:lstStyle/>
            <a:p>
              <a:pPr algn="just"/>
              <a:r>
                <a:rPr lang="zh-CN" altLang="en-US" sz="2400" dirty="0">
                  <a:latin typeface="楷体" panose="02010609060101010101" pitchFamily="49" charset="-122"/>
                  <a:ea typeface="楷体" panose="02010609060101010101" pitchFamily="49" charset="-122"/>
                </a:rPr>
                <a:t>要坚持发展</a:t>
              </a:r>
              <a:r>
                <a:rPr lang="zh-CN" altLang="en-US" sz="2400" dirty="0">
                  <a:solidFill>
                    <a:srgbClr val="FF0000"/>
                  </a:solidFill>
                  <a:latin typeface="楷体" panose="02010609060101010101" pitchFamily="49" charset="-122"/>
                  <a:ea typeface="楷体" panose="02010609060101010101" pitchFamily="49" charset="-122"/>
                </a:rPr>
                <a:t>为了</a:t>
              </a:r>
              <a:r>
                <a:rPr lang="zh-CN" altLang="en-US" sz="2400" dirty="0">
                  <a:latin typeface="楷体" panose="02010609060101010101" pitchFamily="49" charset="-122"/>
                  <a:ea typeface="楷体" panose="02010609060101010101" pitchFamily="49" charset="-122"/>
                </a:rPr>
                <a:t>人民，始终把最广大人民的根本利益放在第一位</a:t>
              </a:r>
              <a:endParaRPr lang="en-US" altLang="zh-CN" sz="2400" dirty="0">
                <a:latin typeface="楷体" panose="02010609060101010101" pitchFamily="49" charset="-122"/>
                <a:ea typeface="楷体" panose="02010609060101010101" pitchFamily="49" charset="-122"/>
              </a:endParaRPr>
            </a:p>
          </p:txBody>
        </p:sp>
        <p:sp>
          <p:nvSpPr>
            <p:cNvPr id="108" name="矩形 107"/>
            <p:cNvSpPr/>
            <p:nvPr/>
          </p:nvSpPr>
          <p:spPr>
            <a:xfrm>
              <a:off x="4076609" y="3339330"/>
              <a:ext cx="615126" cy="461665"/>
            </a:xfrm>
            <a:prstGeom prst="rect">
              <a:avLst/>
            </a:prstGeom>
          </p:spPr>
          <p:txBody>
            <a:bodyPr wrap="square">
              <a:spAutoFit/>
            </a:bodyPr>
            <a:lstStyle/>
            <a:p>
              <a:pPr algn="just"/>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109" name="矩形 108"/>
            <p:cNvSpPr/>
            <p:nvPr/>
          </p:nvSpPr>
          <p:spPr>
            <a:xfrm>
              <a:off x="2892417" y="4954619"/>
              <a:ext cx="615126" cy="461665"/>
            </a:xfrm>
            <a:prstGeom prst="rect">
              <a:avLst/>
            </a:prstGeom>
          </p:spPr>
          <p:txBody>
            <a:bodyPr wrap="square">
              <a:spAutoFit/>
            </a:bodyPr>
            <a:lstStyle/>
            <a:p>
              <a:pPr algn="just"/>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110" name="矩形 109"/>
            <p:cNvSpPr/>
            <p:nvPr/>
          </p:nvSpPr>
          <p:spPr>
            <a:xfrm>
              <a:off x="7547645" y="3333980"/>
              <a:ext cx="615126" cy="461665"/>
            </a:xfrm>
            <a:prstGeom prst="rect">
              <a:avLst/>
            </a:prstGeom>
          </p:spPr>
          <p:txBody>
            <a:bodyPr wrap="square">
              <a:spAutoFit/>
            </a:bodyPr>
            <a:lstStyle/>
            <a:p>
              <a:pPr algn="just"/>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111" name="矩形 110"/>
            <p:cNvSpPr/>
            <p:nvPr/>
          </p:nvSpPr>
          <p:spPr>
            <a:xfrm>
              <a:off x="8710906" y="5067158"/>
              <a:ext cx="615126" cy="461665"/>
            </a:xfrm>
            <a:prstGeom prst="rect">
              <a:avLst/>
            </a:prstGeom>
          </p:spPr>
          <p:txBody>
            <a:bodyPr wrap="square">
              <a:spAutoFit/>
            </a:bodyPr>
            <a:lstStyle/>
            <a:p>
              <a:pPr algn="just"/>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112" name="矩形 111"/>
            <p:cNvSpPr/>
            <p:nvPr/>
          </p:nvSpPr>
          <p:spPr>
            <a:xfrm>
              <a:off x="465319" y="5469874"/>
              <a:ext cx="3279412" cy="1200329"/>
            </a:xfrm>
            <a:prstGeom prst="rect">
              <a:avLst/>
            </a:prstGeom>
          </p:spPr>
          <p:txBody>
            <a:bodyPr wrap="square">
              <a:spAutoFit/>
            </a:bodyPr>
            <a:lstStyle/>
            <a:p>
              <a:pPr algn="just"/>
              <a:r>
                <a:rPr lang="zh-CN" altLang="en-US" sz="2400" dirty="0">
                  <a:latin typeface="楷体" panose="02010609060101010101" pitchFamily="49" charset="-122"/>
                  <a:ea typeface="楷体" panose="02010609060101010101" pitchFamily="49" charset="-122"/>
                </a:rPr>
                <a:t>要坚持发展</a:t>
              </a:r>
              <a:r>
                <a:rPr lang="zh-CN" altLang="en-US" sz="2400" dirty="0">
                  <a:solidFill>
                    <a:srgbClr val="FF0000"/>
                  </a:solidFill>
                  <a:latin typeface="楷体" panose="02010609060101010101" pitchFamily="49" charset="-122"/>
                  <a:ea typeface="楷体" panose="02010609060101010101" pitchFamily="49" charset="-122"/>
                </a:rPr>
                <a:t>依靠</a:t>
              </a:r>
              <a:r>
                <a:rPr lang="zh-CN" altLang="en-US" sz="2400" dirty="0">
                  <a:latin typeface="楷体" panose="02010609060101010101" pitchFamily="49" charset="-122"/>
                  <a:ea typeface="楷体" panose="02010609060101010101" pitchFamily="49" charset="-122"/>
                </a:rPr>
                <a:t>人民，从人民群众的伟大创造中汲取智慧和力量</a:t>
              </a:r>
            </a:p>
          </p:txBody>
        </p:sp>
        <p:sp>
          <p:nvSpPr>
            <p:cNvPr id="113" name="矩形 112"/>
            <p:cNvSpPr/>
            <p:nvPr/>
          </p:nvSpPr>
          <p:spPr>
            <a:xfrm>
              <a:off x="8370840" y="3229194"/>
              <a:ext cx="3698447" cy="1200329"/>
            </a:xfrm>
            <a:prstGeom prst="rect">
              <a:avLst/>
            </a:prstGeom>
          </p:spPr>
          <p:txBody>
            <a:bodyPr wrap="square">
              <a:spAutoFit/>
            </a:bodyPr>
            <a:lstStyle/>
            <a:p>
              <a:pPr algn="just"/>
              <a:r>
                <a:rPr lang="zh-CN" altLang="en-US" sz="2400" dirty="0">
                  <a:latin typeface="楷体" panose="02010609060101010101" pitchFamily="49" charset="-122"/>
                  <a:ea typeface="楷体" panose="02010609060101010101" pitchFamily="49" charset="-122"/>
                </a:rPr>
                <a:t>要坚持发展成果由人民</a:t>
              </a:r>
              <a:r>
                <a:rPr lang="zh-CN" altLang="en-US" sz="2400" dirty="0">
                  <a:solidFill>
                    <a:srgbClr val="FF0000"/>
                  </a:solidFill>
                  <a:latin typeface="楷体" panose="02010609060101010101" pitchFamily="49" charset="-122"/>
                  <a:ea typeface="楷体" panose="02010609060101010101" pitchFamily="49" charset="-122"/>
                </a:rPr>
                <a:t>共享</a:t>
              </a:r>
              <a:r>
                <a:rPr lang="zh-CN" altLang="en-US" sz="2400" dirty="0">
                  <a:latin typeface="楷体" panose="02010609060101010101" pitchFamily="49" charset="-122"/>
                  <a:ea typeface="楷体" panose="02010609060101010101" pitchFamily="49" charset="-122"/>
                </a:rPr>
                <a:t>，着力提高人民物质文化生活水平</a:t>
              </a:r>
            </a:p>
          </p:txBody>
        </p:sp>
        <p:sp>
          <p:nvSpPr>
            <p:cNvPr id="114" name="矩形 113"/>
            <p:cNvSpPr/>
            <p:nvPr/>
          </p:nvSpPr>
          <p:spPr>
            <a:xfrm>
              <a:off x="7773964" y="5851266"/>
              <a:ext cx="4295324" cy="559769"/>
            </a:xfrm>
            <a:prstGeom prst="rect">
              <a:avLst/>
            </a:prstGeom>
          </p:spPr>
          <p:txBody>
            <a:bodyPr wrap="square">
              <a:spAutoFit/>
            </a:bodyPr>
            <a:lstStyle/>
            <a:p>
              <a:pPr algn="just">
                <a:lnSpc>
                  <a:spcPct val="150000"/>
                </a:lnSpc>
              </a:pPr>
              <a:r>
                <a:rPr lang="zh-CN" altLang="en-US" sz="2400" dirty="0">
                  <a:latin typeface="楷体" panose="02010609060101010101" pitchFamily="49" charset="-122"/>
                  <a:ea typeface="楷体" panose="02010609060101010101" pitchFamily="49" charset="-122"/>
                </a:rPr>
                <a:t>最终是为了实现人的全面发展</a:t>
              </a:r>
            </a:p>
          </p:txBody>
        </p:sp>
      </p:grpSp>
      <p:sp>
        <p:nvSpPr>
          <p:cNvPr id="115"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74</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4">
                                            <p:txEl>
                                              <p:pRg st="0" end="0"/>
                                            </p:txEl>
                                          </p:spTgt>
                                        </p:tgtEl>
                                        <p:attrNameLst>
                                          <p:attrName>style.visibility</p:attrName>
                                        </p:attrNameLst>
                                      </p:cBhvr>
                                      <p:to>
                                        <p:strVal val="visible"/>
                                      </p:to>
                                    </p:set>
                                    <p:animEffect transition="in" filter="fade">
                                      <p:cBhvr>
                                        <p:cTn id="13" dur="250"/>
                                        <p:tgtEl>
                                          <p:spTgt spid="74">
                                            <p:txEl>
                                              <p:pRg st="0" end="0"/>
                                            </p:txEl>
                                          </p:spTgt>
                                        </p:tgtEl>
                                      </p:cBhvr>
                                    </p:animEffect>
                                    <p:anim calcmode="lin" valueType="num">
                                      <p:cBhvr>
                                        <p:cTn id="14" dur="25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99947" y="1555076"/>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、全面协调可持续是科学发展观的基本要求</a:t>
            </a:r>
          </a:p>
        </p:txBody>
      </p:sp>
      <p:sp>
        <p:nvSpPr>
          <p:cNvPr id="50" name="矩形 49"/>
          <p:cNvSpPr/>
          <p:nvPr/>
        </p:nvSpPr>
        <p:spPr bwMode="auto">
          <a:xfrm>
            <a:off x="1670260" y="2551917"/>
            <a:ext cx="3243388" cy="1485920"/>
          </a:xfrm>
          <a:prstGeom prst="rect">
            <a:avLst/>
          </a:prstGeom>
        </p:spPr>
        <p:txBody>
          <a:bodyPr wrap="square">
            <a:spAutoFit/>
          </a:bodyPr>
          <a:lstStyle/>
          <a:p>
            <a:pPr algn="just" defTabSz="457200">
              <a:lnSpc>
                <a:spcPct val="130000"/>
              </a:lnSpc>
              <a:defRPr/>
            </a:pPr>
            <a:r>
              <a:rPr lang="zh-CN" altLang="en-US" sz="2400" dirty="0">
                <a:latin typeface="楷体" panose="02010609060101010101" pitchFamily="49" charset="-122"/>
                <a:ea typeface="楷体" panose="02010609060101010101" pitchFamily="49" charset="-122"/>
                <a:cs typeface="+mn-ea"/>
                <a:sym typeface="+mn-lt"/>
              </a:rPr>
              <a:t>发展要有</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全面性、整体性</a:t>
            </a:r>
            <a:r>
              <a:rPr lang="zh-CN" altLang="en-US" sz="2400" dirty="0">
                <a:latin typeface="楷体" panose="02010609060101010101" pitchFamily="49" charset="-122"/>
                <a:ea typeface="楷体" panose="02010609060101010101" pitchFamily="49" charset="-122"/>
                <a:cs typeface="+mn-ea"/>
                <a:sym typeface="+mn-lt"/>
              </a:rPr>
              <a:t>，不仅经济发展，而且各个方面都要发展</a:t>
            </a:r>
          </a:p>
        </p:txBody>
      </p:sp>
      <p:grpSp>
        <p:nvGrpSpPr>
          <p:cNvPr id="51" name="组合 50"/>
          <p:cNvGrpSpPr/>
          <p:nvPr/>
        </p:nvGrpSpPr>
        <p:grpSpPr>
          <a:xfrm>
            <a:off x="3810070" y="2348880"/>
            <a:ext cx="3723945" cy="3469383"/>
            <a:chOff x="2011292" y="2961677"/>
            <a:chExt cx="3640208" cy="3391369"/>
          </a:xfrm>
        </p:grpSpPr>
        <p:sp>
          <p:nvSpPr>
            <p:cNvPr id="52" name="Freeform 28"/>
            <p:cNvSpPr/>
            <p:nvPr/>
          </p:nvSpPr>
          <p:spPr bwMode="auto">
            <a:xfrm>
              <a:off x="3192907" y="2961677"/>
              <a:ext cx="1269528" cy="2109920"/>
            </a:xfrm>
            <a:custGeom>
              <a:avLst/>
              <a:gdLst>
                <a:gd name="T0" fmla="*/ 118 w 235"/>
                <a:gd name="T1" fmla="*/ 390 h 390"/>
                <a:gd name="T2" fmla="*/ 118 w 235"/>
                <a:gd name="T3" fmla="*/ 0 h 390"/>
                <a:gd name="T4" fmla="*/ 118 w 235"/>
                <a:gd name="T5" fmla="*/ 390 h 390"/>
              </a:gdLst>
              <a:ahLst/>
              <a:cxnLst>
                <a:cxn ang="0">
                  <a:pos x="T0" y="T1"/>
                </a:cxn>
                <a:cxn ang="0">
                  <a:pos x="T2" y="T3"/>
                </a:cxn>
                <a:cxn ang="0">
                  <a:pos x="T4" y="T5"/>
                </a:cxn>
              </a:cxnLst>
              <a:rect l="0" t="0" r="r" b="b"/>
              <a:pathLst>
                <a:path w="235" h="390">
                  <a:moveTo>
                    <a:pt x="118" y="390"/>
                  </a:moveTo>
                  <a:cubicBezTo>
                    <a:pt x="235" y="272"/>
                    <a:pt x="235" y="117"/>
                    <a:pt x="118" y="0"/>
                  </a:cubicBezTo>
                  <a:cubicBezTo>
                    <a:pt x="1" y="117"/>
                    <a:pt x="0" y="272"/>
                    <a:pt x="118" y="390"/>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3" name="Freeform 29"/>
            <p:cNvSpPr/>
            <p:nvPr/>
          </p:nvSpPr>
          <p:spPr bwMode="auto">
            <a:xfrm>
              <a:off x="2011292" y="4837658"/>
              <a:ext cx="1819359" cy="1515388"/>
            </a:xfrm>
            <a:custGeom>
              <a:avLst/>
              <a:gdLst>
                <a:gd name="T0" fmla="*/ 0 w 337"/>
                <a:gd name="T1" fmla="*/ 237 h 280"/>
                <a:gd name="T2" fmla="*/ 337 w 337"/>
                <a:gd name="T3" fmla="*/ 42 h 280"/>
                <a:gd name="T4" fmla="*/ 0 w 337"/>
                <a:gd name="T5" fmla="*/ 237 h 280"/>
              </a:gdLst>
              <a:ahLst/>
              <a:cxnLst>
                <a:cxn ang="0">
                  <a:pos x="T0" y="T1"/>
                </a:cxn>
                <a:cxn ang="0">
                  <a:pos x="T2" y="T3"/>
                </a:cxn>
                <a:cxn ang="0">
                  <a:pos x="T4" y="T5"/>
                </a:cxn>
              </a:cxnLst>
              <a:rect l="0" t="0" r="r" b="b"/>
              <a:pathLst>
                <a:path w="337" h="280">
                  <a:moveTo>
                    <a:pt x="0" y="237"/>
                  </a:moveTo>
                  <a:cubicBezTo>
                    <a:pt x="160" y="280"/>
                    <a:pt x="294" y="202"/>
                    <a:pt x="337" y="42"/>
                  </a:cubicBezTo>
                  <a:cubicBezTo>
                    <a:pt x="177" y="0"/>
                    <a:pt x="43" y="77"/>
                    <a:pt x="0" y="237"/>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4" name="Freeform 30"/>
            <p:cNvSpPr/>
            <p:nvPr/>
          </p:nvSpPr>
          <p:spPr bwMode="auto">
            <a:xfrm>
              <a:off x="3830651" y="4837658"/>
              <a:ext cx="1820849" cy="1515388"/>
            </a:xfrm>
            <a:custGeom>
              <a:avLst/>
              <a:gdLst>
                <a:gd name="T0" fmla="*/ 337 w 337"/>
                <a:gd name="T1" fmla="*/ 237 h 280"/>
                <a:gd name="T2" fmla="*/ 0 w 337"/>
                <a:gd name="T3" fmla="*/ 42 h 280"/>
                <a:gd name="T4" fmla="*/ 337 w 337"/>
                <a:gd name="T5" fmla="*/ 237 h 280"/>
              </a:gdLst>
              <a:ahLst/>
              <a:cxnLst>
                <a:cxn ang="0">
                  <a:pos x="T0" y="T1"/>
                </a:cxn>
                <a:cxn ang="0">
                  <a:pos x="T2" y="T3"/>
                </a:cxn>
                <a:cxn ang="0">
                  <a:pos x="T4" y="T5"/>
                </a:cxn>
              </a:cxnLst>
              <a:rect l="0" t="0" r="r" b="b"/>
              <a:pathLst>
                <a:path w="337" h="280">
                  <a:moveTo>
                    <a:pt x="337" y="237"/>
                  </a:moveTo>
                  <a:cubicBezTo>
                    <a:pt x="177" y="280"/>
                    <a:pt x="43" y="202"/>
                    <a:pt x="0" y="42"/>
                  </a:cubicBezTo>
                  <a:cubicBezTo>
                    <a:pt x="160" y="0"/>
                    <a:pt x="294" y="77"/>
                    <a:pt x="337" y="237"/>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5" name="Freeform 31"/>
            <p:cNvSpPr/>
            <p:nvPr/>
          </p:nvSpPr>
          <p:spPr bwMode="auto">
            <a:xfrm>
              <a:off x="2879995" y="4399582"/>
              <a:ext cx="950656" cy="789730"/>
            </a:xfrm>
            <a:custGeom>
              <a:avLst/>
              <a:gdLst>
                <a:gd name="T0" fmla="*/ 176 w 176"/>
                <a:gd name="T1" fmla="*/ 124 h 146"/>
                <a:gd name="T2" fmla="*/ 0 w 176"/>
                <a:gd name="T3" fmla="*/ 22 h 146"/>
                <a:gd name="T4" fmla="*/ 176 w 176"/>
                <a:gd name="T5" fmla="*/ 124 h 146"/>
              </a:gdLst>
              <a:ahLst/>
              <a:cxnLst>
                <a:cxn ang="0">
                  <a:pos x="T0" y="T1"/>
                </a:cxn>
                <a:cxn ang="0">
                  <a:pos x="T2" y="T3"/>
                </a:cxn>
                <a:cxn ang="0">
                  <a:pos x="T4" y="T5"/>
                </a:cxn>
              </a:cxnLst>
              <a:rect l="0" t="0" r="r" b="b"/>
              <a:pathLst>
                <a:path w="176" h="146">
                  <a:moveTo>
                    <a:pt x="176" y="124"/>
                  </a:moveTo>
                  <a:cubicBezTo>
                    <a:pt x="154" y="40"/>
                    <a:pt x="84" y="0"/>
                    <a:pt x="0" y="22"/>
                  </a:cubicBezTo>
                  <a:cubicBezTo>
                    <a:pt x="23" y="105"/>
                    <a:pt x="92" y="146"/>
                    <a:pt x="176" y="124"/>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6" name="Freeform 32"/>
            <p:cNvSpPr/>
            <p:nvPr/>
          </p:nvSpPr>
          <p:spPr bwMode="auto">
            <a:xfrm>
              <a:off x="3501349" y="5065637"/>
              <a:ext cx="658605" cy="1098172"/>
            </a:xfrm>
            <a:custGeom>
              <a:avLst/>
              <a:gdLst>
                <a:gd name="T0" fmla="*/ 61 w 122"/>
                <a:gd name="T1" fmla="*/ 203 h 203"/>
                <a:gd name="T2" fmla="*/ 61 w 122"/>
                <a:gd name="T3" fmla="*/ 0 h 203"/>
                <a:gd name="T4" fmla="*/ 61 w 122"/>
                <a:gd name="T5" fmla="*/ 203 h 203"/>
              </a:gdLst>
              <a:ahLst/>
              <a:cxnLst>
                <a:cxn ang="0">
                  <a:pos x="T0" y="T1"/>
                </a:cxn>
                <a:cxn ang="0">
                  <a:pos x="T2" y="T3"/>
                </a:cxn>
                <a:cxn ang="0">
                  <a:pos x="T4" y="T5"/>
                </a:cxn>
              </a:cxnLst>
              <a:rect l="0" t="0" r="r" b="b"/>
              <a:pathLst>
                <a:path w="122" h="203">
                  <a:moveTo>
                    <a:pt x="61" y="203"/>
                  </a:moveTo>
                  <a:cubicBezTo>
                    <a:pt x="122" y="142"/>
                    <a:pt x="122" y="61"/>
                    <a:pt x="61" y="0"/>
                  </a:cubicBezTo>
                  <a:cubicBezTo>
                    <a:pt x="0" y="61"/>
                    <a:pt x="0" y="142"/>
                    <a:pt x="61" y="203"/>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7" name="Freeform 33"/>
            <p:cNvSpPr/>
            <p:nvPr/>
          </p:nvSpPr>
          <p:spPr bwMode="auto">
            <a:xfrm>
              <a:off x="3830651" y="4399582"/>
              <a:ext cx="946187" cy="789730"/>
            </a:xfrm>
            <a:custGeom>
              <a:avLst/>
              <a:gdLst>
                <a:gd name="T0" fmla="*/ 175 w 175"/>
                <a:gd name="T1" fmla="*/ 22 h 146"/>
                <a:gd name="T2" fmla="*/ 0 w 175"/>
                <a:gd name="T3" fmla="*/ 123 h 146"/>
                <a:gd name="T4" fmla="*/ 175 w 175"/>
                <a:gd name="T5" fmla="*/ 22 h 146"/>
              </a:gdLst>
              <a:ahLst/>
              <a:cxnLst>
                <a:cxn ang="0">
                  <a:pos x="T0" y="T1"/>
                </a:cxn>
                <a:cxn ang="0">
                  <a:pos x="T2" y="T3"/>
                </a:cxn>
                <a:cxn ang="0">
                  <a:pos x="T4" y="T5"/>
                </a:cxn>
              </a:cxnLst>
              <a:rect l="0" t="0" r="r" b="b"/>
              <a:pathLst>
                <a:path w="175" h="146">
                  <a:moveTo>
                    <a:pt x="175" y="22"/>
                  </a:moveTo>
                  <a:cubicBezTo>
                    <a:pt x="153" y="106"/>
                    <a:pt x="83" y="146"/>
                    <a:pt x="0" y="123"/>
                  </a:cubicBezTo>
                  <a:cubicBezTo>
                    <a:pt x="22" y="40"/>
                    <a:pt x="92" y="0"/>
                    <a:pt x="175" y="22"/>
                  </a:cubicBezTo>
                  <a:close/>
                </a:path>
              </a:pathLst>
            </a:custGeom>
            <a:gradFill>
              <a:gsLst>
                <a:gs pos="0">
                  <a:srgbClr val="E10328"/>
                </a:gs>
                <a:gs pos="100000">
                  <a:srgbClr val="A80516"/>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kern="0" dirty="0">
                <a:solidFill>
                  <a:prstClr val="black"/>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8" name="文本框 57"/>
            <p:cNvSpPr txBox="1"/>
            <p:nvPr/>
          </p:nvSpPr>
          <p:spPr>
            <a:xfrm>
              <a:off x="3069052" y="4537367"/>
              <a:ext cx="545039"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rPr>
                <a:t>01</a:t>
              </a:r>
              <a:endParaRPr lang="zh-CN" altLang="en-US"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9" name="文本框 58"/>
            <p:cNvSpPr txBox="1"/>
            <p:nvPr/>
          </p:nvSpPr>
          <p:spPr>
            <a:xfrm>
              <a:off x="4024226" y="4537367"/>
              <a:ext cx="605169"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rPr>
                <a:t>03</a:t>
              </a:r>
              <a:endParaRPr lang="zh-CN" altLang="en-US"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0" name="文本框 59"/>
            <p:cNvSpPr txBox="1"/>
            <p:nvPr/>
          </p:nvSpPr>
          <p:spPr>
            <a:xfrm>
              <a:off x="3554740" y="5373039"/>
              <a:ext cx="545862"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rPr>
                <a:t>02</a:t>
              </a:r>
              <a:endParaRPr lang="zh-CN" altLang="en-US" sz="2400" b="1" dirty="0">
                <a:solidFill>
                  <a:prstClr val="white"/>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1" name="矩形 60"/>
            <p:cNvSpPr/>
            <p:nvPr/>
          </p:nvSpPr>
          <p:spPr bwMode="auto">
            <a:xfrm>
              <a:off x="3287674" y="3609990"/>
              <a:ext cx="1039136" cy="523220"/>
            </a:xfrm>
            <a:prstGeom prst="rect">
              <a:avLst/>
            </a:prstGeom>
          </p:spPr>
          <p:txBody>
            <a:bodyPr wrap="square">
              <a:spAutoFit/>
            </a:bodyPr>
            <a:lstStyle/>
            <a:p>
              <a:pPr algn="ctr" defTabSz="457200">
                <a:defRPr/>
              </a:pPr>
              <a:r>
                <a:rPr lang="zh-CN" altLang="en-US" sz="2800" b="1" dirty="0">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effectLst>
                    <a:outerShdw blurRad="38100" dist="38100" dir="2700000" algn="tl">
                      <a:srgbClr val="000000">
                        <a:alpha val="43137"/>
                      </a:srgbClr>
                    </a:outerShdw>
                  </a:effectLst>
                  <a:latin typeface="+mn-ea"/>
                  <a:ea typeface="+mn-ea"/>
                  <a:cs typeface="+mn-ea"/>
                  <a:sym typeface="+mn-lt"/>
                </a:rPr>
                <a:t>全面</a:t>
              </a:r>
            </a:p>
          </p:txBody>
        </p:sp>
        <p:sp>
          <p:nvSpPr>
            <p:cNvPr id="62" name="矩形 61"/>
            <p:cNvSpPr/>
            <p:nvPr/>
          </p:nvSpPr>
          <p:spPr bwMode="auto">
            <a:xfrm>
              <a:off x="2256447" y="5371888"/>
              <a:ext cx="1039136" cy="523220"/>
            </a:xfrm>
            <a:prstGeom prst="rect">
              <a:avLst/>
            </a:prstGeom>
          </p:spPr>
          <p:txBody>
            <a:bodyPr wrap="square">
              <a:spAutoFit/>
            </a:bodyPr>
            <a:lstStyle/>
            <a:p>
              <a:pPr algn="ctr" defTabSz="457200">
                <a:defRPr/>
              </a:pPr>
              <a:r>
                <a:rPr lang="zh-CN" altLang="en-US" sz="2800" b="1" dirty="0">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effectLst>
                    <a:outerShdw blurRad="38100" dist="38100" dir="2700000" algn="tl">
                      <a:srgbClr val="000000">
                        <a:alpha val="43137"/>
                      </a:srgbClr>
                    </a:outerShdw>
                  </a:effectLst>
                  <a:latin typeface="+mn-ea"/>
                  <a:ea typeface="+mn-ea"/>
                  <a:cs typeface="+mn-ea"/>
                  <a:sym typeface="+mn-lt"/>
                </a:rPr>
                <a:t>协调</a:t>
              </a:r>
            </a:p>
          </p:txBody>
        </p:sp>
        <p:sp>
          <p:nvSpPr>
            <p:cNvPr id="63" name="矩形 62"/>
            <p:cNvSpPr/>
            <p:nvPr/>
          </p:nvSpPr>
          <p:spPr bwMode="auto">
            <a:xfrm>
              <a:off x="4181496" y="5371887"/>
              <a:ext cx="1284289" cy="511455"/>
            </a:xfrm>
            <a:prstGeom prst="rect">
              <a:avLst/>
            </a:prstGeom>
          </p:spPr>
          <p:txBody>
            <a:bodyPr wrap="square">
              <a:spAutoFit/>
            </a:bodyPr>
            <a:lstStyle/>
            <a:p>
              <a:pPr algn="ctr" defTabSz="457200">
                <a:defRPr/>
              </a:pPr>
              <a:r>
                <a:rPr lang="zh-CN" altLang="en-US" sz="2800" b="1" dirty="0">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effectLst>
                    <a:outerShdw blurRad="38100" dist="38100" dir="2700000" algn="tl">
                      <a:srgbClr val="000000">
                        <a:alpha val="43137"/>
                      </a:srgbClr>
                    </a:outerShdw>
                  </a:effectLst>
                  <a:latin typeface="+mn-ea"/>
                  <a:ea typeface="+mn-ea"/>
                  <a:cs typeface="+mn-ea"/>
                  <a:sym typeface="+mn-lt"/>
                </a:rPr>
                <a:t>可持续</a:t>
              </a:r>
            </a:p>
          </p:txBody>
        </p:sp>
      </p:grpSp>
      <p:sp>
        <p:nvSpPr>
          <p:cNvPr id="64" name="矩形 63"/>
          <p:cNvSpPr/>
          <p:nvPr/>
        </p:nvSpPr>
        <p:spPr bwMode="auto">
          <a:xfrm>
            <a:off x="2853321" y="5692446"/>
            <a:ext cx="5622821" cy="1005788"/>
          </a:xfrm>
          <a:prstGeom prst="rect">
            <a:avLst/>
          </a:prstGeom>
        </p:spPr>
        <p:txBody>
          <a:bodyPr wrap="square">
            <a:spAutoFit/>
          </a:bodyPr>
          <a:lstStyle/>
          <a:p>
            <a:pPr algn="just" defTabSz="457200">
              <a:lnSpc>
                <a:spcPct val="130000"/>
              </a:lnSpc>
              <a:defRPr/>
            </a:pPr>
            <a:r>
              <a:rPr lang="zh-CN" altLang="en-US" sz="2400" dirty="0">
                <a:latin typeface="楷体" panose="02010609060101010101" pitchFamily="49" charset="-122"/>
                <a:ea typeface="楷体" panose="02010609060101010101" pitchFamily="49" charset="-122"/>
                <a:cs typeface="+mn-ea"/>
                <a:sym typeface="+mn-lt"/>
              </a:rPr>
              <a:t>发展要有</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协调性、均衡性</a:t>
            </a:r>
            <a:r>
              <a:rPr lang="zh-CN" altLang="en-US" sz="2400" dirty="0">
                <a:latin typeface="楷体" panose="02010609060101010101" pitchFamily="49" charset="-122"/>
                <a:ea typeface="楷体" panose="02010609060101010101" pitchFamily="49" charset="-122"/>
                <a:cs typeface="+mn-ea"/>
                <a:sym typeface="+mn-lt"/>
              </a:rPr>
              <a:t>，各个方面、各个环节的发展要互相适应、相互促进</a:t>
            </a:r>
          </a:p>
        </p:txBody>
      </p:sp>
      <p:sp>
        <p:nvSpPr>
          <p:cNvPr id="65" name="矩形 64"/>
          <p:cNvSpPr/>
          <p:nvPr/>
        </p:nvSpPr>
        <p:spPr bwMode="auto">
          <a:xfrm>
            <a:off x="6885060" y="2551917"/>
            <a:ext cx="3243388" cy="1485920"/>
          </a:xfrm>
          <a:prstGeom prst="rect">
            <a:avLst/>
          </a:prstGeom>
        </p:spPr>
        <p:txBody>
          <a:bodyPr wrap="square">
            <a:spAutoFit/>
          </a:bodyPr>
          <a:lstStyle/>
          <a:p>
            <a:pPr algn="just" defTabSz="457200">
              <a:lnSpc>
                <a:spcPct val="130000"/>
              </a:lnSpc>
              <a:defRPr/>
            </a:pPr>
            <a:r>
              <a:rPr lang="zh-CN" altLang="en-US" sz="2400" dirty="0">
                <a:latin typeface="楷体" panose="02010609060101010101" pitchFamily="49" charset="-122"/>
                <a:ea typeface="楷体" panose="02010609060101010101" pitchFamily="49" charset="-122"/>
                <a:cs typeface="+mn-ea"/>
                <a:sym typeface="+mn-lt"/>
              </a:rPr>
              <a:t>发展要有</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持久性、连续性</a:t>
            </a:r>
            <a:r>
              <a:rPr lang="zh-CN" altLang="en-US" sz="2400" dirty="0">
                <a:latin typeface="楷体" panose="02010609060101010101" pitchFamily="49" charset="-122"/>
                <a:ea typeface="楷体" panose="02010609060101010101" pitchFamily="49" charset="-122"/>
                <a:cs typeface="+mn-ea"/>
                <a:sym typeface="+mn-lt"/>
              </a:rPr>
              <a:t>，不仅当前要发展，而且要保证长远发展</a:t>
            </a:r>
          </a:p>
        </p:txBody>
      </p:sp>
      <p:sp>
        <p:nvSpPr>
          <p:cNvPr id="66"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75</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par>
                                <p:cTn id="16" presetID="53" presetClass="entr" presetSubtype="16"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animEffect transition="in" filter="fade">
                                      <p:cBhvr>
                                        <p:cTn id="3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0" grpId="0"/>
      <p:bldP spid="64" grpId="0"/>
      <p:bldP spid="6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99947" y="1555076"/>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、全面协调可持续是科学发展观的基本要求</a:t>
            </a:r>
          </a:p>
        </p:txBody>
      </p:sp>
      <p:sp>
        <p:nvSpPr>
          <p:cNvPr id="24" name="矩形 23"/>
          <p:cNvSpPr/>
          <p:nvPr/>
        </p:nvSpPr>
        <p:spPr>
          <a:xfrm>
            <a:off x="869966" y="2630296"/>
            <a:ext cx="3990368" cy="3905043"/>
          </a:xfrm>
          <a:prstGeom prst="rect">
            <a:avLst/>
          </a:prstGeom>
        </p:spPr>
        <p:txBody>
          <a:bodyPr wrap="square">
            <a:spAutoFit/>
          </a:bodyPr>
          <a:lstStyle/>
          <a:p>
            <a:pPr indent="629920" algn="just">
              <a:lnSpc>
                <a:spcPct val="150000"/>
              </a:lnSpc>
            </a:pPr>
            <a:r>
              <a:rPr lang="zh-CN" altLang="en-US" sz="2400" dirty="0">
                <a:latin typeface="微软雅黑" panose="020B0503020204020204" pitchFamily="34" charset="-122"/>
                <a:ea typeface="微软雅黑" panose="020B0503020204020204" pitchFamily="34" charset="-122"/>
              </a:rPr>
              <a:t>坚持</a:t>
            </a:r>
            <a:r>
              <a:rPr lang="zh-CN" altLang="en-US" sz="2400" b="1" dirty="0">
                <a:solidFill>
                  <a:srgbClr val="C00000"/>
                </a:solidFill>
                <a:latin typeface="微软雅黑" panose="020B0503020204020204" pitchFamily="34" charset="-122"/>
                <a:ea typeface="微软雅黑" panose="020B0503020204020204" pitchFamily="34" charset="-122"/>
              </a:rPr>
              <a:t>全面发展</a:t>
            </a:r>
            <a:r>
              <a:rPr lang="zh-CN" altLang="en-US" sz="2400" dirty="0">
                <a:latin typeface="微软雅黑" panose="020B0503020204020204" pitchFamily="34" charset="-122"/>
                <a:ea typeface="微软雅黑" panose="020B0503020204020204" pitchFamily="34" charset="-122"/>
              </a:rPr>
              <a:t>，就是要按照中国特色社会主义事业总体布局，正确认识和把握经济建设、政治建设、文化建设、社会建设、生态文明建设是相互联系、相互促进的有机统一体。</a:t>
            </a:r>
          </a:p>
        </p:txBody>
      </p:sp>
      <p:sp>
        <p:nvSpPr>
          <p:cNvPr id="26" name="矩形 25"/>
          <p:cNvSpPr/>
          <p:nvPr/>
        </p:nvSpPr>
        <p:spPr>
          <a:xfrm>
            <a:off x="8446302" y="5562365"/>
            <a:ext cx="2968141" cy="581057"/>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相辅相成、相互促进</a:t>
            </a:r>
          </a:p>
        </p:txBody>
      </p:sp>
      <p:sp>
        <p:nvSpPr>
          <p:cNvPr id="27" name="îŝ1íďe"/>
          <p:cNvSpPr txBox="1"/>
          <p:nvPr/>
        </p:nvSpPr>
        <p:spPr>
          <a:xfrm>
            <a:off x="5675087" y="2668969"/>
            <a:ext cx="2286522" cy="520284"/>
          </a:xfrm>
          <a:prstGeom prst="roundRect">
            <a:avLst/>
          </a:prstGeom>
          <a:gradFill>
            <a:gsLst>
              <a:gs pos="23000">
                <a:srgbClr val="DA0000"/>
              </a:gs>
              <a:gs pos="76000">
                <a:srgbClr val="A40707"/>
              </a:gs>
            </a:gsLst>
            <a:lin ang="5400000" scaled="1"/>
          </a:gradFill>
        </p:spPr>
        <p:txBody>
          <a:bodyPr wrap="square" lIns="91440" tIns="45720" rIns="91440" bIns="45720">
            <a:spAutoFit/>
          </a:bodyPr>
          <a:lstStyle/>
          <a:p>
            <a:pPr algn="ctr" eaLnBrk="1" fontAlgn="auto" hangingPunct="1">
              <a:lnSpc>
                <a:spcPct val="110000"/>
              </a:lnSpc>
              <a:spcBef>
                <a:spcPts val="0"/>
              </a:spcBef>
              <a:spcAft>
                <a:spcPts val="0"/>
              </a:spcAft>
            </a:pPr>
            <a:r>
              <a:rPr lang="zh-CN" altLang="en-US" sz="2400" b="1" dirty="0">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path path="circle">
                    <a:fillToRect l="50000" t="50000" r="50000" b="50000"/>
                  </a:path>
                  <a:tileRect/>
                </a:gradFill>
                <a:latin typeface="微软雅黑" panose="020B0503020204020204" pitchFamily="34" charset="-122"/>
                <a:ea typeface="微软雅黑" panose="020B0503020204020204" pitchFamily="34" charset="-122"/>
                <a:sym typeface="Arial" panose="020B0604020202020204" pitchFamily="34" charset="0"/>
              </a:rPr>
              <a:t>经济建设</a:t>
            </a:r>
          </a:p>
        </p:txBody>
      </p:sp>
      <p:sp>
        <p:nvSpPr>
          <p:cNvPr id="28" name="矩形 27"/>
          <p:cNvSpPr/>
          <p:nvPr/>
        </p:nvSpPr>
        <p:spPr>
          <a:xfrm>
            <a:off x="5805223" y="3360874"/>
            <a:ext cx="259468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是中心和基础</a:t>
            </a:r>
          </a:p>
        </p:txBody>
      </p:sp>
      <p:sp>
        <p:nvSpPr>
          <p:cNvPr id="29" name="îŝ1íďe"/>
          <p:cNvSpPr txBox="1"/>
          <p:nvPr/>
        </p:nvSpPr>
        <p:spPr>
          <a:xfrm>
            <a:off x="5675087" y="3950766"/>
            <a:ext cx="2286522" cy="520284"/>
          </a:xfrm>
          <a:prstGeom prst="roundRect">
            <a:avLst/>
          </a:prstGeom>
          <a:gradFill>
            <a:gsLst>
              <a:gs pos="23000">
                <a:srgbClr val="DA0000"/>
              </a:gs>
              <a:gs pos="76000">
                <a:srgbClr val="A40707"/>
              </a:gs>
            </a:gsLst>
            <a:lin ang="5400000" scaled="1"/>
          </a:gradFill>
        </p:spPr>
        <p:txBody>
          <a:bodyPr wrap="square" lIns="91440" tIns="45720" rIns="91440" bIns="45720">
            <a:spAutoFit/>
          </a:bodyPr>
          <a:lstStyle/>
          <a:p>
            <a:pPr algn="ctr" eaLnBrk="1" fontAlgn="auto" hangingPunct="1">
              <a:lnSpc>
                <a:spcPct val="110000"/>
              </a:lnSpc>
              <a:spcBef>
                <a:spcPts val="0"/>
              </a:spcBef>
              <a:spcAft>
                <a:spcPts val="0"/>
              </a:spcAft>
            </a:pPr>
            <a:r>
              <a:rPr lang="zh-CN" altLang="en-US" sz="2400" b="1" dirty="0">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path path="circle">
                    <a:fillToRect l="50000" t="50000" r="50000" b="50000"/>
                  </a:path>
                  <a:tileRect/>
                </a:gradFill>
                <a:latin typeface="微软雅黑" panose="020B0503020204020204" pitchFamily="34" charset="-122"/>
                <a:ea typeface="微软雅黑" panose="020B0503020204020204" pitchFamily="34" charset="-122"/>
                <a:sym typeface="Arial" panose="020B0604020202020204" pitchFamily="34" charset="0"/>
              </a:rPr>
              <a:t>政治建设</a:t>
            </a:r>
          </a:p>
        </p:txBody>
      </p:sp>
      <p:sp>
        <p:nvSpPr>
          <p:cNvPr id="30" name="矩形 29"/>
          <p:cNvSpPr/>
          <p:nvPr/>
        </p:nvSpPr>
        <p:spPr>
          <a:xfrm>
            <a:off x="5805223" y="4642671"/>
            <a:ext cx="259468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是方向和保障</a:t>
            </a:r>
          </a:p>
        </p:txBody>
      </p:sp>
      <p:sp>
        <p:nvSpPr>
          <p:cNvPr id="31" name="îŝ1íďe"/>
          <p:cNvSpPr txBox="1"/>
          <p:nvPr/>
        </p:nvSpPr>
        <p:spPr>
          <a:xfrm>
            <a:off x="5675087" y="5302223"/>
            <a:ext cx="2286522" cy="520284"/>
          </a:xfrm>
          <a:prstGeom prst="roundRect">
            <a:avLst/>
          </a:prstGeom>
          <a:gradFill>
            <a:gsLst>
              <a:gs pos="23000">
                <a:srgbClr val="DA0000"/>
              </a:gs>
              <a:gs pos="76000">
                <a:srgbClr val="A40707"/>
              </a:gs>
            </a:gsLst>
            <a:lin ang="5400000" scaled="1"/>
          </a:gradFill>
        </p:spPr>
        <p:txBody>
          <a:bodyPr wrap="square" lIns="91440" tIns="45720" rIns="91440" bIns="45720">
            <a:spAutoFit/>
          </a:bodyPr>
          <a:lstStyle/>
          <a:p>
            <a:pPr algn="ctr" eaLnBrk="1" fontAlgn="auto" hangingPunct="1">
              <a:lnSpc>
                <a:spcPct val="110000"/>
              </a:lnSpc>
              <a:spcBef>
                <a:spcPts val="0"/>
              </a:spcBef>
              <a:spcAft>
                <a:spcPts val="0"/>
              </a:spcAft>
            </a:pPr>
            <a:r>
              <a:rPr lang="zh-CN" altLang="en-US" sz="2400" b="1" dirty="0">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path path="circle">
                    <a:fillToRect l="50000" t="50000" r="50000" b="50000"/>
                  </a:path>
                  <a:tileRect/>
                </a:gradFill>
                <a:latin typeface="微软雅黑" panose="020B0503020204020204" pitchFamily="34" charset="-122"/>
                <a:ea typeface="微软雅黑" panose="020B0503020204020204" pitchFamily="34" charset="-122"/>
                <a:sym typeface="Arial" panose="020B0604020202020204" pitchFamily="34" charset="0"/>
              </a:rPr>
              <a:t>文化建设</a:t>
            </a:r>
          </a:p>
        </p:txBody>
      </p:sp>
      <p:sp>
        <p:nvSpPr>
          <p:cNvPr id="32" name="矩形 31"/>
          <p:cNvSpPr/>
          <p:nvPr/>
        </p:nvSpPr>
        <p:spPr>
          <a:xfrm>
            <a:off x="5805223" y="5994128"/>
            <a:ext cx="259468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是灵魂和血脉</a:t>
            </a:r>
          </a:p>
        </p:txBody>
      </p:sp>
      <p:sp>
        <p:nvSpPr>
          <p:cNvPr id="33" name="îŝ1íďe"/>
          <p:cNvSpPr txBox="1"/>
          <p:nvPr/>
        </p:nvSpPr>
        <p:spPr>
          <a:xfrm>
            <a:off x="8566794" y="2665363"/>
            <a:ext cx="2478577" cy="520284"/>
          </a:xfrm>
          <a:prstGeom prst="roundRect">
            <a:avLst/>
          </a:prstGeom>
          <a:gradFill>
            <a:gsLst>
              <a:gs pos="23000">
                <a:srgbClr val="DA0000"/>
              </a:gs>
              <a:gs pos="76000">
                <a:srgbClr val="A40707"/>
              </a:gs>
            </a:gsLst>
            <a:lin ang="5400000" scaled="1"/>
          </a:gradFill>
        </p:spPr>
        <p:txBody>
          <a:bodyPr wrap="square" lIns="91440" tIns="45720" rIns="91440" bIns="45720">
            <a:spAutoFit/>
          </a:bodyPr>
          <a:lstStyle/>
          <a:p>
            <a:pPr algn="ctr" eaLnBrk="1" fontAlgn="auto" hangingPunct="1">
              <a:lnSpc>
                <a:spcPct val="110000"/>
              </a:lnSpc>
              <a:spcBef>
                <a:spcPts val="0"/>
              </a:spcBef>
              <a:spcAft>
                <a:spcPts val="0"/>
              </a:spcAft>
            </a:pPr>
            <a:r>
              <a:rPr lang="zh-CN" altLang="en-US" sz="2400" b="1" dirty="0">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path path="circle">
                    <a:fillToRect l="50000" t="50000" r="50000" b="50000"/>
                  </a:path>
                  <a:tileRect/>
                </a:gradFill>
                <a:latin typeface="微软雅黑" panose="020B0503020204020204" pitchFamily="34" charset="-122"/>
                <a:ea typeface="微软雅黑" panose="020B0503020204020204" pitchFamily="34" charset="-122"/>
                <a:sym typeface="Arial" panose="020B0604020202020204" pitchFamily="34" charset="0"/>
              </a:rPr>
              <a:t>社会建设</a:t>
            </a:r>
          </a:p>
        </p:txBody>
      </p:sp>
      <p:sp>
        <p:nvSpPr>
          <p:cNvPr id="34" name="矩形 33"/>
          <p:cNvSpPr/>
          <p:nvPr/>
        </p:nvSpPr>
        <p:spPr>
          <a:xfrm>
            <a:off x="8768116" y="3350451"/>
            <a:ext cx="259468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是支撑和归宿</a:t>
            </a:r>
          </a:p>
        </p:txBody>
      </p:sp>
      <p:sp>
        <p:nvSpPr>
          <p:cNvPr id="35" name="îŝ1íďe"/>
          <p:cNvSpPr txBox="1"/>
          <p:nvPr/>
        </p:nvSpPr>
        <p:spPr>
          <a:xfrm>
            <a:off x="8566794" y="3947160"/>
            <a:ext cx="2478577" cy="520284"/>
          </a:xfrm>
          <a:prstGeom prst="roundRect">
            <a:avLst/>
          </a:prstGeom>
          <a:gradFill>
            <a:gsLst>
              <a:gs pos="23000">
                <a:srgbClr val="DA0000"/>
              </a:gs>
              <a:gs pos="76000">
                <a:srgbClr val="A40707"/>
              </a:gs>
            </a:gsLst>
            <a:lin ang="5400000" scaled="1"/>
          </a:gradFill>
        </p:spPr>
        <p:txBody>
          <a:bodyPr wrap="square" lIns="91440" tIns="45720" rIns="91440" bIns="45720">
            <a:spAutoFit/>
          </a:bodyPr>
          <a:lstStyle/>
          <a:p>
            <a:pPr algn="ctr" eaLnBrk="1" fontAlgn="auto" hangingPunct="1">
              <a:lnSpc>
                <a:spcPct val="110000"/>
              </a:lnSpc>
              <a:spcBef>
                <a:spcPts val="0"/>
              </a:spcBef>
              <a:spcAft>
                <a:spcPts val="0"/>
              </a:spcAft>
            </a:pPr>
            <a:r>
              <a:rPr lang="zh-CN" altLang="en-US" sz="2400" b="1" dirty="0">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path path="circle">
                    <a:fillToRect l="50000" t="50000" r="50000" b="50000"/>
                  </a:path>
                  <a:tileRect/>
                </a:gradFill>
                <a:latin typeface="微软雅黑" panose="020B0503020204020204" pitchFamily="34" charset="-122"/>
                <a:ea typeface="微软雅黑" panose="020B0503020204020204" pitchFamily="34" charset="-122"/>
                <a:sym typeface="Arial" panose="020B0604020202020204" pitchFamily="34" charset="0"/>
              </a:rPr>
              <a:t>生态文明建设</a:t>
            </a:r>
          </a:p>
        </p:txBody>
      </p:sp>
      <p:sp>
        <p:nvSpPr>
          <p:cNvPr id="36" name="矩形 35"/>
          <p:cNvSpPr/>
          <p:nvPr/>
        </p:nvSpPr>
        <p:spPr>
          <a:xfrm>
            <a:off x="8843834" y="4582818"/>
            <a:ext cx="2594688" cy="461665"/>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是根基和条件</a:t>
            </a:r>
          </a:p>
        </p:txBody>
      </p:sp>
      <p:sp>
        <p:nvSpPr>
          <p:cNvPr id="37" name="矩形 36"/>
          <p:cNvSpPr/>
          <p:nvPr/>
        </p:nvSpPr>
        <p:spPr>
          <a:xfrm>
            <a:off x="5228539" y="2431188"/>
            <a:ext cx="6342743" cy="42381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53478" y="2611325"/>
            <a:ext cx="636783" cy="52028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chemeClr val="bg1"/>
                  </a:solidFill>
                </a:ln>
                <a:solidFill>
                  <a:schemeClr val="bg1"/>
                </a:solidFill>
              </a:rPr>
              <a:t>01</a:t>
            </a:r>
            <a:endParaRPr lang="zh-CN" altLang="en-US" dirty="0">
              <a:ln>
                <a:solidFill>
                  <a:schemeClr val="bg1"/>
                </a:solidFill>
              </a:ln>
              <a:solidFill>
                <a:schemeClr val="bg1"/>
              </a:solidFill>
            </a:endParaRPr>
          </a:p>
        </p:txBody>
      </p:sp>
      <p:sp>
        <p:nvSpPr>
          <p:cNvPr id="39"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76</a:t>
            </a:fld>
            <a:endParaRPr lang="en-US" altLang="zh-CN" sz="1200" dirty="0"/>
          </a:p>
        </p:txBody>
      </p:sp>
    </p:spTree>
  </p:cSld>
  <p:clrMapOvr>
    <a:masterClrMapping/>
  </p:clrMapOvr>
  <p:transition spd="slow">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25" name="标题 1"/>
          <p:cNvSpPr>
            <a:spLocks noGrp="1"/>
          </p:cNvSpPr>
          <p:nvPr>
            <p:ph type="title"/>
          </p:nvPr>
        </p:nvSpPr>
        <p:spPr>
          <a:xfrm>
            <a:off x="599947" y="1555076"/>
            <a:ext cx="9593764" cy="468313"/>
          </a:xfrm>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、全面协调可持续是科学发展观的基本要求</a:t>
            </a:r>
          </a:p>
        </p:txBody>
      </p:sp>
      <p:sp>
        <p:nvSpPr>
          <p:cNvPr id="22" name="矩形 21"/>
          <p:cNvSpPr/>
          <p:nvPr/>
        </p:nvSpPr>
        <p:spPr>
          <a:xfrm>
            <a:off x="1199456" y="2296149"/>
            <a:ext cx="9572029" cy="581057"/>
          </a:xfrm>
          <a:prstGeom prst="rect">
            <a:avLst/>
          </a:prstGeom>
        </p:spPr>
        <p:txBody>
          <a:bodyPr wrap="square">
            <a:spAutoFit/>
          </a:bodyPr>
          <a:lstStyle/>
          <a:p>
            <a:pPr lvl="0" algn="ct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坚持</a:t>
            </a:r>
            <a:r>
              <a:rPr lang="zh-CN" altLang="en-US" sz="2400" dirty="0">
                <a:solidFill>
                  <a:srgbClr val="C00000"/>
                </a:solidFill>
                <a:latin typeface="微软雅黑" panose="020B0503020204020204" pitchFamily="34" charset="-122"/>
                <a:ea typeface="微软雅黑" panose="020B0503020204020204" pitchFamily="34" charset="-122"/>
              </a:rPr>
              <a:t>协调发展</a:t>
            </a:r>
            <a:r>
              <a:rPr lang="zh-CN" altLang="en-US" sz="2400" dirty="0">
                <a:solidFill>
                  <a:prstClr val="black"/>
                </a:solidFill>
                <a:latin typeface="微软雅黑" panose="020B0503020204020204" pitchFamily="34" charset="-122"/>
                <a:ea typeface="微软雅黑" panose="020B0503020204020204" pitchFamily="34" charset="-122"/>
              </a:rPr>
              <a:t>，就是保证中国特色社会主义各个领域协调推进。</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907586" y="2377385"/>
            <a:ext cx="636783" cy="52028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chemeClr val="bg1"/>
                  </a:solidFill>
                </a:ln>
                <a:solidFill>
                  <a:schemeClr val="bg1"/>
                </a:solidFill>
              </a:rPr>
              <a:t>02</a:t>
            </a:r>
            <a:endParaRPr lang="zh-CN" altLang="en-US" dirty="0">
              <a:ln>
                <a:solidFill>
                  <a:schemeClr val="bg1"/>
                </a:solidFill>
              </a:ln>
              <a:solidFill>
                <a:schemeClr val="bg1"/>
              </a:solidFill>
            </a:endParaRPr>
          </a:p>
        </p:txBody>
      </p:sp>
      <p:sp>
        <p:nvSpPr>
          <p:cNvPr id="40" name="矩形 39"/>
          <p:cNvSpPr/>
          <p:nvPr/>
        </p:nvSpPr>
        <p:spPr>
          <a:xfrm>
            <a:off x="1625089" y="3350864"/>
            <a:ext cx="9146395" cy="1135054"/>
          </a:xfrm>
          <a:prstGeom prst="rect">
            <a:avLst/>
          </a:prstGeom>
        </p:spPr>
        <p:txBody>
          <a:bodyPr wrap="square">
            <a:spAutoFit/>
          </a:bodyPr>
          <a:lstStyle/>
          <a:p>
            <a:pPr lvl="0" algn="just">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坚持</a:t>
            </a:r>
            <a:r>
              <a:rPr lang="zh-CN" altLang="en-US" sz="2400" dirty="0">
                <a:solidFill>
                  <a:srgbClr val="C00000"/>
                </a:solidFill>
                <a:latin typeface="微软雅黑" panose="020B0503020204020204" pitchFamily="34" charset="-122"/>
                <a:ea typeface="微软雅黑" panose="020B0503020204020204" pitchFamily="34" charset="-122"/>
              </a:rPr>
              <a:t>可持续发展</a:t>
            </a:r>
            <a:r>
              <a:rPr lang="zh-CN" altLang="en-US" sz="2400" dirty="0">
                <a:solidFill>
                  <a:prstClr val="black"/>
                </a:solidFill>
                <a:latin typeface="微软雅黑" panose="020B0503020204020204" pitchFamily="34" charset="-122"/>
                <a:ea typeface="微软雅黑" panose="020B0503020204020204" pitchFamily="34" charset="-122"/>
              </a:rPr>
              <a:t>，坚定走</a:t>
            </a:r>
            <a:r>
              <a:rPr lang="zh-CN" altLang="en-US" sz="2400" b="1" dirty="0">
                <a:solidFill>
                  <a:srgbClr val="FF0000"/>
                </a:solidFill>
                <a:latin typeface="微软雅黑" panose="020B0503020204020204" pitchFamily="34" charset="-122"/>
                <a:ea typeface="微软雅黑" panose="020B0503020204020204" pitchFamily="34" charset="-122"/>
              </a:rPr>
              <a:t>生产发展</a:t>
            </a:r>
            <a:r>
              <a:rPr lang="zh-CN" altLang="en-US" sz="2400" dirty="0">
                <a:solidFill>
                  <a:prstClr val="black"/>
                </a:solidFill>
                <a:latin typeface="微软雅黑" panose="020B0503020204020204" pitchFamily="34" charset="-122"/>
                <a:ea typeface="微软雅黑" panose="020B0503020204020204" pitchFamily="34" charset="-122"/>
              </a:rPr>
              <a:t>（基础）、</a:t>
            </a:r>
            <a:r>
              <a:rPr lang="zh-CN" altLang="en-US" sz="2400" b="1" dirty="0">
                <a:solidFill>
                  <a:srgbClr val="FF0000"/>
                </a:solidFill>
                <a:latin typeface="微软雅黑" panose="020B0503020204020204" pitchFamily="34" charset="-122"/>
                <a:ea typeface="微软雅黑" panose="020B0503020204020204" pitchFamily="34" charset="-122"/>
              </a:rPr>
              <a:t>生活富裕</a:t>
            </a:r>
            <a:r>
              <a:rPr lang="zh-CN" altLang="en-US" sz="2400" dirty="0">
                <a:solidFill>
                  <a:prstClr val="black"/>
                </a:solidFill>
                <a:latin typeface="微软雅黑" panose="020B0503020204020204" pitchFamily="34" charset="-122"/>
                <a:ea typeface="微软雅黑" panose="020B0503020204020204" pitchFamily="34" charset="-122"/>
              </a:rPr>
              <a:t>（目的）、</a:t>
            </a:r>
            <a:r>
              <a:rPr lang="zh-CN" altLang="en-US" sz="2400" b="1" dirty="0">
                <a:solidFill>
                  <a:srgbClr val="FF0000"/>
                </a:solidFill>
                <a:latin typeface="微软雅黑" panose="020B0503020204020204" pitchFamily="34" charset="-122"/>
                <a:ea typeface="微软雅黑" panose="020B0503020204020204" pitchFamily="34" charset="-122"/>
              </a:rPr>
              <a:t>生态良好</a:t>
            </a:r>
            <a:r>
              <a:rPr lang="zh-CN" altLang="en-US" sz="2400" dirty="0">
                <a:solidFill>
                  <a:prstClr val="black"/>
                </a:solidFill>
                <a:latin typeface="微软雅黑" panose="020B0503020204020204" pitchFamily="34" charset="-122"/>
                <a:ea typeface="微软雅黑" panose="020B0503020204020204" pitchFamily="34" charset="-122"/>
              </a:rPr>
              <a:t>（条件）的文明发展道路。</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41" name="矩形 40"/>
          <p:cNvSpPr/>
          <p:nvPr/>
        </p:nvSpPr>
        <p:spPr>
          <a:xfrm>
            <a:off x="888442" y="3411637"/>
            <a:ext cx="636783" cy="52028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chemeClr val="bg1"/>
                  </a:solidFill>
                </a:ln>
                <a:solidFill>
                  <a:schemeClr val="bg1"/>
                </a:solidFill>
              </a:rPr>
              <a:t>03</a:t>
            </a:r>
            <a:endParaRPr lang="zh-CN" altLang="en-US" dirty="0">
              <a:ln>
                <a:solidFill>
                  <a:schemeClr val="bg1"/>
                </a:solidFill>
              </a:ln>
              <a:solidFill>
                <a:schemeClr val="bg1"/>
              </a:solidFill>
            </a:endParaRPr>
          </a:p>
        </p:txBody>
      </p:sp>
      <p:sp>
        <p:nvSpPr>
          <p:cNvPr id="42" name="矩形 41"/>
          <p:cNvSpPr/>
          <p:nvPr/>
        </p:nvSpPr>
        <p:spPr>
          <a:xfrm>
            <a:off x="1625090" y="4721867"/>
            <a:ext cx="7999302" cy="581057"/>
          </a:xfrm>
          <a:prstGeom prst="rect">
            <a:avLst/>
          </a:prstGeom>
        </p:spPr>
        <p:txBody>
          <a:bodyPr wrap="square">
            <a:spAutoFit/>
          </a:bodyPr>
          <a:lstStyle/>
          <a:p>
            <a:pPr lvl="0" algn="just">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坚持</a:t>
            </a:r>
            <a:r>
              <a:rPr lang="zh-CN" altLang="en-US" sz="2400" b="1" dirty="0">
                <a:solidFill>
                  <a:srgbClr val="C00000"/>
                </a:solidFill>
                <a:latin typeface="微软雅黑" panose="020B0503020204020204" pitchFamily="34" charset="-122"/>
                <a:ea typeface="微软雅黑" panose="020B0503020204020204" pitchFamily="34" charset="-122"/>
              </a:rPr>
              <a:t>可持续发展</a:t>
            </a:r>
            <a:r>
              <a:rPr lang="zh-CN" altLang="en-US" sz="2400" dirty="0">
                <a:solidFill>
                  <a:prstClr val="black"/>
                </a:solidFill>
                <a:latin typeface="微软雅黑" panose="020B0503020204020204" pitchFamily="34" charset="-122"/>
                <a:ea typeface="微软雅黑" panose="020B0503020204020204" pitchFamily="34" charset="-122"/>
              </a:rPr>
              <a:t>，还必须</a:t>
            </a:r>
            <a:r>
              <a:rPr lang="zh-CN" altLang="en-US" sz="2400" b="1" dirty="0">
                <a:solidFill>
                  <a:srgbClr val="C00000"/>
                </a:solidFill>
                <a:latin typeface="微软雅黑" panose="020B0503020204020204" pitchFamily="34" charset="-122"/>
                <a:ea typeface="微软雅黑" panose="020B0503020204020204" pitchFamily="34" charset="-122"/>
              </a:rPr>
              <a:t>建设生态文明</a:t>
            </a:r>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888442" y="4782640"/>
            <a:ext cx="636783" cy="52028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chemeClr val="bg1"/>
                  </a:solidFill>
                </a:ln>
                <a:solidFill>
                  <a:schemeClr val="bg1"/>
                </a:solidFill>
              </a:rPr>
              <a:t>04</a:t>
            </a:r>
            <a:endParaRPr lang="zh-CN" altLang="en-US" dirty="0">
              <a:ln>
                <a:solidFill>
                  <a:schemeClr val="bg1"/>
                </a:solidFill>
              </a:ln>
              <a:solidFill>
                <a:schemeClr val="bg1"/>
              </a:solidFill>
            </a:endParaRPr>
          </a:p>
        </p:txBody>
      </p:sp>
      <p:sp>
        <p:nvSpPr>
          <p:cNvPr id="44"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77</a:t>
            </a:fld>
            <a:endParaRPr lang="en-US" altLang="zh-CN" sz="1200" dirty="0"/>
          </a:p>
        </p:txBody>
      </p:sp>
    </p:spTree>
  </p:cSld>
  <p:clrMapOvr>
    <a:masterClrMapping/>
  </p:clrMapOvr>
  <p:transition spd="slow">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11"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4</a:t>
            </a:r>
            <a:r>
              <a:rPr lang="zh-CN" altLang="en-US" sz="2800" b="1" kern="0" dirty="0">
                <a:solidFill>
                  <a:srgbClr val="CC0000"/>
                </a:solidFill>
                <a:latin typeface="华文中宋" panose="02010600040101010101" pitchFamily="2" charset="-122"/>
                <a:ea typeface="华文中宋" panose="02010600040101010101" pitchFamily="2" charset="-122"/>
              </a:rPr>
              <a:t>、统筹兼顾是科学发展观的根本方法</a:t>
            </a:r>
          </a:p>
        </p:txBody>
      </p:sp>
      <p:sp>
        <p:nvSpPr>
          <p:cNvPr id="12" name="矩形 11"/>
          <p:cNvSpPr/>
          <p:nvPr/>
        </p:nvSpPr>
        <p:spPr>
          <a:xfrm>
            <a:off x="6472914" y="3741502"/>
            <a:ext cx="5594350" cy="2243050"/>
          </a:xfrm>
          <a:prstGeom prst="rect">
            <a:avLst/>
          </a:prstGeom>
        </p:spPr>
        <p:txBody>
          <a:bodyPr>
            <a:spAutoFit/>
          </a:bodyPr>
          <a:lstStyle/>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统筹中央和地方关系</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统筹个人利益和集体利益、局部利益和整体利益、当前利益和长远利益</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统筹国内国际两个大局</a:t>
            </a:r>
          </a:p>
        </p:txBody>
      </p:sp>
      <p:sp>
        <p:nvSpPr>
          <p:cNvPr id="13" name="矩形 12"/>
          <p:cNvSpPr/>
          <p:nvPr/>
        </p:nvSpPr>
        <p:spPr>
          <a:xfrm>
            <a:off x="7545417" y="2348880"/>
            <a:ext cx="2841832" cy="461665"/>
          </a:xfrm>
          <a:prstGeom prst="rect">
            <a:avLst/>
          </a:prstGeom>
        </p:spPr>
        <p:txBody>
          <a:bodyPr vert="horz" wrap="square">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党的十七大</a:t>
            </a:r>
          </a:p>
        </p:txBody>
      </p:sp>
      <p:sp>
        <p:nvSpPr>
          <p:cNvPr id="14" name="矩形 13"/>
          <p:cNvSpPr/>
          <p:nvPr/>
        </p:nvSpPr>
        <p:spPr>
          <a:xfrm>
            <a:off x="6702852" y="3089641"/>
            <a:ext cx="5467350" cy="461665"/>
          </a:xfrm>
          <a:prstGeom prst="rect">
            <a:avLst/>
          </a:prstGeom>
        </p:spPr>
        <p:txBody>
          <a:bodyPr>
            <a:spAutoFit/>
          </a:bodyPr>
          <a:lstStyle/>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坚持“五个统筹”的同时，还要：</a:t>
            </a:r>
          </a:p>
        </p:txBody>
      </p:sp>
      <p:cxnSp>
        <p:nvCxnSpPr>
          <p:cNvPr id="15" name="MH_Other_3"/>
          <p:cNvCxnSpPr/>
          <p:nvPr>
            <p:custDataLst>
              <p:tags r:id="rId1"/>
            </p:custDataLst>
          </p:nvPr>
        </p:nvCxnSpPr>
        <p:spPr>
          <a:xfrm>
            <a:off x="6344326" y="2364073"/>
            <a:ext cx="0" cy="4549775"/>
          </a:xfrm>
          <a:prstGeom prst="line">
            <a:avLst/>
          </a:prstGeom>
          <a:solidFill>
            <a:schemeClr val="accent1"/>
          </a:solidFill>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92233" y="2992140"/>
            <a:ext cx="3923501" cy="2797048"/>
          </a:xfrm>
          <a:prstGeom prst="rect">
            <a:avLst/>
          </a:prstGeom>
        </p:spPr>
        <p:txBody>
          <a:bodyPr wrap="square">
            <a:spAutoFit/>
          </a:bodyPr>
          <a:lstStyle/>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统筹城乡发展</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统筹区域发展</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统筹经济社会发展</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统筹人与自然和谐发展</a:t>
            </a:r>
          </a:p>
          <a:p>
            <a:pPr marL="342900" marR="0" lvl="0" indent="-342900" algn="just" defTabSz="457200" rtl="0" eaLnBrk="0" fontAlgn="base" latinLnBrk="0" hangingPunct="0">
              <a:lnSpc>
                <a:spcPct val="150000"/>
              </a:lnSpc>
              <a:spcBef>
                <a:spcPct val="0"/>
              </a:spcBef>
              <a:spcAft>
                <a:spcPct val="0"/>
              </a:spcAft>
              <a:buClr>
                <a:srgbClr val="C00000"/>
              </a:buClr>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统筹国内发展和对外开放</a:t>
            </a:r>
          </a:p>
        </p:txBody>
      </p:sp>
      <p:sp>
        <p:nvSpPr>
          <p:cNvPr id="17" name="矩形 16"/>
          <p:cNvSpPr/>
          <p:nvPr/>
        </p:nvSpPr>
        <p:spPr>
          <a:xfrm>
            <a:off x="1266298" y="2348880"/>
            <a:ext cx="3734042" cy="461665"/>
          </a:xfrm>
          <a:prstGeom prst="rect">
            <a:avLst/>
          </a:prstGeom>
        </p:spPr>
        <p:txBody>
          <a:bodyPr vert="horz" wrap="square">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党的十六届三中全会</a:t>
            </a:r>
          </a:p>
        </p:txBody>
      </p:sp>
      <p:sp>
        <p:nvSpPr>
          <p:cNvPr id="18" name="矩形 17"/>
          <p:cNvSpPr/>
          <p:nvPr/>
        </p:nvSpPr>
        <p:spPr>
          <a:xfrm>
            <a:off x="189972" y="5848573"/>
            <a:ext cx="6154353" cy="830997"/>
          </a:xfrm>
          <a:prstGeom prst="rect">
            <a:avLst/>
          </a:prstGeom>
        </p:spPr>
        <p:txBody>
          <a:bodyPr wrap="square">
            <a:spAutoFit/>
          </a:bodyPr>
          <a:lstStyle/>
          <a:p>
            <a:pPr marL="0" marR="0" lvl="0" indent="0" algn="just" defTabSz="457200" rtl="0" eaLnBrk="0" fontAlgn="base" latinLnBrk="0" hangingPunct="0">
              <a:spcBef>
                <a:spcPts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坚持统筹兼顾，协调好改革进程中的各种利益关系</a:t>
            </a:r>
          </a:p>
        </p:txBody>
      </p:sp>
      <p:grpSp>
        <p:nvGrpSpPr>
          <p:cNvPr id="19" name="组合 18"/>
          <p:cNvGrpSpPr/>
          <p:nvPr/>
        </p:nvGrpSpPr>
        <p:grpSpPr>
          <a:xfrm>
            <a:off x="189973" y="3590501"/>
            <a:ext cx="2152650" cy="1690545"/>
            <a:chOff x="309988" y="3312282"/>
            <a:chExt cx="2152650" cy="1690545"/>
          </a:xfrm>
        </p:grpSpPr>
        <p:sp>
          <p:nvSpPr>
            <p:cNvPr id="20" name="Oval 35"/>
            <p:cNvSpPr>
              <a:spLocks noChangeAspect="1"/>
            </p:cNvSpPr>
            <p:nvPr/>
          </p:nvSpPr>
          <p:spPr>
            <a:xfrm>
              <a:off x="487701" y="3312282"/>
              <a:ext cx="1690545" cy="1690545"/>
            </a:xfrm>
            <a:prstGeom prst="ellipse">
              <a:avLst/>
            </a:prstGeom>
            <a:gradFill>
              <a:gsLst>
                <a:gs pos="0">
                  <a:srgbClr val="A80000"/>
                </a:gs>
                <a:gs pos="100000">
                  <a:srgbClr val="D30A10"/>
                </a:gs>
              </a:gsLst>
              <a:lin ang="2700000" scaled="1"/>
            </a:gradFill>
            <a:ln w="12700" cap="flat" cmpd="sng" algn="ctr">
              <a:noFill/>
              <a:prstDash val="solid"/>
              <a:miter lim="800000"/>
            </a:ln>
            <a:effectLst>
              <a:outerShdw blurRad="381000" dist="38100" sx="102000" sy="102000" algn="ctr" rotWithShape="0">
                <a:sysClr val="window" lastClr="FFFFFF">
                  <a:lumMod val="50000"/>
                  <a:alpha val="40000"/>
                </a:sys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2400" b="0" i="0" u="none" strike="noStrike" kern="0" cap="none" spc="0" normalizeH="0" baseline="0" noProof="0" dirty="0">
                <a:ln>
                  <a:noFill/>
                </a:ln>
                <a:solidFill>
                  <a:srgbClr val="FFFFFF"/>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21" name="矩形 20"/>
            <p:cNvSpPr/>
            <p:nvPr/>
          </p:nvSpPr>
          <p:spPr>
            <a:xfrm>
              <a:off x="309988" y="3927367"/>
              <a:ext cx="2152650" cy="460375"/>
            </a:xfrm>
            <a:prstGeom prst="rect">
              <a:avLst/>
            </a:prstGeom>
          </p:spPr>
          <p:txBody>
            <a:bodyPr>
              <a:spAutoFit/>
            </a:body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gradFill flip="none" rotWithShape="1">
                    <a:gsLst>
                      <a:gs pos="0">
                        <a:srgbClr val="FFC000">
                          <a:lumMod val="60000"/>
                          <a:lumOff val="40000"/>
                          <a:tint val="66000"/>
                          <a:satMod val="160000"/>
                        </a:srgbClr>
                      </a:gs>
                      <a:gs pos="50000">
                        <a:srgbClr val="FFC000">
                          <a:lumMod val="60000"/>
                          <a:lumOff val="40000"/>
                          <a:tint val="44500"/>
                          <a:satMod val="160000"/>
                        </a:srgbClr>
                      </a:gs>
                      <a:gs pos="100000">
                        <a:srgbClr val="FFC000">
                          <a:lumMod val="60000"/>
                          <a:lumOff val="40000"/>
                          <a:tint val="23500"/>
                          <a:satMod val="160000"/>
                        </a:srgbClr>
                      </a:gs>
                    </a:gsLst>
                    <a:path path="circle">
                      <a:fillToRect l="50000" t="50000" r="50000" b="50000"/>
                    </a:path>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“五个统筹”</a:t>
              </a:r>
            </a:p>
          </p:txBody>
        </p:sp>
      </p:grpSp>
      <p:sp>
        <p:nvSpPr>
          <p:cNvPr id="22"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78</a:t>
            </a:fld>
            <a:endParaRPr lang="en-US" altLang="zh-CN" sz="1200" dirty="0"/>
          </a:p>
        </p:txBody>
      </p:sp>
    </p:spTree>
  </p:cSld>
  <p:clrMapOvr>
    <a:masterClrMapping/>
  </p:clrMapOvr>
  <p:transition spd="slow">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5</a:t>
            </a:r>
            <a:r>
              <a:rPr lang="zh-CN" altLang="en-US" sz="2800" b="1" kern="0" dirty="0">
                <a:solidFill>
                  <a:srgbClr val="CC0000"/>
                </a:solidFill>
                <a:latin typeface="华文中宋" panose="02010600040101010101" pitchFamily="2" charset="-122"/>
                <a:ea typeface="华文中宋" panose="02010600040101010101" pitchFamily="2" charset="-122"/>
              </a:rPr>
              <a:t>、加快转变经济发展方式</a:t>
            </a:r>
          </a:p>
        </p:txBody>
      </p:sp>
      <p:grpSp>
        <p:nvGrpSpPr>
          <p:cNvPr id="55" name="组合 54"/>
          <p:cNvGrpSpPr/>
          <p:nvPr/>
        </p:nvGrpSpPr>
        <p:grpSpPr>
          <a:xfrm>
            <a:off x="793284" y="3184128"/>
            <a:ext cx="1448739" cy="1448739"/>
            <a:chOff x="-1074867" y="3082615"/>
            <a:chExt cx="1448739" cy="1448739"/>
          </a:xfrm>
        </p:grpSpPr>
        <p:sp>
          <p:nvSpPr>
            <p:cNvPr id="56" name="椭圆 55"/>
            <p:cNvSpPr/>
            <p:nvPr/>
          </p:nvSpPr>
          <p:spPr>
            <a:xfrm>
              <a:off x="-1074867" y="3082615"/>
              <a:ext cx="1448739" cy="1448739"/>
            </a:xfrm>
            <a:prstGeom prst="ellipse">
              <a:avLst/>
            </a:prstGeom>
            <a:gradFill flip="none" rotWithShape="1">
              <a:gsLst>
                <a:gs pos="100000">
                  <a:sysClr val="window" lastClr="FFFFFF">
                    <a:lumMod val="79000"/>
                  </a:sysClr>
                </a:gs>
                <a:gs pos="0">
                  <a:sysClr val="window" lastClr="FFFFFF">
                    <a:lumMod val="93000"/>
                  </a:sysClr>
                </a:gs>
              </a:gsLst>
              <a:lin ang="2700000" scaled="1"/>
              <a:tileRect/>
            </a:gradFill>
            <a:ln w="12700" cap="flat" cmpd="sng" algn="ctr">
              <a:noFill/>
              <a:prstDash val="solid"/>
              <a:miter lim="800000"/>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57" name="TextBox 51"/>
            <p:cNvSpPr txBox="1">
              <a:spLocks noChangeArrowheads="1"/>
            </p:cNvSpPr>
            <p:nvPr/>
          </p:nvSpPr>
          <p:spPr bwMode="auto">
            <a:xfrm>
              <a:off x="-1049540" y="3456600"/>
              <a:ext cx="1398085" cy="700769"/>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主题</a:t>
              </a:r>
            </a:p>
          </p:txBody>
        </p:sp>
      </p:grpSp>
      <p:sp>
        <p:nvSpPr>
          <p:cNvPr id="58" name="下箭头 9"/>
          <p:cNvSpPr>
            <a:spLocks noChangeArrowheads="1"/>
          </p:cNvSpPr>
          <p:nvPr/>
        </p:nvSpPr>
        <p:spPr bwMode="auto">
          <a:xfrm>
            <a:off x="1293816" y="4876063"/>
            <a:ext cx="447675" cy="679847"/>
          </a:xfrm>
          <a:prstGeom prst="downArrow">
            <a:avLst>
              <a:gd name="adj1" fmla="val 50000"/>
              <a:gd name="adj2" fmla="val 50000"/>
            </a:avLst>
          </a:prstGeom>
          <a:gradFill>
            <a:gsLst>
              <a:gs pos="100000">
                <a:srgbClr val="C00000"/>
              </a:gs>
              <a:gs pos="0">
                <a:sysClr val="window" lastClr="FFFFFF">
                  <a:lumMod val="93000"/>
                </a:sysClr>
              </a:gs>
            </a:gsLst>
            <a:lin ang="2700000" scaled="1"/>
          </a:gradFill>
          <a:ln>
            <a:noFill/>
          </a:ln>
          <a:effectLst>
            <a:outerShdw dist="38100" algn="l" rotWithShape="0">
              <a:srgbClr val="000000">
                <a:alpha val="39999"/>
              </a:srgb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678947" y="5711055"/>
            <a:ext cx="1677412" cy="581057"/>
          </a:xfrm>
          <a:prstGeom prst="rect">
            <a:avLst/>
          </a:prstGeom>
        </p:spPr>
        <p:txBody>
          <a:bodyPr wrap="square">
            <a:spAutoFit/>
          </a:bodyPr>
          <a:lstStyle/>
          <a:p>
            <a:pPr marL="0" marR="0" lvl="0" indent="0" algn="ctr" defTabSz="457200" rtl="0" eaLnBrk="0" fontAlgn="base" latinLnBrk="0" hangingPunct="0">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科学发展</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2831002" y="5711055"/>
            <a:ext cx="2322783" cy="1135054"/>
          </a:xfrm>
          <a:prstGeom prst="rect">
            <a:avLst/>
          </a:prstGeom>
        </p:spPr>
        <p:txBody>
          <a:bodyPr wrap="square">
            <a:spAutoFit/>
          </a:bodyPr>
          <a:lstStyle/>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加快转变经济</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发展方式</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矩形 60"/>
          <p:cNvSpPr/>
          <p:nvPr/>
        </p:nvSpPr>
        <p:spPr>
          <a:xfrm>
            <a:off x="593252" y="2420888"/>
            <a:ext cx="4156087" cy="523220"/>
          </a:xfrm>
          <a:prstGeom prst="rect">
            <a:avLst/>
          </a:prstGeom>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推动经济持续健康发展</a:t>
            </a:r>
          </a:p>
        </p:txBody>
      </p:sp>
      <p:grpSp>
        <p:nvGrpSpPr>
          <p:cNvPr id="62" name="组合 61"/>
          <p:cNvGrpSpPr/>
          <p:nvPr/>
        </p:nvGrpSpPr>
        <p:grpSpPr>
          <a:xfrm>
            <a:off x="3032502" y="3184128"/>
            <a:ext cx="1448739" cy="1448739"/>
            <a:chOff x="-1074867" y="3082615"/>
            <a:chExt cx="1448739" cy="1448739"/>
          </a:xfrm>
        </p:grpSpPr>
        <p:sp>
          <p:nvSpPr>
            <p:cNvPr id="63" name="椭圆 62"/>
            <p:cNvSpPr/>
            <p:nvPr/>
          </p:nvSpPr>
          <p:spPr>
            <a:xfrm>
              <a:off x="-1074867" y="3082615"/>
              <a:ext cx="1448739" cy="1448739"/>
            </a:xfrm>
            <a:prstGeom prst="ellipse">
              <a:avLst/>
            </a:prstGeom>
            <a:gradFill flip="none" rotWithShape="1">
              <a:gsLst>
                <a:gs pos="100000">
                  <a:sysClr val="window" lastClr="FFFFFF">
                    <a:lumMod val="79000"/>
                  </a:sysClr>
                </a:gs>
                <a:gs pos="0">
                  <a:sysClr val="window" lastClr="FFFFFF">
                    <a:lumMod val="93000"/>
                  </a:sysClr>
                </a:gs>
              </a:gsLst>
              <a:lin ang="2700000" scaled="1"/>
              <a:tileRect/>
            </a:gradFill>
            <a:ln w="12700" cap="flat" cmpd="sng" algn="ctr">
              <a:noFill/>
              <a:prstDash val="solid"/>
              <a:miter lim="800000"/>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64" name="TextBox 51"/>
            <p:cNvSpPr txBox="1">
              <a:spLocks noChangeArrowheads="1"/>
            </p:cNvSpPr>
            <p:nvPr/>
          </p:nvSpPr>
          <p:spPr bwMode="auto">
            <a:xfrm>
              <a:off x="-1049540" y="3456600"/>
              <a:ext cx="1398085" cy="700769"/>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主线</a:t>
              </a:r>
            </a:p>
          </p:txBody>
        </p:sp>
      </p:grpSp>
      <p:sp>
        <p:nvSpPr>
          <p:cNvPr id="65" name="下箭头 9"/>
          <p:cNvSpPr>
            <a:spLocks noChangeArrowheads="1"/>
          </p:cNvSpPr>
          <p:nvPr/>
        </p:nvSpPr>
        <p:spPr bwMode="auto">
          <a:xfrm>
            <a:off x="3533034" y="4876063"/>
            <a:ext cx="447675" cy="679847"/>
          </a:xfrm>
          <a:prstGeom prst="downArrow">
            <a:avLst>
              <a:gd name="adj1" fmla="val 50000"/>
              <a:gd name="adj2" fmla="val 50000"/>
            </a:avLst>
          </a:prstGeom>
          <a:gradFill>
            <a:gsLst>
              <a:gs pos="100000">
                <a:srgbClr val="C00000"/>
              </a:gs>
              <a:gs pos="0">
                <a:sysClr val="window" lastClr="FFFFFF">
                  <a:lumMod val="93000"/>
                </a:sysClr>
              </a:gs>
            </a:gsLst>
            <a:lin ang="2700000" scaled="1"/>
          </a:gradFill>
          <a:ln>
            <a:noFill/>
          </a:ln>
          <a:effectLst>
            <a:outerShdw dist="38100" algn="l" rotWithShape="0">
              <a:srgbClr val="000000">
                <a:alpha val="39999"/>
              </a:srgb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66" name="组合 65"/>
          <p:cNvGrpSpPr/>
          <p:nvPr/>
        </p:nvGrpSpPr>
        <p:grpSpPr>
          <a:xfrm>
            <a:off x="5271720" y="2604183"/>
            <a:ext cx="7017762" cy="4262482"/>
            <a:chOff x="111440" y="2804930"/>
            <a:chExt cx="7017762" cy="4262482"/>
          </a:xfrm>
        </p:grpSpPr>
        <p:sp>
          <p:nvSpPr>
            <p:cNvPr id="81" name="矩形: 圆角 80"/>
            <p:cNvSpPr/>
            <p:nvPr/>
          </p:nvSpPr>
          <p:spPr>
            <a:xfrm>
              <a:off x="111440" y="2804930"/>
              <a:ext cx="3738423" cy="429530"/>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全面深化经济体制改革</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68" name="矩形 67"/>
            <p:cNvSpPr/>
            <p:nvPr/>
          </p:nvSpPr>
          <p:spPr bwMode="auto">
            <a:xfrm>
              <a:off x="339597" y="3179595"/>
              <a:ext cx="4573263" cy="476669"/>
            </a:xfrm>
            <a:prstGeom prst="rect">
              <a:avLst/>
            </a:prstGeom>
          </p:spPr>
          <p:txBody>
            <a:bodyPr wrap="square">
              <a:spAutoFit/>
            </a:bodyPr>
            <a:lstStyle/>
            <a:p>
              <a:pPr marL="0" marR="0" lvl="0" indent="0" algn="just" defTabSz="457200" rtl="0" eaLnBrk="0" fontAlgn="base" latinLnBrk="0" hangingPunct="0">
                <a:lnSpc>
                  <a:spcPct val="12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ea"/>
                  <a:sym typeface="+mn-lt"/>
                </a:rPr>
                <a:t>加快转变经济发展方式的</a:t>
              </a: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mn-lt"/>
                </a:rPr>
                <a:t>关键</a:t>
              </a:r>
            </a:p>
          </p:txBody>
        </p:sp>
        <p:sp>
          <p:nvSpPr>
            <p:cNvPr id="79" name="矩形: 圆角 78"/>
            <p:cNvSpPr/>
            <p:nvPr/>
          </p:nvSpPr>
          <p:spPr>
            <a:xfrm>
              <a:off x="115253" y="3760655"/>
              <a:ext cx="3738422" cy="429532"/>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实施创新驱动发展战略</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70" name="矩形 69"/>
            <p:cNvSpPr/>
            <p:nvPr/>
          </p:nvSpPr>
          <p:spPr bwMode="auto">
            <a:xfrm>
              <a:off x="225131" y="4206456"/>
              <a:ext cx="5722658" cy="476669"/>
            </a:xfrm>
            <a:prstGeom prst="rect">
              <a:avLst/>
            </a:prstGeom>
          </p:spPr>
          <p:txBody>
            <a:bodyPr wrap="square">
              <a:spAutoFit/>
            </a:bodyPr>
            <a:lstStyle/>
            <a:p>
              <a:pPr marL="0" marR="0" lvl="0" indent="0" algn="just" defTabSz="457200" rtl="0" eaLnBrk="0" fontAlgn="base" latinLnBrk="0" hangingPunct="0">
                <a:lnSpc>
                  <a:spcPct val="12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ea"/>
                  <a:sym typeface="+mn-lt"/>
                </a:rPr>
                <a:t>转变经济发展方式的</a:t>
              </a: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mn-lt"/>
                </a:rPr>
                <a:t>重大战略决策</a:t>
              </a:r>
            </a:p>
          </p:txBody>
        </p:sp>
        <p:sp>
          <p:nvSpPr>
            <p:cNvPr id="77" name="矩形: 圆角 76"/>
            <p:cNvSpPr/>
            <p:nvPr/>
          </p:nvSpPr>
          <p:spPr>
            <a:xfrm>
              <a:off x="111440" y="4793244"/>
              <a:ext cx="3738423" cy="429533"/>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推动经济结构战略性调整</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72" name="矩形 71"/>
            <p:cNvSpPr/>
            <p:nvPr/>
          </p:nvSpPr>
          <p:spPr bwMode="auto">
            <a:xfrm>
              <a:off x="210323" y="5239046"/>
              <a:ext cx="6918879" cy="830997"/>
            </a:xfrm>
            <a:prstGeom prst="rect">
              <a:avLst/>
            </a:prstGeom>
          </p:spPr>
          <p:txBody>
            <a:bodyPr wrap="square">
              <a:spAutoFit/>
            </a:bodyPr>
            <a:lstStyle/>
            <a:p>
              <a:pPr marL="0" marR="0" lvl="0" indent="0" algn="just" defTabSz="457200" rtl="0" eaLnBrk="0" fontAlgn="base" latinLnBrk="0" hangingPunct="0">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ea"/>
                  <a:sym typeface="+mn-lt"/>
                </a:rPr>
                <a:t>提升国民经济整体素质、赢得国际经济竞争主动权的根本途径，加快转变经济发展方式的</a:t>
              </a: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mn-lt"/>
                </a:rPr>
                <a:t>主攻方向</a:t>
              </a:r>
            </a:p>
          </p:txBody>
        </p:sp>
        <p:sp>
          <p:nvSpPr>
            <p:cNvPr id="75" name="矩形: 圆角 74"/>
            <p:cNvSpPr/>
            <p:nvPr/>
          </p:nvSpPr>
          <p:spPr>
            <a:xfrm>
              <a:off x="111440" y="6142131"/>
              <a:ext cx="3706823" cy="429533"/>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促进区域协调发展</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74" name="矩形 73"/>
            <p:cNvSpPr/>
            <p:nvPr/>
          </p:nvSpPr>
          <p:spPr bwMode="auto">
            <a:xfrm>
              <a:off x="194948" y="6590743"/>
              <a:ext cx="5261993" cy="476669"/>
            </a:xfrm>
            <a:prstGeom prst="rect">
              <a:avLst/>
            </a:prstGeom>
          </p:spPr>
          <p:txBody>
            <a:bodyPr wrap="square">
              <a:spAutoFit/>
            </a:bodyPr>
            <a:lstStyle/>
            <a:p>
              <a:pPr marL="0" marR="0" lvl="0" indent="0" algn="just" defTabSz="457200" rtl="0" eaLnBrk="0" fontAlgn="base" latinLnBrk="0" hangingPunct="0">
                <a:lnSpc>
                  <a:spcPct val="12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ea"/>
                  <a:sym typeface="+mn-lt"/>
                </a:rPr>
                <a:t>我国现代化建设中的一个</a:t>
              </a: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mn-lt"/>
                </a:rPr>
                <a:t>重大战略</a:t>
              </a:r>
            </a:p>
          </p:txBody>
        </p:sp>
      </p:grpSp>
      <p:sp>
        <p:nvSpPr>
          <p:cNvPr id="83"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79</a:t>
            </a:fld>
            <a:endParaRPr lang="en-US" altLang="zh-CN" sz="1200"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ppt_x"/>
                                          </p:val>
                                        </p:tav>
                                        <p:tav tm="100000">
                                          <p:val>
                                            <p:strVal val="#ppt_x"/>
                                          </p:val>
                                        </p:tav>
                                      </p:tavLst>
                                    </p:anim>
                                    <p:anim calcmode="lin" valueType="num">
                                      <p:cBhvr additive="base">
                                        <p:cTn id="30" dur="500" fill="hold"/>
                                        <p:tgtEl>
                                          <p:spTgt spid="6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fill="hold"/>
                                        <p:tgtEl>
                                          <p:spTgt spid="65"/>
                                        </p:tgtEl>
                                        <p:attrNameLst>
                                          <p:attrName>ppt_x</p:attrName>
                                        </p:attrNameLst>
                                      </p:cBhvr>
                                      <p:tavLst>
                                        <p:tav tm="0">
                                          <p:val>
                                            <p:strVal val="#ppt_x"/>
                                          </p:val>
                                        </p:tav>
                                        <p:tav tm="100000">
                                          <p:val>
                                            <p:strVal val="#ppt_x"/>
                                          </p:val>
                                        </p:tav>
                                      </p:tavLst>
                                    </p:anim>
                                    <p:anim calcmode="lin" valueType="num">
                                      <p:cBhvr additive="base">
                                        <p:cTn id="3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animBg="1"/>
      <p:bldP spid="59" grpId="0"/>
      <p:bldP spid="60" grpId="0"/>
      <p:bldP spid="61" grpId="0"/>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表格 54"/>
          <p:cNvGraphicFramePr/>
          <p:nvPr/>
        </p:nvGraphicFramePr>
        <p:xfrm>
          <a:off x="42333" y="80434"/>
          <a:ext cx="12037371" cy="6657249"/>
        </p:xfrm>
        <a:graphic>
          <a:graphicData uri="http://schemas.openxmlformats.org/drawingml/2006/table">
            <a:tbl>
              <a:tblPr/>
              <a:tblGrid>
                <a:gridCol w="1542097">
                  <a:extLst>
                    <a:ext uri="{9D8B030D-6E8A-4147-A177-3AD203B41FA5}">
                      <a16:colId xmlns:a16="http://schemas.microsoft.com/office/drawing/2014/main" val="20000"/>
                    </a:ext>
                  </a:extLst>
                </a:gridCol>
                <a:gridCol w="2613087">
                  <a:extLst>
                    <a:ext uri="{9D8B030D-6E8A-4147-A177-3AD203B41FA5}">
                      <a16:colId xmlns:a16="http://schemas.microsoft.com/office/drawing/2014/main" val="20001"/>
                    </a:ext>
                  </a:extLst>
                </a:gridCol>
                <a:gridCol w="4208841">
                  <a:extLst>
                    <a:ext uri="{9D8B030D-6E8A-4147-A177-3AD203B41FA5}">
                      <a16:colId xmlns:a16="http://schemas.microsoft.com/office/drawing/2014/main" val="20002"/>
                    </a:ext>
                  </a:extLst>
                </a:gridCol>
                <a:gridCol w="3673346">
                  <a:extLst>
                    <a:ext uri="{9D8B030D-6E8A-4147-A177-3AD203B41FA5}">
                      <a16:colId xmlns:a16="http://schemas.microsoft.com/office/drawing/2014/main" val="20003"/>
                    </a:ext>
                  </a:extLst>
                </a:gridCol>
              </a:tblGrid>
              <a:tr h="722304">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rgbClr val="3D557F"/>
                          </a:solidFill>
                          <a:latin typeface="微软雅黑" panose="020B0503020204020204" pitchFamily="34" charset="-122"/>
                          <a:ea typeface="微软雅黑" panose="020B0503020204020204" pitchFamily="34" charset="-122"/>
                          <a:sym typeface="微软雅黑" panose="020B0503020204020204" pitchFamily="34" charset="-122"/>
                        </a:rPr>
                        <a:t>历史分期</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w="19050" cap="flat" cmpd="sng">
                      <a:solidFill>
                        <a:srgbClr val="3D557F"/>
                      </a:solidFill>
                      <a:prstDash val="soli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rgbClr val="3D557F"/>
                          </a:solidFill>
                          <a:latin typeface="微软雅黑" panose="020B0503020204020204" pitchFamily="34" charset="-122"/>
                          <a:ea typeface="微软雅黑" panose="020B0503020204020204" pitchFamily="34" charset="-122"/>
                          <a:sym typeface="微软雅黑" panose="020B0503020204020204" pitchFamily="34" charset="-122"/>
                        </a:rPr>
                        <a:t>伟大成就</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w="19050" cap="flat" cmpd="sng">
                      <a:solidFill>
                        <a:srgbClr val="3D557F"/>
                      </a:solidFill>
                      <a:prstDash val="soli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rgbClr val="3D557F"/>
                          </a:solidFill>
                          <a:latin typeface="微软雅黑" panose="020B0503020204020204" pitchFamily="34" charset="-122"/>
                          <a:ea typeface="微软雅黑" panose="020B0503020204020204" pitchFamily="34" charset="-122"/>
                          <a:sym typeface="微软雅黑" panose="020B0503020204020204" pitchFamily="34" charset="-122"/>
                        </a:rPr>
                        <a:t>伟大宣告</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w="19050" cap="flat" cmpd="sng">
                      <a:solidFill>
                        <a:srgbClr val="3D557F"/>
                      </a:solidFill>
                      <a:prstDash val="soli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rgbClr val="3D557F"/>
                          </a:solidFill>
                          <a:latin typeface="微软雅黑" panose="020B0503020204020204" pitchFamily="34" charset="-122"/>
                          <a:ea typeface="微软雅黑" panose="020B0503020204020204" pitchFamily="34" charset="-122"/>
                          <a:sym typeface="微软雅黑" panose="020B0503020204020204" pitchFamily="34" charset="-122"/>
                        </a:rPr>
                        <a:t>历史任务</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w="19050" cap="flat" cmpd="sng">
                      <a:solidFill>
                        <a:srgbClr val="3D557F"/>
                      </a:solidFill>
                      <a:prstDash val="solid"/>
                      <a:headEnd type="none" w="med" len="med"/>
                      <a:tailEnd type="none" w="med" len="med"/>
                    </a:lnB>
                    <a:lnTlToBr>
                      <a:noFill/>
                    </a:lnTlToBr>
                    <a:lnBlToTr>
                      <a:noFill/>
                    </a:lnBlToTr>
                    <a:solidFill>
                      <a:srgbClr val="FFFFFF">
                        <a:alpha val="100000"/>
                      </a:srgbClr>
                    </a:solidFill>
                  </a:tcPr>
                </a:tc>
                <a:extLst>
                  <a:ext uri="{0D108BD9-81ED-4DB2-BD59-A6C34878D82A}">
                    <a16:rowId xmlns:a16="http://schemas.microsoft.com/office/drawing/2014/main" val="10000"/>
                  </a:ext>
                </a:extLst>
              </a:tr>
              <a:tr h="1286893">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1921年</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1949年</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创造了</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新民主主义革命</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的伟大成就</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宣告了中国人民</a:t>
                      </a: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站起来了</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，中华民族任人宰割、饱受欺凌的时代一去不复返了</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为实现中华民族伟大复兴</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创造了根本社会条件</a:t>
                      </a:r>
                    </a:p>
                  </a:txBody>
                  <a:tcPr marL="177800" marR="177800" marT="107949" marB="107949" anchor="ctr" anchorCtr="1">
                    <a:lnL cap="flat">
                      <a:noFill/>
                    </a:lnL>
                    <a:lnR cap="flat">
                      <a:noFill/>
                    </a:lnR>
                    <a:lnT w="19050" cap="flat" cmpd="sng">
                      <a:solidFill>
                        <a:srgbClr val="3D557F"/>
                      </a:solidFill>
                      <a:prstDash val="solid"/>
                      <a:headEnd type="none" w="med" len="med"/>
                      <a:tailEnd type="none" w="med" len="med"/>
                    </a:lnT>
                    <a:lnB cap="flat">
                      <a:noFill/>
                    </a:lnB>
                    <a:lnTlToBr>
                      <a:noFill/>
                    </a:lnTlToBr>
                    <a:lnBlToTr>
                      <a:noFill/>
                    </a:lnBlToTr>
                    <a:solidFill>
                      <a:srgbClr val="FFFFFF">
                        <a:alpha val="100000"/>
                      </a:srgbClr>
                    </a:solidFill>
                  </a:tcPr>
                </a:tc>
                <a:extLst>
                  <a:ext uri="{0D108BD9-81ED-4DB2-BD59-A6C34878D82A}">
                    <a16:rowId xmlns:a16="http://schemas.microsoft.com/office/drawing/2014/main" val="10001"/>
                  </a:ext>
                </a:extLst>
              </a:tr>
              <a:tr h="1657481">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1949年</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1978年</a:t>
                      </a:r>
                    </a:p>
                  </a:txBody>
                  <a:tcPr marL="177800" marR="177800" marT="107949" marB="107949" anchor="ctr" anchorCtr="1">
                    <a:lnL cap="flat">
                      <a:noFill/>
                    </a:lnL>
                    <a:lnR cap="flat">
                      <a:noFill/>
                    </a:lnR>
                    <a:lnT cap="flat">
                      <a:noFill/>
                    </a:lnT>
                    <a:lnB cap="flat">
                      <a:noFill/>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创造了</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社会主义革命和建设</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的伟大成就</a:t>
                      </a:r>
                    </a:p>
                  </a:txBody>
                  <a:tcPr marL="177800" marR="177800" marT="107949" marB="107949" anchor="ctr" anchorCtr="1">
                    <a:lnL cap="flat">
                      <a:noFill/>
                    </a:lnL>
                    <a:lnR cap="flat">
                      <a:noFill/>
                    </a:lnR>
                    <a:lnT cap="flat">
                      <a:noFill/>
                    </a:lnT>
                    <a:lnB cap="flat">
                      <a:noFill/>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宣告了中国人民不但善于</a:t>
                      </a: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破坏</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一个旧世界、也善于</a:t>
                      </a: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建设</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一个新世界，只有社会主义才能救中国，只有社会主义才能发展中国</a:t>
                      </a:r>
                    </a:p>
                  </a:txBody>
                  <a:tcPr marL="177800" marR="177800" marT="107949" marB="107949" anchor="ctr" anchorCtr="1">
                    <a:lnL cap="flat">
                      <a:noFill/>
                    </a:lnL>
                    <a:lnR cap="flat">
                      <a:noFill/>
                    </a:lnR>
                    <a:lnT cap="flat">
                      <a:noFill/>
                    </a:lnT>
                    <a:lnB cap="flat">
                      <a:noFill/>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为实现中华民族伟大复兴</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奠定了根本政治前提和制度基础</a:t>
                      </a:r>
                    </a:p>
                  </a:txBody>
                  <a:tcPr marL="177800" marR="177800" marT="107949" marB="107949" anchor="ctr" anchorCtr="1">
                    <a:lnL cap="flat">
                      <a:noFill/>
                    </a:lnL>
                    <a:lnR cap="flat">
                      <a:noFill/>
                    </a:lnR>
                    <a:lnT cap="flat">
                      <a:noFill/>
                    </a:lnT>
                    <a:lnB cap="flat">
                      <a:noFill/>
                    </a:lnB>
                    <a:lnTlToBr>
                      <a:noFill/>
                    </a:lnTlToBr>
                    <a:lnBlToTr>
                      <a:noFill/>
                    </a:lnBlToTr>
                    <a:solidFill>
                      <a:srgbClr val="D3DBEA">
                        <a:alpha val="100000"/>
                      </a:srgbClr>
                    </a:solidFill>
                  </a:tcPr>
                </a:tc>
                <a:extLst>
                  <a:ext uri="{0D108BD9-81ED-4DB2-BD59-A6C34878D82A}">
                    <a16:rowId xmlns:a16="http://schemas.microsoft.com/office/drawing/2014/main" val="10002"/>
                  </a:ext>
                </a:extLst>
              </a:tr>
              <a:tr h="1333090">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1978年</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2012年</a:t>
                      </a:r>
                    </a:p>
                  </a:txBody>
                  <a:tcPr marL="177800" marR="177800" marT="107949" marB="107949" anchor="ctr" anchorCtr="1">
                    <a:lnL cap="flat">
                      <a:noFill/>
                    </a:lnL>
                    <a:lnR cap="flat">
                      <a:noFill/>
                    </a:lnR>
                    <a:lnT cap="flat">
                      <a:noFill/>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创造了</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的伟大成就</a:t>
                      </a:r>
                    </a:p>
                  </a:txBody>
                  <a:tcPr marL="177800" marR="177800" marT="107949" marB="107949" anchor="ctr" anchorCtr="1">
                    <a:lnL cap="flat">
                      <a:noFill/>
                    </a:lnL>
                    <a:lnR cap="flat">
                      <a:noFill/>
                    </a:lnR>
                    <a:lnT cap="flat">
                      <a:noFill/>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宣告了</a:t>
                      </a:r>
                      <a:r>
                        <a:rPr lang="zh-CN" altLang="en-US" sz="1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改革开放</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决定当代中国前途命运的关键一招</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，中国大踏步赶上了时代</a:t>
                      </a:r>
                    </a:p>
                  </a:txBody>
                  <a:tcPr marL="177800" marR="177800" marT="107949" marB="107949" anchor="ctr" anchorCtr="1">
                    <a:lnL cap="flat">
                      <a:noFill/>
                    </a:lnL>
                    <a:lnR cap="flat">
                      <a:noFill/>
                    </a:lnR>
                    <a:lnT cap="flat">
                      <a:noFill/>
                    </a:lnT>
                    <a:lnB cap="flat">
                      <a:noFill/>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为实现中华民族伟大复兴</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提供了充满新的活力的体制保证和快速发展的物质条件</a:t>
                      </a:r>
                    </a:p>
                  </a:txBody>
                  <a:tcPr marL="177800" marR="177800" marT="107949" marB="107949" anchor="ctr" anchorCtr="1">
                    <a:lnL cap="flat">
                      <a:noFill/>
                    </a:lnL>
                    <a:lnR cap="flat">
                      <a:noFill/>
                    </a:lnR>
                    <a:lnT cap="flat">
                      <a:noFill/>
                    </a:lnT>
                    <a:lnB cap="flat">
                      <a:noFill/>
                    </a:lnB>
                    <a:lnTlToBr>
                      <a:noFill/>
                    </a:lnTlToBr>
                    <a:lnBlToTr>
                      <a:noFill/>
                    </a:lnBlToTr>
                    <a:solidFill>
                      <a:srgbClr val="FFFFFF">
                        <a:alpha val="100000"/>
                      </a:srgbClr>
                    </a:solidFill>
                  </a:tcPr>
                </a:tc>
                <a:extLst>
                  <a:ext uri="{0D108BD9-81ED-4DB2-BD59-A6C34878D82A}">
                    <a16:rowId xmlns:a16="http://schemas.microsoft.com/office/drawing/2014/main" val="10003"/>
                  </a:ext>
                </a:extLst>
              </a:tr>
              <a:tr h="1657481">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2012年</a:t>
                      </a:r>
                    </a:p>
                    <a:p>
                      <a:pPr marL="0" lvl="0" algn="ctr">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p>
                  </a:txBody>
                  <a:tcPr marL="177800" marR="177800" marT="107949" marB="107949" anchor="ctr" anchorCtr="1">
                    <a:lnL cap="flat">
                      <a:noFill/>
                    </a:lnL>
                    <a:lnR cap="flat">
                      <a:noFill/>
                    </a:lnR>
                    <a:lnT cap="flat">
                      <a:noFill/>
                    </a:lnT>
                    <a:lnB w="19050" cap="flat" cmpd="sng">
                      <a:solidFill>
                        <a:srgbClr val="3D557F"/>
                      </a:solidFill>
                      <a:prstDash val="solid"/>
                      <a:headEnd type="none" w="med" len="med"/>
                      <a:tailEnd type="none" w="med" len="med"/>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创造了</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新时代中国特色社会主义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的伟大成就</a:t>
                      </a:r>
                    </a:p>
                  </a:txBody>
                  <a:tcPr marL="177800" marR="177800" marT="107949" marB="107949" anchor="ctr" anchorCtr="1">
                    <a:lnL cap="flat">
                      <a:noFill/>
                    </a:lnL>
                    <a:lnR cap="flat">
                      <a:noFill/>
                    </a:lnR>
                    <a:lnT cap="flat">
                      <a:noFill/>
                    </a:lnT>
                    <a:lnB w="19050" cap="flat" cmpd="sng">
                      <a:solidFill>
                        <a:srgbClr val="3D557F"/>
                      </a:solidFill>
                      <a:prstDash val="solid"/>
                      <a:headEnd type="none" w="med" len="med"/>
                      <a:tailEnd type="none" w="med" len="med"/>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b="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宣告了中华民族迎来了</a:t>
                      </a:r>
                      <a:r>
                        <a:rPr lang="zh-CN" altLang="en-US" sz="1600" b="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从站起来、富起来到强起来</a:t>
                      </a:r>
                      <a:r>
                        <a:rPr lang="zh-CN" altLang="en-US" sz="1600" b="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的伟大飞跃，实现</a:t>
                      </a:r>
                      <a:r>
                        <a:rPr lang="zh-CN" altLang="en-US" sz="1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中华民族伟大复兴进入了不可逆转的历史进程</a:t>
                      </a:r>
                    </a:p>
                  </a:txBody>
                  <a:tcPr marL="177800" marR="177800" marT="107949" marB="107949" anchor="ctr" anchorCtr="1">
                    <a:lnL cap="flat">
                      <a:noFill/>
                    </a:lnL>
                    <a:lnR cap="flat">
                      <a:noFill/>
                    </a:lnR>
                    <a:lnT cap="flat">
                      <a:noFill/>
                    </a:lnT>
                    <a:lnB w="19050" cap="flat" cmpd="sng">
                      <a:solidFill>
                        <a:srgbClr val="3D557F"/>
                      </a:solidFill>
                      <a:prstDash val="solid"/>
                      <a:headEnd type="none" w="med" len="med"/>
                      <a:tailEnd type="none" w="med" len="med"/>
                    </a:lnB>
                    <a:lnTlToBr>
                      <a:noFill/>
                    </a:lnTlToBr>
                    <a:lnBlToTr>
                      <a:noFill/>
                    </a:lnBlToTr>
                    <a:solidFill>
                      <a:srgbClr val="D3DBEA">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pitchFamily="34" charset="0"/>
                          <a:ea typeface="宋体" panose="02010600030101010101" pitchFamily="2" charset="-122"/>
                          <a:sym typeface="Calibri" panose="020F0502020204030204" pitchFamily="3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为实现中华民族伟大复兴</a:t>
                      </a:r>
                      <a:r>
                        <a:rPr lang="zh-CN" altLang="en-US" sz="1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提供了更为完善的制度保证、更为坚实的物质基础、更为主动的精神力量</a:t>
                      </a:r>
                      <a:endParaRPr lang="zh-CN" altLang="en-US" sz="1600" b="1" dirty="0">
                        <a:solidFill>
                          <a:srgbClr val="FF0000"/>
                        </a:solidFill>
                        <a:latin typeface="微软雅黑" panose="020B0503020204020204" pitchFamily="34" charset="-122"/>
                        <a:ea typeface="微软雅黑" panose="020B0503020204020204" pitchFamily="34" charset="-122"/>
                      </a:endParaRPr>
                    </a:p>
                  </a:txBody>
                  <a:tcPr marL="177800" marR="177800" marT="107949" marB="107949" anchor="ctr" anchorCtr="1">
                    <a:lnL cap="flat">
                      <a:noFill/>
                    </a:lnL>
                    <a:lnR cap="flat">
                      <a:noFill/>
                    </a:lnR>
                    <a:lnT cap="flat">
                      <a:noFill/>
                    </a:lnT>
                    <a:lnB w="19050" cap="flat" cmpd="sng">
                      <a:solidFill>
                        <a:srgbClr val="3D557F"/>
                      </a:solidFill>
                      <a:prstDash val="solid"/>
                      <a:headEnd type="none" w="med" len="med"/>
                      <a:tailEnd type="none" w="med" len="med"/>
                    </a:lnB>
                    <a:lnTlToBr>
                      <a:noFill/>
                    </a:lnTlToBr>
                    <a:lnBlToTr>
                      <a:noFill/>
                    </a:lnBlToTr>
                    <a:solidFill>
                      <a:srgbClr val="D3DBEA">
                        <a:alpha val="100000"/>
                      </a:srgb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5</a:t>
            </a:r>
            <a:r>
              <a:rPr lang="zh-CN" altLang="en-US" sz="2800" b="1" kern="0" dirty="0">
                <a:solidFill>
                  <a:srgbClr val="CC0000"/>
                </a:solidFill>
                <a:latin typeface="华文中宋" panose="02010600040101010101" pitchFamily="2" charset="-122"/>
                <a:ea typeface="华文中宋" panose="02010600040101010101" pitchFamily="2" charset="-122"/>
              </a:rPr>
              <a:t>、加快转变经济发展方式</a:t>
            </a:r>
          </a:p>
        </p:txBody>
      </p:sp>
      <p:grpSp>
        <p:nvGrpSpPr>
          <p:cNvPr id="28" name="组合 27"/>
          <p:cNvGrpSpPr/>
          <p:nvPr/>
        </p:nvGrpSpPr>
        <p:grpSpPr>
          <a:xfrm>
            <a:off x="252542" y="2636912"/>
            <a:ext cx="10933017" cy="4034074"/>
            <a:chOff x="194945" y="2482703"/>
            <a:chExt cx="10933017" cy="4034074"/>
          </a:xfrm>
        </p:grpSpPr>
        <p:grpSp>
          <p:nvGrpSpPr>
            <p:cNvPr id="29" name="组合 28"/>
            <p:cNvGrpSpPr/>
            <p:nvPr/>
          </p:nvGrpSpPr>
          <p:grpSpPr>
            <a:xfrm>
              <a:off x="194945" y="2782771"/>
              <a:ext cx="3738425" cy="505520"/>
              <a:chOff x="374792" y="-130692"/>
              <a:chExt cx="3435207" cy="748585"/>
            </a:xfrm>
          </p:grpSpPr>
          <p:sp>
            <p:nvSpPr>
              <p:cNvPr id="39" name="矩形: 圆角 38"/>
              <p:cNvSpPr/>
              <p:nvPr/>
            </p:nvSpPr>
            <p:spPr>
              <a:xfrm>
                <a:off x="374792" y="-18167"/>
                <a:ext cx="3435205" cy="636060"/>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积极稳妥推进城镇化</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40" name="梯形 39"/>
              <p:cNvSpPr/>
              <p:nvPr/>
            </p:nvSpPr>
            <p:spPr>
              <a:xfrm>
                <a:off x="374794" y="-130692"/>
                <a:ext cx="3435205" cy="107792"/>
              </a:xfrm>
              <a:prstGeom prst="trapezoid">
                <a:avLst>
                  <a:gd name="adj" fmla="val 29178"/>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0" name="矩形 29"/>
            <p:cNvSpPr/>
            <p:nvPr/>
          </p:nvSpPr>
          <p:spPr bwMode="auto">
            <a:xfrm>
              <a:off x="4531302" y="2482703"/>
              <a:ext cx="6596660" cy="1005788"/>
            </a:xfrm>
            <a:prstGeom prst="rect">
              <a:avLst/>
            </a:prstGeom>
          </p:spPr>
          <p:txBody>
            <a:bodyPr wrap="square">
              <a:spAutoFit/>
            </a:bodyPr>
            <a:lstStyle/>
            <a:p>
              <a:pPr marL="0" marR="0" lvl="0" indent="0" algn="just" defTabSz="457200" rtl="0" eaLnBrk="0" fontAlgn="base" latinLnBrk="0" hangingPunct="0">
                <a:lnSpc>
                  <a:spcPct val="13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优化城乡经济结构、促进国民经济良性循环和社会协调发展的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重要措施</a:t>
              </a:r>
            </a:p>
          </p:txBody>
        </p:sp>
        <p:grpSp>
          <p:nvGrpSpPr>
            <p:cNvPr id="31" name="组合 30"/>
            <p:cNvGrpSpPr/>
            <p:nvPr/>
          </p:nvGrpSpPr>
          <p:grpSpPr>
            <a:xfrm>
              <a:off x="194948" y="3939471"/>
              <a:ext cx="3753796" cy="504977"/>
              <a:chOff x="374795" y="142454"/>
              <a:chExt cx="3449331" cy="747782"/>
            </a:xfrm>
          </p:grpSpPr>
          <p:sp>
            <p:nvSpPr>
              <p:cNvPr id="37" name="矩形: 圆角 36"/>
              <p:cNvSpPr/>
              <p:nvPr/>
            </p:nvSpPr>
            <p:spPr>
              <a:xfrm>
                <a:off x="388921" y="254175"/>
                <a:ext cx="3435205" cy="636061"/>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推动城乡发展一体化</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38" name="梯形 37"/>
              <p:cNvSpPr/>
              <p:nvPr/>
            </p:nvSpPr>
            <p:spPr>
              <a:xfrm>
                <a:off x="374795" y="142454"/>
                <a:ext cx="3435205" cy="107792"/>
              </a:xfrm>
              <a:prstGeom prst="trapezoid">
                <a:avLst>
                  <a:gd name="adj" fmla="val 29178"/>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2" name="矩形 31"/>
            <p:cNvSpPr/>
            <p:nvPr/>
          </p:nvSpPr>
          <p:spPr bwMode="auto">
            <a:xfrm>
              <a:off x="4531302" y="3981236"/>
              <a:ext cx="4509625" cy="497957"/>
            </a:xfrm>
            <a:prstGeom prst="rect">
              <a:avLst/>
            </a:prstGeom>
          </p:spPr>
          <p:txBody>
            <a:bodyPr wrap="square">
              <a:spAutoFit/>
            </a:bodyPr>
            <a:lstStyle/>
            <a:p>
              <a:pPr marL="0" marR="0" lvl="0" indent="0" algn="just" defTabSz="457200" rtl="0" eaLnBrk="0" fontAlgn="base" latinLnBrk="0" hangingPunct="0">
                <a:lnSpc>
                  <a:spcPct val="12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解决“三农”问题的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根本途径</a:t>
              </a:r>
            </a:p>
          </p:txBody>
        </p:sp>
        <p:grpSp>
          <p:nvGrpSpPr>
            <p:cNvPr id="33" name="组合 32"/>
            <p:cNvGrpSpPr/>
            <p:nvPr/>
          </p:nvGrpSpPr>
          <p:grpSpPr>
            <a:xfrm>
              <a:off x="194945" y="5405650"/>
              <a:ext cx="3738426" cy="851265"/>
              <a:chOff x="374792" y="1709880"/>
              <a:chExt cx="3435208" cy="698640"/>
            </a:xfrm>
          </p:grpSpPr>
          <p:sp>
            <p:nvSpPr>
              <p:cNvPr id="35" name="矩形: 圆角 34"/>
              <p:cNvSpPr/>
              <p:nvPr/>
            </p:nvSpPr>
            <p:spPr>
              <a:xfrm>
                <a:off x="374792" y="1772459"/>
                <a:ext cx="3435205" cy="636061"/>
              </a:xfrm>
              <a:prstGeom prst="roundRect">
                <a:avLst>
                  <a:gd name="adj" fmla="val 0"/>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实现工业化、信息化、</a:t>
                </a:r>
                <a:endParaRPr kumimoji="0" lang="en-US" altLang="zh-CN"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ea"/>
                    <a:sym typeface="+mn-lt"/>
                  </a:rPr>
                  <a:t>城镇化、农业现代化</a:t>
                </a:r>
                <a:endParaRPr kumimoji="0" lang="zh-CN" altLang="en-US" sz="2400" b="1" i="0" u="none" strike="noStrike" kern="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36" name="梯形 35"/>
              <p:cNvSpPr/>
              <p:nvPr/>
            </p:nvSpPr>
            <p:spPr>
              <a:xfrm>
                <a:off x="374795" y="1709880"/>
                <a:ext cx="3435205" cy="59741"/>
              </a:xfrm>
              <a:prstGeom prst="trapezoid">
                <a:avLst>
                  <a:gd name="adj" fmla="val 29178"/>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4" name="矩形 33"/>
            <p:cNvSpPr/>
            <p:nvPr/>
          </p:nvSpPr>
          <p:spPr bwMode="auto">
            <a:xfrm>
              <a:off x="4515370" y="5030857"/>
              <a:ext cx="6596660" cy="1485920"/>
            </a:xfrm>
            <a:prstGeom prst="rect">
              <a:avLst/>
            </a:prstGeom>
          </p:spPr>
          <p:txBody>
            <a:bodyPr wrap="square">
              <a:spAutoFit/>
            </a:bodyPr>
            <a:lstStyle/>
            <a:p>
              <a:pPr marL="0" marR="0" lvl="0" indent="0" algn="just" defTabSz="457200" rtl="0" eaLnBrk="0" fontAlgn="base" latinLnBrk="0" hangingPunct="0">
                <a:lnSpc>
                  <a:spcPct val="130000"/>
                </a:lnSpc>
                <a:spcBef>
                  <a:spcPts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我国社会主义现代化建设的战略任务，加快形成新的经济发展方式、促进经济持续健康发展的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重要动力</a:t>
              </a:r>
            </a:p>
          </p:txBody>
        </p:sp>
      </p:grpSp>
      <p:sp>
        <p:nvSpPr>
          <p:cNvPr id="41" name="灯片编号占位符 4"/>
          <p:cNvSpPr txBox="1"/>
          <p:nvPr/>
        </p:nvSpPr>
        <p:spPr>
          <a:xfrm>
            <a:off x="11544140" y="6580798"/>
            <a:ext cx="647860" cy="232078"/>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pPr algn="r">
              <a:defRPr/>
            </a:pPr>
            <a:fld id="{D23484FC-FC44-4FF4-8B94-15C9C767C27F}" type="slidenum">
              <a:rPr lang="zh-CN" altLang="en-US" sz="1100" smtClean="0">
                <a:latin typeface="Times New Roman" panose="02020603050405020304" pitchFamily="18" charset="0"/>
                <a:cs typeface="Times New Roman" panose="02020603050405020304" pitchFamily="18" charset="0"/>
              </a:rPr>
              <a:t>80</a:t>
            </a:fld>
            <a:endParaRPr lang="zh-CN" altLang="en-US" sz="1100" dirty="0">
              <a:latin typeface="Times New Roman" panose="02020603050405020304" pitchFamily="18" charset="0"/>
              <a:cs typeface="Times New Roman" panose="02020603050405020304" pitchFamily="18" charset="0"/>
            </a:endParaRPr>
          </a:p>
        </p:txBody>
      </p:sp>
    </p:spTree>
  </p:cSld>
  <p:clrMapOvr>
    <a:masterClrMapping/>
  </p:clrMapOvr>
  <p:transition spd="slow">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6</a:t>
            </a:r>
            <a:r>
              <a:rPr lang="zh-CN" altLang="en-US" sz="2800" b="1" kern="0" dirty="0">
                <a:solidFill>
                  <a:srgbClr val="CC0000"/>
                </a:solidFill>
                <a:latin typeface="华文中宋" panose="02010600040101010101" pitchFamily="2" charset="-122"/>
                <a:ea typeface="华文中宋" panose="02010600040101010101" pitchFamily="2" charset="-122"/>
              </a:rPr>
              <a:t>、发展社会主义民主政治</a:t>
            </a:r>
          </a:p>
        </p:txBody>
      </p:sp>
      <p:sp>
        <p:nvSpPr>
          <p:cNvPr id="8"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81</a:t>
            </a:fld>
            <a:endParaRPr lang="en-US" altLang="zh-CN" sz="1200" dirty="0"/>
          </a:p>
        </p:txBody>
      </p:sp>
      <p:sp>
        <p:nvSpPr>
          <p:cNvPr id="9" name="矩形 8"/>
          <p:cNvSpPr/>
          <p:nvPr/>
        </p:nvSpPr>
        <p:spPr>
          <a:xfrm>
            <a:off x="263352" y="2268578"/>
            <a:ext cx="11281107"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629920" algn="just" defTabSz="914400" rtl="0" eaLnBrk="1"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科学发展观强调，社会主义民主政治的本质和核心是人民当家作主。</a:t>
            </a:r>
          </a:p>
        </p:txBody>
      </p:sp>
      <p:sp>
        <p:nvSpPr>
          <p:cNvPr id="10" name="矩形: 圆角 9"/>
          <p:cNvSpPr/>
          <p:nvPr/>
        </p:nvSpPr>
        <p:spPr>
          <a:xfrm>
            <a:off x="471112" y="3122984"/>
            <a:ext cx="6439908" cy="3479970"/>
          </a:xfrm>
          <a:prstGeom prst="roundRect">
            <a:avLst/>
          </a:prstGeom>
          <a:gradFill>
            <a:gsLst>
              <a:gs pos="23000">
                <a:srgbClr val="DA0000"/>
              </a:gs>
              <a:gs pos="76000">
                <a:srgbClr val="A40707"/>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1" name="矩形 10"/>
          <p:cNvSpPr/>
          <p:nvPr/>
        </p:nvSpPr>
        <p:spPr>
          <a:xfrm>
            <a:off x="622610" y="3346811"/>
            <a:ext cx="2354151" cy="581057"/>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
                <a:srgbClr val="C00000"/>
              </a:buClr>
              <a:buSzTx/>
              <a:buFontTx/>
              <a:buNone/>
              <a:defRPr/>
            </a:pPr>
            <a:r>
              <a:rPr kumimoji="0" lang="zh-CN" altLang="en-US" sz="2400" b="1"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根本政治制度</a:t>
            </a:r>
            <a:endParaRPr kumimoji="0" lang="en-US" altLang="zh-CN" sz="2400" b="1"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8604214" y="3453795"/>
            <a:ext cx="2965176" cy="2797048"/>
          </a:xfrm>
          <a:prstGeom prst="rect">
            <a:avLst/>
          </a:prstGeom>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集中体现了我国社会主义民主政治的特点和优势</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lang="zh-CN" altLang="en-US" sz="2400" b="1" dirty="0">
                <a:solidFill>
                  <a:srgbClr val="C00000"/>
                </a:solidFill>
                <a:latin typeface="微软雅黑" panose="020B0503020204020204" pitchFamily="34" charset="-122"/>
                <a:ea typeface="微软雅黑" panose="020B0503020204020204" pitchFamily="34" charset="-122"/>
              </a:rPr>
              <a:t>必须</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始终不渝地坚持、发展和完善</a:t>
            </a:r>
          </a:p>
        </p:txBody>
      </p:sp>
      <p:sp>
        <p:nvSpPr>
          <p:cNvPr id="13" name="箭头: 燕尾形 12"/>
          <p:cNvSpPr/>
          <p:nvPr/>
        </p:nvSpPr>
        <p:spPr>
          <a:xfrm>
            <a:off x="7200386" y="4493220"/>
            <a:ext cx="1108953" cy="718198"/>
          </a:xfrm>
          <a:prstGeom prst="notchedRightArrow">
            <a:avLst/>
          </a:prstGeom>
          <a:gradFill>
            <a:gsLst>
              <a:gs pos="23000">
                <a:srgbClr val="DA0000"/>
              </a:gs>
              <a:gs pos="76000">
                <a:srgbClr val="A40707"/>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3282348" y="4155529"/>
            <a:ext cx="3390900" cy="2243050"/>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
                <a:srgbClr val="C00000"/>
              </a:buClr>
              <a:buSzTx/>
              <a:buFontTx/>
              <a:buNone/>
              <a:defRPr/>
            </a:pPr>
            <a:r>
              <a:rPr kumimoji="0" lang="zh-CN" altLang="en-US" sz="2400" b="0"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中国共产党领导的多党合作和政治协商制度、民族区域自治制度、基层群众自治制度等</a:t>
            </a:r>
          </a:p>
        </p:txBody>
      </p:sp>
      <p:sp>
        <p:nvSpPr>
          <p:cNvPr id="15" name="矩形 14"/>
          <p:cNvSpPr/>
          <p:nvPr/>
        </p:nvSpPr>
        <p:spPr>
          <a:xfrm>
            <a:off x="887444" y="4309511"/>
            <a:ext cx="1700950" cy="1135054"/>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
                <a:srgbClr val="C00000"/>
              </a:buClr>
              <a:buSzTx/>
              <a:buFontTx/>
              <a:buNone/>
              <a:defRPr/>
            </a:pPr>
            <a:r>
              <a:rPr kumimoji="0" lang="zh-CN" altLang="en-US" sz="2400" b="0"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人民代表大会制度</a:t>
            </a:r>
            <a:endParaRPr kumimoji="0" lang="en-US" altLang="zh-CN" sz="2400" b="0"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flipV="1">
            <a:off x="3044575" y="3101684"/>
            <a:ext cx="0" cy="3501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765963" y="3348728"/>
            <a:ext cx="2354151" cy="581057"/>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
                <a:srgbClr val="C00000"/>
              </a:buClr>
              <a:buSzTx/>
              <a:buFontTx/>
              <a:buNone/>
              <a:defRPr/>
            </a:pPr>
            <a:r>
              <a:rPr kumimoji="0" lang="zh-CN" altLang="en-US" sz="2400" b="1"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rPr>
              <a:t>基本政治制度</a:t>
            </a:r>
            <a:endParaRPr kumimoji="0" lang="en-US" altLang="zh-CN" sz="2400" b="1" i="0" u="none" strike="noStrike" kern="120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p:cNvCxnSpPr/>
          <p:nvPr/>
        </p:nvCxnSpPr>
        <p:spPr>
          <a:xfrm>
            <a:off x="471112" y="4072154"/>
            <a:ext cx="64399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7</a:t>
            </a:r>
            <a:r>
              <a:rPr lang="zh-CN" altLang="en-US" sz="2800" b="1" kern="0" dirty="0">
                <a:solidFill>
                  <a:srgbClr val="CC0000"/>
                </a:solidFill>
                <a:latin typeface="华文中宋" panose="02010600040101010101" pitchFamily="2" charset="-122"/>
                <a:ea typeface="华文中宋" panose="02010600040101010101" pitchFamily="2" charset="-122"/>
              </a:rPr>
              <a:t>、推进社会主义文化强国建设</a:t>
            </a:r>
          </a:p>
        </p:txBody>
      </p:sp>
      <p:sp>
        <p:nvSpPr>
          <p:cNvPr id="8"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82</a:t>
            </a:fld>
            <a:endParaRPr lang="en-US" altLang="zh-CN" sz="1200" dirty="0"/>
          </a:p>
        </p:txBody>
      </p:sp>
      <p:sp>
        <p:nvSpPr>
          <p:cNvPr id="9" name="矩形 8"/>
          <p:cNvSpPr/>
          <p:nvPr/>
        </p:nvSpPr>
        <p:spPr bwMode="auto">
          <a:xfrm>
            <a:off x="1540375" y="2616833"/>
            <a:ext cx="3194672" cy="2603037"/>
          </a:xfrm>
          <a:prstGeom prst="rect">
            <a:avLst/>
          </a:prstGeom>
          <a:solidFill>
            <a:srgbClr val="C00000"/>
          </a:solidFill>
          <a:ln w="12700" cap="flat" cmpd="sng" algn="ctr">
            <a:noFill/>
            <a:prstDash val="solid"/>
            <a:miter lim="800000"/>
          </a:ln>
          <a:effectLst/>
        </p:spPr>
        <p:txBody>
          <a:bodyPr anchor="ct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0" cap="none" spc="0" normalizeH="0" baseline="0" noProof="0" dirty="0">
                <a:ln>
                  <a:noFill/>
                </a:ln>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effectLst/>
                <a:uLnTx/>
                <a:uFillTx/>
                <a:latin typeface="微软雅黑" panose="020B0503020204020204" pitchFamily="34" charset="-122"/>
                <a:ea typeface="微软雅黑" panose="020B0503020204020204" pitchFamily="34" charset="-122"/>
                <a:cs typeface="+mn-cs"/>
              </a:rPr>
              <a:t>树立高度的文化自觉和文化自信，坚定不移走中国特色社会主义文化发展道路</a:t>
            </a:r>
          </a:p>
        </p:txBody>
      </p:sp>
      <p:sp>
        <p:nvSpPr>
          <p:cNvPr id="10" name="i$ḷîḑê"/>
          <p:cNvSpPr/>
          <p:nvPr/>
        </p:nvSpPr>
        <p:spPr>
          <a:xfrm>
            <a:off x="5395027" y="2078160"/>
            <a:ext cx="1077346" cy="1077346"/>
          </a:xfrm>
          <a:prstGeom prst="ellipse">
            <a:avLst/>
          </a:prstGeom>
          <a:gradFill>
            <a:gsLst>
              <a:gs pos="23000">
                <a:srgbClr val="DA0000"/>
              </a:gs>
              <a:gs pos="76000">
                <a:srgbClr val="A40707"/>
              </a:gs>
            </a:gsLst>
            <a:lin ang="5400000" scaled="1"/>
          </a:gradFill>
          <a:ln w="76200" cap="flat" cmpd="sng" algn="ctr">
            <a:solidFill>
              <a:srgbClr val="FFEBEB"/>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effectLst>
                  <a:outerShdw blurRad="38100" dist="38100" dir="2700000" algn="tl">
                    <a:srgbClr val="000000">
                      <a:alpha val="43137"/>
                    </a:srgbClr>
                  </a:outerShdw>
                </a:effectLst>
                <a:uLnTx/>
                <a:uFillTx/>
                <a:latin typeface="Arial" panose="020B0604020202020204" pitchFamily="34" charset="0"/>
                <a:ea typeface="思源黑体 CN Medium" panose="020B0600000000000000" pitchFamily="34" charset="-122"/>
                <a:cs typeface="+mn-cs"/>
                <a:sym typeface="Arial" panose="020B0604020202020204" pitchFamily="34" charset="0"/>
              </a:rPr>
              <a:t>方向</a:t>
            </a:r>
          </a:p>
        </p:txBody>
      </p:sp>
      <p:sp>
        <p:nvSpPr>
          <p:cNvPr id="11" name="矩形 10"/>
          <p:cNvSpPr/>
          <p:nvPr/>
        </p:nvSpPr>
        <p:spPr bwMode="auto">
          <a:xfrm>
            <a:off x="6625215" y="2386000"/>
            <a:ext cx="5591465" cy="461665"/>
          </a:xfrm>
          <a:prstGeom prst="rect">
            <a:avLst/>
          </a:prstGeom>
          <a:noFill/>
          <a:ln w="9525">
            <a:noFill/>
          </a:ln>
        </p:spPr>
        <p:txBody>
          <a:bodyPr wrap="square">
            <a:spAutoFit/>
          </a:bodyPr>
          <a:lstStyle/>
          <a:p>
            <a:pPr marL="0" marR="0" lvl="0" indent="0" algn="l" defTabSz="914400" rtl="0" eaLnBrk="0" fontAlgn="base" latinLnBrk="0" hangingPunct="0">
              <a:lnSpc>
                <a:spcPct val="10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坚持为人民服务、为社会主义服务</a:t>
            </a:r>
          </a:p>
        </p:txBody>
      </p:sp>
      <p:sp>
        <p:nvSpPr>
          <p:cNvPr id="12" name="i$ḷîḑê"/>
          <p:cNvSpPr/>
          <p:nvPr/>
        </p:nvSpPr>
        <p:spPr>
          <a:xfrm>
            <a:off x="5395027" y="3259023"/>
            <a:ext cx="1077346" cy="1077346"/>
          </a:xfrm>
          <a:prstGeom prst="ellipse">
            <a:avLst/>
          </a:prstGeom>
          <a:gradFill>
            <a:gsLst>
              <a:gs pos="23000">
                <a:srgbClr val="DA0000"/>
              </a:gs>
              <a:gs pos="76000">
                <a:srgbClr val="A40707"/>
              </a:gs>
            </a:gsLst>
            <a:lin ang="5400000" scaled="1"/>
          </a:gradFill>
          <a:ln w="76200" cap="flat" cmpd="sng" algn="ctr">
            <a:solidFill>
              <a:srgbClr val="FFEBEB"/>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effectLst>
                  <a:outerShdw blurRad="38100" dist="38100" dir="2700000" algn="tl">
                    <a:srgbClr val="000000">
                      <a:alpha val="43137"/>
                    </a:srgbClr>
                  </a:outerShdw>
                </a:effectLst>
                <a:uLnTx/>
                <a:uFillTx/>
                <a:latin typeface="Arial" panose="020B0604020202020204" pitchFamily="34" charset="0"/>
                <a:ea typeface="思源黑体 CN Medium" panose="020B0600000000000000" pitchFamily="34" charset="-122"/>
                <a:cs typeface="+mn-cs"/>
                <a:sym typeface="Arial" panose="020B0604020202020204" pitchFamily="34" charset="0"/>
              </a:rPr>
              <a:t>方针</a:t>
            </a:r>
          </a:p>
        </p:txBody>
      </p:sp>
      <p:sp>
        <p:nvSpPr>
          <p:cNvPr id="13" name="矩形 10"/>
          <p:cNvSpPr/>
          <p:nvPr/>
        </p:nvSpPr>
        <p:spPr bwMode="auto">
          <a:xfrm>
            <a:off x="6625215" y="3566863"/>
            <a:ext cx="5591465" cy="461665"/>
          </a:xfrm>
          <a:prstGeom prst="rect">
            <a:avLst/>
          </a:prstGeom>
          <a:noFill/>
          <a:ln w="9525">
            <a:noFill/>
          </a:ln>
        </p:spPr>
        <p:txBody>
          <a:bodyPr wrap="square">
            <a:spAutoFit/>
          </a:bodyPr>
          <a:lstStyle/>
          <a:p>
            <a:pPr marL="0" marR="0" lvl="0" indent="0" algn="l" defTabSz="914400" rtl="0" eaLnBrk="0" fontAlgn="base" latinLnBrk="0" hangingPunct="0">
              <a:lnSpc>
                <a:spcPct val="10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坚持百花齐放、百家争鸣</a:t>
            </a:r>
          </a:p>
        </p:txBody>
      </p:sp>
      <p:sp>
        <p:nvSpPr>
          <p:cNvPr id="14" name="i$ḷîḑê"/>
          <p:cNvSpPr/>
          <p:nvPr/>
        </p:nvSpPr>
        <p:spPr>
          <a:xfrm>
            <a:off x="5395027" y="4439886"/>
            <a:ext cx="1077346" cy="1077346"/>
          </a:xfrm>
          <a:prstGeom prst="ellipse">
            <a:avLst/>
          </a:prstGeom>
          <a:gradFill>
            <a:gsLst>
              <a:gs pos="23000">
                <a:srgbClr val="DA0000"/>
              </a:gs>
              <a:gs pos="76000">
                <a:srgbClr val="A40707"/>
              </a:gs>
            </a:gsLst>
            <a:lin ang="5400000" scaled="1"/>
          </a:gradFill>
          <a:ln w="76200" cap="flat" cmpd="sng" algn="ctr">
            <a:solidFill>
              <a:srgbClr val="FFEBEB"/>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effectLst>
                  <a:outerShdw blurRad="38100" dist="38100" dir="2700000" algn="tl">
                    <a:srgbClr val="000000">
                      <a:alpha val="43137"/>
                    </a:srgbClr>
                  </a:outerShdw>
                </a:effectLst>
                <a:uLnTx/>
                <a:uFillTx/>
                <a:latin typeface="Arial" panose="020B0604020202020204" pitchFamily="34" charset="0"/>
                <a:ea typeface="思源黑体 CN Medium" panose="020B0600000000000000" pitchFamily="34" charset="-122"/>
                <a:cs typeface="+mn-cs"/>
                <a:sym typeface="Arial" panose="020B0604020202020204" pitchFamily="34" charset="0"/>
              </a:rPr>
              <a:t>原则</a:t>
            </a:r>
          </a:p>
        </p:txBody>
      </p:sp>
      <p:sp>
        <p:nvSpPr>
          <p:cNvPr id="15" name="矩形 10"/>
          <p:cNvSpPr/>
          <p:nvPr/>
        </p:nvSpPr>
        <p:spPr bwMode="auto">
          <a:xfrm>
            <a:off x="6625215" y="4747726"/>
            <a:ext cx="5591465" cy="461665"/>
          </a:xfrm>
          <a:prstGeom prst="rect">
            <a:avLst/>
          </a:prstGeom>
          <a:noFill/>
          <a:ln w="9525">
            <a:noFill/>
          </a:ln>
        </p:spPr>
        <p:txBody>
          <a:bodyPr wrap="square">
            <a:spAutoFit/>
          </a:bodyPr>
          <a:lstStyle/>
          <a:p>
            <a:pPr marL="0" marR="0" lvl="0" indent="0" algn="l" defTabSz="914400" rtl="0" eaLnBrk="0" fontAlgn="base" latinLnBrk="0" hangingPunct="0">
              <a:lnSpc>
                <a:spcPct val="10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坚持贴近实际、贴近生活、贴近群众</a:t>
            </a:r>
          </a:p>
        </p:txBody>
      </p:sp>
      <p:sp>
        <p:nvSpPr>
          <p:cNvPr id="3" name="矩形 2"/>
          <p:cNvSpPr/>
          <p:nvPr/>
        </p:nvSpPr>
        <p:spPr>
          <a:xfrm>
            <a:off x="376372" y="5599293"/>
            <a:ext cx="11624283" cy="1200329"/>
          </a:xfrm>
          <a:prstGeom prst="rect">
            <a:avLst/>
          </a:prstGeom>
        </p:spPr>
        <p:txBody>
          <a:bodyPr wrap="square">
            <a:spAutoFit/>
          </a:bodyPr>
          <a:lstStyle/>
          <a:p>
            <a:r>
              <a:rPr lang="zh-CN" altLang="en-US" sz="2400" b="1" dirty="0">
                <a:solidFill>
                  <a:srgbClr val="FF0000"/>
                </a:solidFill>
                <a:latin typeface="楷体" panose="02010609060101010101" pitchFamily="49" charset="-122"/>
                <a:ea typeface="楷体" panose="02010609060101010101" pitchFamily="49" charset="-122"/>
              </a:rPr>
              <a:t>马克思主义指导思想、中国特色社会主义共同理想、以爱国主义为核心的民族精神和以改革创新为核心的时代精神、社会主义荣辱观</a:t>
            </a:r>
            <a:r>
              <a:rPr lang="zh-CN" altLang="en-US" sz="2400" dirty="0">
                <a:solidFill>
                  <a:srgbClr val="333333"/>
                </a:solidFill>
                <a:latin typeface="楷体" panose="02010609060101010101" pitchFamily="49" charset="-122"/>
                <a:ea typeface="楷体" panose="02010609060101010101" pitchFamily="49" charset="-122"/>
              </a:rPr>
              <a:t>，共同构成了</a:t>
            </a:r>
            <a:r>
              <a:rPr lang="zh-CN" altLang="en-US" sz="2400" dirty="0">
                <a:solidFill>
                  <a:srgbClr val="FF0000"/>
                </a:solidFill>
                <a:latin typeface="楷体" panose="02010609060101010101" pitchFamily="49" charset="-122"/>
                <a:ea typeface="楷体" panose="02010609060101010101" pitchFamily="49" charset="-122"/>
              </a:rPr>
              <a:t>社会主义核心价值体系的内容</a:t>
            </a:r>
            <a:r>
              <a:rPr lang="zh-CN" altLang="en-US" sz="2400" dirty="0">
                <a:solidFill>
                  <a:srgbClr val="333333"/>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社会主义核心价值观</a:t>
            </a:r>
            <a:r>
              <a:rPr lang="zh-CN" altLang="en-US" sz="2400" dirty="0">
                <a:solidFill>
                  <a:srgbClr val="333333"/>
                </a:solidFill>
                <a:latin typeface="楷体" panose="02010609060101010101" pitchFamily="49" charset="-122"/>
                <a:ea typeface="楷体" panose="02010609060101010101" pitchFamily="49" charset="-122"/>
              </a:rPr>
              <a:t>是社会主义核心价值体系的</a:t>
            </a:r>
            <a:r>
              <a:rPr lang="zh-CN" altLang="en-US" sz="2400" dirty="0">
                <a:solidFill>
                  <a:srgbClr val="FF0000"/>
                </a:solidFill>
                <a:latin typeface="楷体" panose="02010609060101010101" pitchFamily="49" charset="-122"/>
                <a:ea typeface="楷体" panose="02010609060101010101" pitchFamily="49" charset="-122"/>
              </a:rPr>
              <a:t>内核</a:t>
            </a:r>
            <a:r>
              <a:rPr lang="zh-CN" altLang="en-US" sz="2400" dirty="0">
                <a:solidFill>
                  <a:srgbClr val="333333"/>
                </a:solidFill>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8</a:t>
            </a:r>
            <a:r>
              <a:rPr lang="zh-CN" altLang="en-US" sz="2800" b="1" kern="0" dirty="0">
                <a:solidFill>
                  <a:srgbClr val="CC0000"/>
                </a:solidFill>
                <a:latin typeface="华文中宋" panose="02010600040101010101" pitchFamily="2" charset="-122"/>
                <a:ea typeface="华文中宋" panose="02010600040101010101" pitchFamily="2" charset="-122"/>
              </a:rPr>
              <a:t>、构建社会主义和谐社会</a:t>
            </a:r>
          </a:p>
        </p:txBody>
      </p:sp>
      <p:sp>
        <p:nvSpPr>
          <p:cNvPr id="8"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83</a:t>
            </a:fld>
            <a:endParaRPr lang="en-US" altLang="zh-CN" sz="1200" dirty="0"/>
          </a:p>
        </p:txBody>
      </p:sp>
      <p:grpSp>
        <p:nvGrpSpPr>
          <p:cNvPr id="3" name="组合 2"/>
          <p:cNvGrpSpPr/>
          <p:nvPr/>
        </p:nvGrpSpPr>
        <p:grpSpPr>
          <a:xfrm>
            <a:off x="335360" y="2556692"/>
            <a:ext cx="7023100" cy="3886200"/>
            <a:chOff x="660400" y="2362200"/>
            <a:chExt cx="7023100" cy="3886200"/>
          </a:xfrm>
        </p:grpSpPr>
        <p:sp>
          <p:nvSpPr>
            <p:cNvPr id="10" name="矩形 9"/>
            <p:cNvSpPr/>
            <p:nvPr/>
          </p:nvSpPr>
          <p:spPr>
            <a:xfrm>
              <a:off x="660400" y="2362200"/>
              <a:ext cx="7023100" cy="3886200"/>
            </a:xfrm>
            <a:prstGeom prst="rect">
              <a:avLst/>
            </a:prstGeom>
            <a:solidFill>
              <a:schemeClr val="bg1">
                <a:lumMod val="95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6"/>
            <p:cNvSpPr txBox="1">
              <a:spLocks noChangeArrowheads="1"/>
            </p:cNvSpPr>
            <p:nvPr/>
          </p:nvSpPr>
          <p:spPr bwMode="auto">
            <a:xfrm>
              <a:off x="2883711" y="2984324"/>
              <a:ext cx="4254119" cy="168910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algn="just" defTabSz="457200" rtl="0" eaLnBrk="0" fontAlgn="base" latinLnBrk="0" hangingPunct="0">
                <a:lnSpc>
                  <a:spcPct val="15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民主法治、公平正义、诚信友爱、充满活力、安定有序、人与自然和谐相处</a:t>
              </a:r>
            </a:p>
          </p:txBody>
        </p:sp>
        <p:grpSp>
          <p:nvGrpSpPr>
            <p:cNvPr id="12" name="组合 11"/>
            <p:cNvGrpSpPr/>
            <p:nvPr/>
          </p:nvGrpSpPr>
          <p:grpSpPr>
            <a:xfrm>
              <a:off x="1168125" y="2984324"/>
              <a:ext cx="1579118" cy="1541463"/>
              <a:chOff x="1396205" y="2998787"/>
              <a:chExt cx="1579118" cy="1541463"/>
            </a:xfrm>
          </p:grpSpPr>
          <p:sp>
            <p:nvSpPr>
              <p:cNvPr id="13" name="Oval 46"/>
              <p:cNvSpPr/>
              <p:nvPr/>
            </p:nvSpPr>
            <p:spPr bwMode="auto">
              <a:xfrm>
                <a:off x="1396205" y="2998787"/>
                <a:ext cx="1501775" cy="1541463"/>
              </a:xfrm>
              <a:prstGeom prst="ellipse">
                <a:avLst/>
              </a:prstGeom>
              <a:gradFill>
                <a:gsLst>
                  <a:gs pos="0">
                    <a:srgbClr val="A40707"/>
                  </a:gs>
                  <a:gs pos="100000">
                    <a:srgbClr val="E80A0A"/>
                  </a:gs>
                </a:gsLst>
                <a:lin ang="5400000" scaled="1"/>
              </a:gradFill>
              <a:ln w="12700" cap="flat" cmpd="sng" algn="ctr">
                <a:no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bwMode="auto">
              <a:xfrm>
                <a:off x="1613248" y="3533775"/>
                <a:ext cx="1362075" cy="461962"/>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总要求</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5" name="矩形 14"/>
            <p:cNvSpPr/>
            <p:nvPr/>
          </p:nvSpPr>
          <p:spPr>
            <a:xfrm>
              <a:off x="1778792" y="5242892"/>
              <a:ext cx="449353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这几个方面相互联系、相互作用</a:t>
              </a:r>
            </a:p>
          </p:txBody>
        </p:sp>
      </p:grpSp>
      <p:sp>
        <p:nvSpPr>
          <p:cNvPr id="17" name="矩形 16"/>
          <p:cNvSpPr/>
          <p:nvPr/>
        </p:nvSpPr>
        <p:spPr>
          <a:xfrm>
            <a:off x="7968208" y="3108705"/>
            <a:ext cx="3637753" cy="2846548"/>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保障和改善民生</a:t>
            </a:r>
            <a:endPar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endParaRPr>
          </a:p>
          <a:p>
            <a:pPr marL="342900" indent="-342900">
              <a:lnSpc>
                <a:spcPct val="120000"/>
              </a:lnSpc>
              <a:spcBef>
                <a:spcPts val="600"/>
              </a:spcBef>
              <a:buFont typeface="Wingdings" panose="05000000000000000000" pitchFamily="2" charset="2"/>
              <a:buChar char="ü"/>
            </a:pPr>
            <a:r>
              <a:rPr lang="zh-CN" altLang="en-US"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rPr>
              <a:t>加强和创新社会管理</a:t>
            </a:r>
            <a:endParaRPr lang="en-US" altLang="zh-CN" sz="2400" dirty="0">
              <a:solidFill>
                <a:srgbClr val="FF0000"/>
              </a:solidFill>
              <a:latin typeface="楷体" panose="02010609060101010101" pitchFamily="49" charset="-122"/>
              <a:ea typeface="楷体" panose="02010609060101010101" pitchFamily="49" charset="-122"/>
              <a:cs typeface="华文新魏" panose="02010800040101010101" pitchFamily="2" charset="-122"/>
              <a:sym typeface="+mn-ea"/>
            </a:endParaRPr>
          </a:p>
          <a:p>
            <a:pPr>
              <a:lnSpc>
                <a:spcPct val="120000"/>
              </a:lnSpc>
              <a:spcBef>
                <a:spcPts val="600"/>
              </a:spcBef>
            </a:pPr>
            <a:r>
              <a:rPr lang="en-US" altLang="zh-CN" sz="2400" dirty="0">
                <a:latin typeface="楷体" panose="02010609060101010101" pitchFamily="49" charset="-122"/>
                <a:ea typeface="楷体" panose="02010609060101010101" pitchFamily="49" charset="-122"/>
                <a:cs typeface="华文新魏" panose="02010800040101010101" pitchFamily="2" charset="-122"/>
                <a:sym typeface="+mn-ea"/>
              </a:rPr>
              <a:t>-</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要加快形成</a:t>
            </a:r>
            <a:r>
              <a:rPr lang="zh-CN" altLang="en-US" sz="2400" dirty="0">
                <a:solidFill>
                  <a:srgbClr val="C00000"/>
                </a:solidFill>
                <a:latin typeface="楷体" panose="02010609060101010101" pitchFamily="49" charset="-122"/>
                <a:ea typeface="楷体" panose="02010609060101010101" pitchFamily="49" charset="-122"/>
                <a:cs typeface="华文新魏" panose="02010800040101010101" pitchFamily="2" charset="-122"/>
                <a:sym typeface="+mn-ea"/>
              </a:rPr>
              <a:t>党委领导、政府负责、社会协同、公众参与、法治保障</a:t>
            </a:r>
            <a:r>
              <a:rPr lang="zh-CN" altLang="en-US" sz="2400" dirty="0">
                <a:latin typeface="楷体" panose="02010609060101010101" pitchFamily="49" charset="-122"/>
                <a:ea typeface="楷体" panose="02010609060101010101" pitchFamily="49" charset="-122"/>
                <a:cs typeface="华文新魏" panose="02010800040101010101" pitchFamily="2" charset="-122"/>
                <a:sym typeface="+mn-ea"/>
              </a:rPr>
              <a:t>的社会管理体制</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250"/>
                                        <p:tgtEl>
                                          <p:spTgt spid="17">
                                            <p:txEl>
                                              <p:pRg st="0" end="0"/>
                                            </p:txEl>
                                          </p:spTgt>
                                        </p:tgtEl>
                                      </p:cBhvr>
                                    </p:animEffect>
                                    <p:anim calcmode="lin" valueType="num">
                                      <p:cBhvr>
                                        <p:cTn id="20"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Effect transition="in" filter="fade">
                                      <p:cBhvr>
                                        <p:cTn id="26" dur="250"/>
                                        <p:tgtEl>
                                          <p:spTgt spid="17">
                                            <p:txEl>
                                              <p:pRg st="1" end="1"/>
                                            </p:txEl>
                                          </p:spTgt>
                                        </p:tgtEl>
                                      </p:cBhvr>
                                    </p:animEffect>
                                    <p:anim calcmode="lin" valueType="num">
                                      <p:cBhvr>
                                        <p:cTn id="27" dur="25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8" dur="25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fade">
                                      <p:cBhvr>
                                        <p:cTn id="32" dur="250"/>
                                        <p:tgtEl>
                                          <p:spTgt spid="17">
                                            <p:txEl>
                                              <p:pRg st="2" end="2"/>
                                            </p:txEl>
                                          </p:spTgt>
                                        </p:tgtEl>
                                      </p:cBhvr>
                                    </p:animEffect>
                                    <p:anim calcmode="lin" valueType="num">
                                      <p:cBhvr>
                                        <p:cTn id="33" dur="25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4" dur="25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9</a:t>
            </a:r>
            <a:r>
              <a:rPr lang="zh-CN" altLang="en-US" sz="2800" b="1" kern="0" dirty="0">
                <a:solidFill>
                  <a:srgbClr val="CC0000"/>
                </a:solidFill>
                <a:latin typeface="华文中宋" panose="02010600040101010101" pitchFamily="2" charset="-122"/>
                <a:ea typeface="华文中宋" panose="02010600040101010101" pitchFamily="2" charset="-122"/>
              </a:rPr>
              <a:t>、推进生态文明建设</a:t>
            </a:r>
          </a:p>
        </p:txBody>
      </p:sp>
      <p:sp>
        <p:nvSpPr>
          <p:cNvPr id="9"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84</a:t>
            </a:fld>
            <a:endParaRPr lang="en-US" altLang="zh-CN" sz="1200" dirty="0"/>
          </a:p>
        </p:txBody>
      </p:sp>
      <p:grpSp>
        <p:nvGrpSpPr>
          <p:cNvPr id="10" name="组合 9"/>
          <p:cNvGrpSpPr/>
          <p:nvPr/>
        </p:nvGrpSpPr>
        <p:grpSpPr>
          <a:xfrm>
            <a:off x="497025" y="2830493"/>
            <a:ext cx="10472057" cy="1905000"/>
            <a:chOff x="660399" y="2362200"/>
            <a:chExt cx="10472057" cy="1905000"/>
          </a:xfrm>
        </p:grpSpPr>
        <p:sp>
          <p:nvSpPr>
            <p:cNvPr id="11" name="矩形 10"/>
            <p:cNvSpPr/>
            <p:nvPr/>
          </p:nvSpPr>
          <p:spPr>
            <a:xfrm>
              <a:off x="660399" y="2362200"/>
              <a:ext cx="10472057" cy="1905000"/>
            </a:xfrm>
            <a:prstGeom prst="rect">
              <a:avLst/>
            </a:prstGeom>
            <a:solidFill>
              <a:schemeClr val="bg1">
                <a:lumMod val="95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6"/>
            <p:cNvSpPr txBox="1">
              <a:spLocks noChangeArrowheads="1"/>
            </p:cNvSpPr>
            <p:nvPr/>
          </p:nvSpPr>
          <p:spPr bwMode="auto">
            <a:xfrm>
              <a:off x="2957740" y="2747173"/>
              <a:ext cx="8029574" cy="1135054"/>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935" algn="just" defTabSz="457200" rtl="0" eaLnBrk="0" fontAlgn="base" latinLnBrk="0" hangingPunct="0">
                <a:lnSpc>
                  <a:spcPct val="150000"/>
                </a:lnSpc>
                <a:spcBef>
                  <a:spcPts val="1200"/>
                </a:spcBef>
                <a:spcAft>
                  <a:spcPct val="0"/>
                </a:spcAft>
                <a:buClrTx/>
                <a:buSzTx/>
                <a:buFontTx/>
                <a:buNone/>
                <a:defRPr/>
              </a:pP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建设以</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资源环境承载力</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为</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基础</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，以</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自然规律</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为</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准则</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，以</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可持续发展</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为</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目标</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的</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资源节约型、环境友好型社会</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p>
          </p:txBody>
        </p:sp>
        <p:grpSp>
          <p:nvGrpSpPr>
            <p:cNvPr id="13" name="组合 12"/>
            <p:cNvGrpSpPr/>
            <p:nvPr/>
          </p:nvGrpSpPr>
          <p:grpSpPr>
            <a:xfrm>
              <a:off x="1207520" y="2543969"/>
              <a:ext cx="1501775" cy="1541463"/>
              <a:chOff x="1396205" y="2998787"/>
              <a:chExt cx="1501775" cy="1541463"/>
            </a:xfrm>
          </p:grpSpPr>
          <p:sp>
            <p:nvSpPr>
              <p:cNvPr id="14" name="Oval 46"/>
              <p:cNvSpPr/>
              <p:nvPr/>
            </p:nvSpPr>
            <p:spPr bwMode="auto">
              <a:xfrm>
                <a:off x="1396205" y="2998787"/>
                <a:ext cx="1501775" cy="1541463"/>
              </a:xfrm>
              <a:prstGeom prst="ellipse">
                <a:avLst/>
              </a:prstGeom>
              <a:gradFill>
                <a:gsLst>
                  <a:gs pos="0">
                    <a:srgbClr val="A40707"/>
                  </a:gs>
                  <a:gs pos="100000">
                    <a:srgbClr val="E80A0A"/>
                  </a:gs>
                </a:gsLst>
                <a:lin ang="5400000" scaled="1"/>
              </a:gradFill>
              <a:ln w="12700" cap="flat" cmpd="sng" algn="ctr">
                <a:no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bwMode="auto">
              <a:xfrm>
                <a:off x="1583586" y="3538537"/>
                <a:ext cx="1127013" cy="461962"/>
              </a:xfrm>
              <a:prstGeom prst="rect">
                <a:avLst/>
              </a:prstGeom>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实质</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3363" y="919163"/>
            <a:ext cx="7940675" cy="668337"/>
            <a:chOff x="1503363" y="919163"/>
            <a:chExt cx="7940675" cy="668337"/>
          </a:xfrm>
        </p:grpSpPr>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3012363" cy="461665"/>
            </a:xfrm>
            <a:prstGeom prst="rect">
              <a:avLst/>
            </a:prstGeom>
            <a:noFill/>
            <a:ln w="9525">
              <a:noFill/>
            </a:ln>
          </p:spPr>
          <p:txBody>
            <a:bodyPr wrap="none">
              <a:spAutoFit/>
            </a:bodyPr>
            <a:lstStyle/>
            <a:p>
              <a:pPr eaLnBrk="0" hangingPunct="0"/>
              <a:r>
                <a:rPr lang="zh-CN" altLang="zh-CN" sz="2400" b="1" dirty="0">
                  <a:solidFill>
                    <a:schemeClr val="bg1"/>
                  </a:solidFill>
                  <a:latin typeface="微软雅黑" panose="020B0503020204020204" pitchFamily="34" charset="-122"/>
                  <a:ea typeface="微软雅黑" panose="020B0503020204020204" pitchFamily="34" charset="-122"/>
                </a:rPr>
                <a:t>第</a:t>
              </a:r>
              <a:r>
                <a:rPr lang="zh-CN" altLang="en-US" sz="2400" b="1" dirty="0">
                  <a:solidFill>
                    <a:schemeClr val="bg1"/>
                  </a:solidFill>
                  <a:latin typeface="微软雅黑" panose="020B0503020204020204" pitchFamily="34" charset="-122"/>
                  <a:ea typeface="微软雅黑" panose="020B0503020204020204" pitchFamily="34" charset="-122"/>
                </a:rPr>
                <a:t>八</a:t>
              </a:r>
              <a:r>
                <a:rPr lang="zh-CN" altLang="zh-CN" sz="2400" b="1" dirty="0">
                  <a:solidFill>
                    <a:schemeClr val="bg1"/>
                  </a:solidFill>
                  <a:latin typeface="微软雅黑" panose="020B0503020204020204" pitchFamily="34" charset="-122"/>
                  <a:ea typeface="微软雅黑" panose="020B0503020204020204" pitchFamily="34" charset="-122"/>
                </a:rPr>
                <a:t>章 </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sp>
        <p:nvSpPr>
          <p:cNvPr id="54" name="标题 1"/>
          <p:cNvSpPr txBox="1"/>
          <p:nvPr/>
        </p:nvSpPr>
        <p:spPr>
          <a:xfrm>
            <a:off x="479376" y="1654195"/>
            <a:ext cx="9593764" cy="46831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pPr>
            <a:r>
              <a:rPr lang="en-US" altLang="zh-CN" sz="2800" b="1" kern="0" dirty="0">
                <a:solidFill>
                  <a:srgbClr val="CC0000"/>
                </a:solidFill>
                <a:latin typeface="华文中宋" panose="02010600040101010101" pitchFamily="2" charset="-122"/>
                <a:ea typeface="华文中宋" panose="02010600040101010101" pitchFamily="2" charset="-122"/>
              </a:rPr>
              <a:t>10</a:t>
            </a:r>
            <a:r>
              <a:rPr lang="zh-CN" altLang="en-US" sz="2800" b="1" kern="0" dirty="0">
                <a:solidFill>
                  <a:srgbClr val="CC0000"/>
                </a:solidFill>
                <a:latin typeface="华文中宋" panose="02010600040101010101" pitchFamily="2" charset="-122"/>
                <a:ea typeface="华文中宋" panose="02010600040101010101" pitchFamily="2" charset="-122"/>
              </a:rPr>
              <a:t>、全面提高党的建设科学化水平</a:t>
            </a:r>
          </a:p>
        </p:txBody>
      </p:sp>
      <p:sp>
        <p:nvSpPr>
          <p:cNvPr id="19" name="灯片编号占位符 1"/>
          <p:cNvSpPr>
            <a:spLocks noGrp="1"/>
          </p:cNvSpPr>
          <p:nvPr>
            <p:ph type="sldNum" sz="quarter" idx="12"/>
          </p:nvPr>
        </p:nvSpPr>
        <p:spPr>
          <a:xfrm>
            <a:off x="11688475" y="6488612"/>
            <a:ext cx="467331" cy="369388"/>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85</a:t>
            </a:fld>
            <a:endParaRPr lang="en-US" altLang="zh-CN" sz="1200" dirty="0"/>
          </a:p>
        </p:txBody>
      </p:sp>
      <p:grpSp>
        <p:nvGrpSpPr>
          <p:cNvPr id="3" name="组合 2"/>
          <p:cNvGrpSpPr/>
          <p:nvPr/>
        </p:nvGrpSpPr>
        <p:grpSpPr>
          <a:xfrm>
            <a:off x="571500" y="2349461"/>
            <a:ext cx="10439400" cy="4343400"/>
            <a:chOff x="571500" y="2349461"/>
            <a:chExt cx="10439400" cy="4343400"/>
          </a:xfrm>
        </p:grpSpPr>
        <p:sp>
          <p:nvSpPr>
            <p:cNvPr id="22" name="矩形 21"/>
            <p:cNvSpPr/>
            <p:nvPr/>
          </p:nvSpPr>
          <p:spPr>
            <a:xfrm>
              <a:off x="961417" y="2568640"/>
              <a:ext cx="9659566" cy="3905043"/>
            </a:xfrm>
            <a:prstGeom prst="rect">
              <a:avLst/>
            </a:prstGeom>
            <a:noFill/>
            <a:ln>
              <a:noFill/>
            </a:ln>
          </p:spPr>
          <p:txBody>
            <a:bodyPr wrap="square">
              <a:spAutoFit/>
            </a:bodyPr>
            <a:lstStyle/>
            <a:p>
              <a:pPr marL="0" marR="0" lvl="0" indent="622935" algn="just" defTabSz="457200" rtl="0" eaLnBrk="1" fontAlgn="base" latinLnBrk="0" hangingPunct="0">
                <a:lnSpc>
                  <a:spcPct val="15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新形势下</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rPr>
                <a:t>全面提高党的建设科学化水平的总要求</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是：</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要增强紧迫感和责任感，牢牢把握加强党的执政能力建设、先进性和纯洁性建设这条主线，坚持解放思想、改革创新，坚持党要管党、从严治党，全面加强党的思想建设、组织建设、作风建设、反腐倡廉建设、制度建设，增强自我净化、自我完善、自我革新、自我提高能力，建设学习型、服务型、创新型的马克思主义执政党，确保党始终成为中国特色社会主义事业的坚强领导核心。</a:t>
              </a:r>
            </a:p>
          </p:txBody>
        </p:sp>
        <p:sp>
          <p:nvSpPr>
            <p:cNvPr id="23" name="矩形 22"/>
            <p:cNvSpPr/>
            <p:nvPr/>
          </p:nvSpPr>
          <p:spPr>
            <a:xfrm>
              <a:off x="571500" y="2349461"/>
              <a:ext cx="10439400" cy="43434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 name="文本框 23"/>
          <p:cNvSpPr txBox="1"/>
          <p:nvPr/>
        </p:nvSpPr>
        <p:spPr>
          <a:xfrm>
            <a:off x="10073140" y="1716354"/>
            <a:ext cx="2459420" cy="369332"/>
          </a:xfrm>
          <a:prstGeom prst="rect">
            <a:avLst/>
          </a:prstGeom>
          <a:noFill/>
        </p:spPr>
        <p:txBody>
          <a:bodyPr wrap="square" rtlCol="0">
            <a:spAutoFit/>
          </a:bodyPr>
          <a:lstStyle/>
          <a:p>
            <a:r>
              <a:rPr lang="zh-CN" altLang="en-US" dirty="0"/>
              <a:t>教材</a:t>
            </a:r>
            <a:r>
              <a:rPr lang="en-US" altLang="zh-CN" dirty="0"/>
              <a:t>p. 254</a:t>
            </a:r>
            <a:endParaRPr lang="zh-CN" altLang="en-US"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Freeform 5"/>
          <p:cNvSpPr/>
          <p:nvPr/>
        </p:nvSpPr>
        <p:spPr>
          <a:xfrm>
            <a:off x="3514725" y="2219325"/>
            <a:ext cx="5302250" cy="2609850"/>
          </a:xfrm>
          <a:custGeom>
            <a:avLst/>
            <a:gdLst/>
            <a:ahLst/>
            <a:cxnLst>
              <a:cxn ang="0">
                <a:pos x="53861" y="0"/>
              </a:cxn>
              <a:cxn ang="0">
                <a:pos x="5248439" y="0"/>
              </a:cxn>
              <a:cxn ang="0">
                <a:pos x="5302300" y="53892"/>
              </a:cxn>
              <a:cxn ang="0">
                <a:pos x="5302300" y="2557386"/>
              </a:cxn>
              <a:cxn ang="0">
                <a:pos x="5248439" y="2611279"/>
              </a:cxn>
              <a:cxn ang="0">
                <a:pos x="53861" y="2611279"/>
              </a:cxn>
              <a:cxn ang="0">
                <a:pos x="0" y="2557386"/>
              </a:cxn>
              <a:cxn ang="0">
                <a:pos x="0" y="53892"/>
              </a:cxn>
              <a:cxn ang="0">
                <a:pos x="53861" y="0"/>
              </a:cxn>
            </a:cxnLst>
            <a:rect l="0" t="0" r="0" b="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EFFAFE"/>
              </a:gs>
              <a:gs pos="100000">
                <a:srgbClr val="F8F8F8"/>
              </a:gs>
            </a:gsLst>
            <a:lin ang="16200000"/>
            <a:tileRect/>
          </a:gradFill>
          <a:ln w="9525">
            <a:noFill/>
          </a:ln>
        </p:spPr>
        <p:txBody>
          <a:bodyPr/>
          <a:lstStyle/>
          <a:p>
            <a:endParaRPr lang="zh-CN" altLang="en-US"/>
          </a:p>
        </p:txBody>
      </p:sp>
      <p:sp>
        <p:nvSpPr>
          <p:cNvPr id="54274" name="Freeform 6"/>
          <p:cNvSpPr/>
          <p:nvPr/>
        </p:nvSpPr>
        <p:spPr>
          <a:xfrm>
            <a:off x="3441700" y="2066925"/>
            <a:ext cx="1816100" cy="146050"/>
          </a:xfrm>
          <a:custGeom>
            <a:avLst/>
            <a:gdLst/>
            <a:ahLst/>
            <a:cxnLst>
              <a:cxn ang="0">
                <a:pos x="138300" y="145203"/>
              </a:cxn>
              <a:cxn ang="0">
                <a:pos x="1816231" y="145203"/>
              </a:cxn>
              <a:cxn ang="0">
                <a:pos x="1678486" y="0"/>
              </a:cxn>
              <a:cxn ang="0">
                <a:pos x="0" y="0"/>
              </a:cxn>
              <a:cxn ang="0">
                <a:pos x="138300" y="145203"/>
              </a:cxn>
            </a:cxnLst>
            <a:rect l="0" t="0" r="0" b="0"/>
            <a:pathLst>
              <a:path w="3270" h="261">
                <a:moveTo>
                  <a:pt x="249" y="261"/>
                </a:moveTo>
                <a:lnTo>
                  <a:pt x="3270" y="261"/>
                </a:lnTo>
                <a:lnTo>
                  <a:pt x="3022" y="0"/>
                </a:lnTo>
                <a:lnTo>
                  <a:pt x="0" y="0"/>
                </a:lnTo>
                <a:lnTo>
                  <a:pt x="249" y="261"/>
                </a:lnTo>
                <a:close/>
              </a:path>
            </a:pathLst>
          </a:custGeom>
          <a:solidFill>
            <a:srgbClr val="21306A"/>
          </a:solidFill>
          <a:ln w="9525">
            <a:noFill/>
          </a:ln>
        </p:spPr>
        <p:txBody>
          <a:bodyPr/>
          <a:lstStyle/>
          <a:p>
            <a:endParaRPr lang="zh-CN" altLang="en-US"/>
          </a:p>
        </p:txBody>
      </p:sp>
      <p:sp>
        <p:nvSpPr>
          <p:cNvPr id="54275" name="Freeform 7"/>
          <p:cNvSpPr/>
          <p:nvPr/>
        </p:nvSpPr>
        <p:spPr>
          <a:xfrm>
            <a:off x="3441700" y="2066925"/>
            <a:ext cx="1677988" cy="1165225"/>
          </a:xfrm>
          <a:custGeom>
            <a:avLst/>
            <a:gdLst/>
            <a:ahLst/>
            <a:cxnLst>
              <a:cxn ang="0">
                <a:pos x="1678169" y="0"/>
              </a:cxn>
              <a:cxn ang="0">
                <a:pos x="0" y="0"/>
              </a:cxn>
              <a:cxn ang="0">
                <a:pos x="0" y="1165197"/>
              </a:cxn>
              <a:cxn ang="0">
                <a:pos x="1202262" y="1165197"/>
              </a:cxn>
              <a:cxn ang="0">
                <a:pos x="1678169" y="0"/>
              </a:cxn>
            </a:cxnLst>
            <a:rect l="0" t="0" r="0" b="0"/>
            <a:pathLst>
              <a:path w="3022" h="2098">
                <a:moveTo>
                  <a:pt x="3022" y="0"/>
                </a:moveTo>
                <a:lnTo>
                  <a:pt x="0" y="0"/>
                </a:lnTo>
                <a:lnTo>
                  <a:pt x="0" y="2098"/>
                </a:lnTo>
                <a:lnTo>
                  <a:pt x="2165" y="2098"/>
                </a:lnTo>
                <a:lnTo>
                  <a:pt x="3022" y="0"/>
                </a:lnTo>
                <a:close/>
              </a:path>
            </a:pathLst>
          </a:custGeom>
          <a:solidFill>
            <a:schemeClr val="accent1"/>
          </a:solidFill>
          <a:ln w="9525">
            <a:noFill/>
          </a:ln>
        </p:spPr>
        <p:txBody>
          <a:bodyPr/>
          <a:lstStyle/>
          <a:p>
            <a:endParaRPr lang="zh-CN" altLang="en-US"/>
          </a:p>
        </p:txBody>
      </p:sp>
      <p:sp>
        <p:nvSpPr>
          <p:cNvPr id="54276" name="Freeform 8"/>
          <p:cNvSpPr/>
          <p:nvPr/>
        </p:nvSpPr>
        <p:spPr>
          <a:xfrm>
            <a:off x="8383588" y="4395788"/>
            <a:ext cx="433387" cy="433387"/>
          </a:xfrm>
          <a:custGeom>
            <a:avLst/>
            <a:gdLst/>
            <a:ahLst/>
            <a:cxnLst>
              <a:cxn ang="0">
                <a:pos x="434419" y="0"/>
              </a:cxn>
              <a:cxn ang="0">
                <a:pos x="434419" y="380534"/>
              </a:cxn>
              <a:cxn ang="0">
                <a:pos x="380533" y="434420"/>
              </a:cxn>
              <a:cxn ang="0">
                <a:pos x="0" y="434420"/>
              </a:cxn>
              <a:cxn ang="0">
                <a:pos x="434419" y="0"/>
              </a:cxn>
            </a:cxnLst>
            <a:rect l="0" t="0" r="0" b="0"/>
            <a:pathLst>
              <a:path w="782" h="782">
                <a:moveTo>
                  <a:pt x="782" y="0"/>
                </a:moveTo>
                <a:lnTo>
                  <a:pt x="782" y="685"/>
                </a:lnTo>
                <a:cubicBezTo>
                  <a:pt x="782" y="738"/>
                  <a:pt x="738" y="782"/>
                  <a:pt x="685" y="782"/>
                </a:cubicBezTo>
                <a:lnTo>
                  <a:pt x="0" y="782"/>
                </a:lnTo>
                <a:lnTo>
                  <a:pt x="782" y="0"/>
                </a:lnTo>
                <a:close/>
              </a:path>
            </a:pathLst>
          </a:custGeom>
          <a:solidFill>
            <a:schemeClr val="accent1"/>
          </a:solidFill>
          <a:ln w="9525">
            <a:noFill/>
          </a:ln>
        </p:spPr>
        <p:txBody>
          <a:bodyPr/>
          <a:lstStyle/>
          <a:p>
            <a:endParaRPr lang="zh-CN" altLang="en-US"/>
          </a:p>
        </p:txBody>
      </p:sp>
      <p:sp>
        <p:nvSpPr>
          <p:cNvPr id="54277" name="Freeform 9"/>
          <p:cNvSpPr>
            <a:spLocks noEditPoints="1"/>
          </p:cNvSpPr>
          <p:nvPr/>
        </p:nvSpPr>
        <p:spPr>
          <a:xfrm>
            <a:off x="8609013" y="4638675"/>
            <a:ext cx="149225" cy="149225"/>
          </a:xfrm>
          <a:custGeom>
            <a:avLst/>
            <a:gdLst/>
            <a:ahLst/>
            <a:cxnLst>
              <a:cxn ang="0">
                <a:pos x="81048" y="125458"/>
              </a:cxn>
              <a:cxn ang="0">
                <a:pos x="69390" y="116021"/>
              </a:cxn>
              <a:cxn ang="0">
                <a:pos x="98257" y="82158"/>
              </a:cxn>
              <a:cxn ang="0">
                <a:pos x="23870" y="82158"/>
              </a:cxn>
              <a:cxn ang="0">
                <a:pos x="23870" y="66615"/>
              </a:cxn>
              <a:cxn ang="0">
                <a:pos x="98257" y="66615"/>
              </a:cxn>
              <a:cxn ang="0">
                <a:pos x="69390" y="33307"/>
              </a:cxn>
              <a:cxn ang="0">
                <a:pos x="81048" y="23315"/>
              </a:cxn>
              <a:cxn ang="0">
                <a:pos x="124348" y="74387"/>
              </a:cxn>
              <a:cxn ang="0">
                <a:pos x="81048" y="125458"/>
              </a:cxn>
              <a:cxn ang="0">
                <a:pos x="74386" y="0"/>
              </a:cxn>
              <a:cxn ang="0">
                <a:pos x="148773" y="74387"/>
              </a:cxn>
              <a:cxn ang="0">
                <a:pos x="74386" y="148774"/>
              </a:cxn>
              <a:cxn ang="0">
                <a:pos x="0" y="74387"/>
              </a:cxn>
              <a:cxn ang="0">
                <a:pos x="74386" y="0"/>
              </a:cxn>
              <a:cxn ang="0">
                <a:pos x="74386" y="9437"/>
              </a:cxn>
              <a:cxn ang="0">
                <a:pos x="138781" y="74387"/>
              </a:cxn>
              <a:cxn ang="0">
                <a:pos x="74386" y="139337"/>
              </a:cxn>
              <a:cxn ang="0">
                <a:pos x="9437" y="74387"/>
              </a:cxn>
              <a:cxn ang="0">
                <a:pos x="74386" y="9437"/>
              </a:cxn>
            </a:cxnLst>
            <a:rect l="0" t="0" r="0" b="0"/>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w="9525">
            <a:noFill/>
          </a:ln>
        </p:spPr>
        <p:txBody>
          <a:bodyPr/>
          <a:lstStyle/>
          <a:p>
            <a:endParaRPr lang="zh-CN" altLang="en-US"/>
          </a:p>
        </p:txBody>
      </p:sp>
      <p:sp>
        <p:nvSpPr>
          <p:cNvPr id="54278" name="TextBox 27"/>
          <p:cNvSpPr txBox="1"/>
          <p:nvPr/>
        </p:nvSpPr>
        <p:spPr>
          <a:xfrm>
            <a:off x="3898900" y="2190750"/>
            <a:ext cx="523875" cy="1014730"/>
          </a:xfrm>
          <a:prstGeom prst="rect">
            <a:avLst/>
          </a:prstGeom>
          <a:noFill/>
          <a:ln w="9525">
            <a:noFill/>
          </a:ln>
        </p:spPr>
        <p:txBody>
          <a:bodyPr>
            <a:spAutoFit/>
          </a:bodyPr>
          <a:lstStyle/>
          <a:p>
            <a:pPr eaLnBrk="0" hangingPunct="0"/>
            <a:r>
              <a:rPr lang="en-US" altLang="zh-CN" sz="6000" b="1">
                <a:solidFill>
                  <a:srgbClr val="F8F8F8"/>
                </a:solidFill>
                <a:latin typeface="微软雅黑" panose="020B0503020204020204" pitchFamily="34" charset="-122"/>
                <a:ea typeface="微软雅黑" panose="020B0503020204020204" pitchFamily="34" charset="-122"/>
              </a:rPr>
              <a:t>2</a:t>
            </a:r>
            <a:endParaRPr lang="zh-CN" altLang="en-US" sz="6000" b="1" dirty="0">
              <a:solidFill>
                <a:srgbClr val="F8F8F8"/>
              </a:solidFill>
              <a:latin typeface="微软雅黑" panose="020B0503020204020204" pitchFamily="34" charset="-122"/>
              <a:ea typeface="微软雅黑" panose="020B0503020204020204" pitchFamily="34" charset="-122"/>
            </a:endParaRPr>
          </a:p>
        </p:txBody>
      </p:sp>
      <p:sp>
        <p:nvSpPr>
          <p:cNvPr id="54279" name="TextBox 28"/>
          <p:cNvSpPr txBox="1"/>
          <p:nvPr/>
        </p:nvSpPr>
        <p:spPr>
          <a:xfrm>
            <a:off x="4645025" y="3381375"/>
            <a:ext cx="3578225" cy="1014730"/>
          </a:xfrm>
          <a:prstGeom prst="rect">
            <a:avLst/>
          </a:prstGeom>
          <a:noFill/>
          <a:ln w="9525">
            <a:noFill/>
          </a:ln>
        </p:spPr>
        <p:txBody>
          <a:bodyPr>
            <a:spAutoFit/>
          </a:bodyPr>
          <a:lstStyle/>
          <a:p>
            <a:pPr eaLnBrk="0" hangingPunct="0"/>
            <a:r>
              <a:rPr lang="zh-CN" altLang="zh-CN" sz="6000" b="1" dirty="0">
                <a:solidFill>
                  <a:srgbClr val="3333FF"/>
                </a:solidFill>
                <a:latin typeface="华文中宋" panose="02010600040101010101" pitchFamily="2" charset="-122"/>
                <a:ea typeface="华文中宋" panose="02010600040101010101" pitchFamily="2" charset="-122"/>
              </a:rPr>
              <a:t>考试说明</a:t>
            </a:r>
            <a:endParaRPr lang="zh-CN" altLang="en-US" sz="6000" b="1" dirty="0">
              <a:solidFill>
                <a:srgbClr val="3333FF"/>
              </a:solidFill>
              <a:latin typeface="华文中宋" panose="02010600040101010101" pitchFamily="2" charset="-122"/>
              <a:ea typeface="华文中宋" panose="02010600040101010101" pitchFamily="2" charset="-122"/>
            </a:endParaRPr>
          </a:p>
        </p:txBody>
      </p:sp>
      <p:sp>
        <p:nvSpPr>
          <p:cNvPr id="30" name="Rectangle 13"/>
          <p:cNvSpPr>
            <a:spLocks noChangeArrowheads="1"/>
          </p:cNvSpPr>
          <p:nvPr/>
        </p:nvSpPr>
        <p:spPr bwMode="auto">
          <a:xfrm>
            <a:off x="3509963" y="2727325"/>
            <a:ext cx="402590" cy="26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zh-CN" sz="1725" b="0" i="0" u="none" strike="noStrike" kern="1200" cap="none" spc="0" normalizeH="0" baseline="0" noProof="1">
                <a:solidFill>
                  <a:srgbClr val="FFFFFF"/>
                </a:solidFill>
                <a:latin typeface="Arial" panose="020B0604020202020204" pitchFamily="34" charset="0"/>
                <a:ea typeface="宋体" panose="02010600030101010101" pitchFamily="2" charset="-122"/>
                <a:cs typeface="+mn-cs"/>
              </a:rPr>
              <a:t>Part</a:t>
            </a:r>
            <a:endParaRPr kumimoji="0" lang="zh-CN" altLang="zh-CN" sz="100" b="0" i="0" u="none" strike="noStrike" kern="1200" cap="none" spc="0" normalizeH="0" baseline="0" noProof="1">
              <a:solidFill>
                <a:srgbClr val="FEAE01"/>
              </a:solidFill>
              <a:latin typeface="Arial" panose="020B0604020202020204" pitchFamily="34" charset="0"/>
              <a:ea typeface="宋体" panose="02010600030101010101" pitchFamily="2" charset="-122"/>
              <a:cs typeface="+mn-cs"/>
            </a:endParaRPr>
          </a:p>
        </p:txBody>
      </p:sp>
      <p:grpSp>
        <p:nvGrpSpPr>
          <p:cNvPr id="54281" name="组合 16"/>
          <p:cNvGrpSpPr/>
          <p:nvPr/>
        </p:nvGrpSpPr>
        <p:grpSpPr>
          <a:xfrm>
            <a:off x="1524000" y="5878513"/>
            <a:ext cx="9144000" cy="120650"/>
            <a:chOff x="6350" y="4365625"/>
            <a:chExt cx="15438439" cy="161926"/>
          </a:xfrm>
        </p:grpSpPr>
        <p:sp>
          <p:nvSpPr>
            <p:cNvPr id="54282" name="Rectangle 5"/>
            <p:cNvSpPr/>
            <p:nvPr/>
          </p:nvSpPr>
          <p:spPr>
            <a:xfrm>
              <a:off x="6350" y="4365625"/>
              <a:ext cx="3087688" cy="161926"/>
            </a:xfrm>
            <a:prstGeom prst="rect">
              <a:avLst/>
            </a:prstGeom>
            <a:solidFill>
              <a:schemeClr val="bg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3" name="Rectangle 6"/>
            <p:cNvSpPr/>
            <p:nvPr/>
          </p:nvSpPr>
          <p:spPr>
            <a:xfrm>
              <a:off x="3094038" y="4365625"/>
              <a:ext cx="3087688" cy="161926"/>
            </a:xfrm>
            <a:prstGeom prst="rect">
              <a:avLst/>
            </a:prstGeom>
            <a:solidFill>
              <a:schemeClr val="bg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4" name="Rectangle 7"/>
            <p:cNvSpPr/>
            <p:nvPr/>
          </p:nvSpPr>
          <p:spPr>
            <a:xfrm>
              <a:off x="6181725" y="4365625"/>
              <a:ext cx="3087688" cy="161926"/>
            </a:xfrm>
            <a:prstGeom prst="rect">
              <a:avLst/>
            </a:prstGeom>
            <a:solidFill>
              <a:schemeClr val="tx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5" name="Rectangle 8"/>
            <p:cNvSpPr/>
            <p:nvPr/>
          </p:nvSpPr>
          <p:spPr>
            <a:xfrm>
              <a:off x="9269413" y="4365625"/>
              <a:ext cx="3087688" cy="161926"/>
            </a:xfrm>
            <a:prstGeom prst="rect">
              <a:avLst/>
            </a:prstGeom>
            <a:solidFill>
              <a:schemeClr val="tx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6" name="Rectangle 8"/>
            <p:cNvSpPr/>
            <p:nvPr/>
          </p:nvSpPr>
          <p:spPr>
            <a:xfrm>
              <a:off x="12357101" y="4365625"/>
              <a:ext cx="3087688" cy="161926"/>
            </a:xfrm>
            <a:prstGeom prst="rect">
              <a:avLst/>
            </a:prstGeom>
            <a:solidFill>
              <a:schemeClr val="accent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grpSp>
    </p:spTree>
  </p:cSld>
  <p:clrMapOvr>
    <a:masterClrMapping/>
  </p:clrMapOvr>
  <p:transition spd="slow" advTm="6202">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99"/>
          <p:cNvSpPr txBox="1"/>
          <p:nvPr/>
        </p:nvSpPr>
        <p:spPr>
          <a:xfrm>
            <a:off x="551384" y="1596060"/>
            <a:ext cx="11233248" cy="1753235"/>
          </a:xfrm>
          <a:prstGeom prst="rect">
            <a:avLst/>
          </a:prstGeom>
          <a:noFill/>
          <a:ln w="9525">
            <a:noFill/>
          </a:ln>
        </p:spPr>
        <p:txBody>
          <a:bodyPr wrap="square">
            <a:spAutoFit/>
          </a:bodyPr>
          <a:lstStyle/>
          <a:p>
            <a:pPr eaLnBrk="0" hangingPunct="0">
              <a:lnSpc>
                <a:spcPct val="150000"/>
              </a:lnSpc>
            </a:pP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、考试时间：</a:t>
            </a:r>
            <a:r>
              <a:rPr lang="en-US" altLang="zh-CN" sz="2400" dirty="0">
                <a:solidFill>
                  <a:srgbClr val="FF0000"/>
                </a:solidFill>
                <a:latin typeface="华文中宋" panose="02010600040101010101" pitchFamily="2" charset="-122"/>
                <a:ea typeface="华文中宋" panose="02010600040101010101" pitchFamily="2" charset="-122"/>
              </a:rPr>
              <a:t>2024</a:t>
            </a:r>
            <a:r>
              <a:rPr lang="zh-CN" altLang="en-US" sz="2400" dirty="0">
                <a:solidFill>
                  <a:srgbClr val="FF0000"/>
                </a:solidFill>
                <a:latin typeface="华文中宋" panose="02010600040101010101" pitchFamily="2" charset="-122"/>
                <a:ea typeface="华文中宋" panose="02010600040101010101" pitchFamily="2" charset="-122"/>
              </a:rPr>
              <a:t>年</a:t>
            </a:r>
            <a:r>
              <a:rPr lang="en-US" altLang="zh-CN" sz="2400" dirty="0">
                <a:solidFill>
                  <a:srgbClr val="FF0000"/>
                </a:solidFill>
                <a:latin typeface="华文中宋" panose="02010600040101010101" pitchFamily="2" charset="-122"/>
                <a:ea typeface="华文中宋" panose="02010600040101010101" pitchFamily="2" charset="-122"/>
              </a:rPr>
              <a:t>6</a:t>
            </a:r>
            <a:r>
              <a:rPr lang="zh-CN" altLang="en-US" sz="2400" dirty="0">
                <a:solidFill>
                  <a:srgbClr val="FF0000"/>
                </a:solidFill>
                <a:latin typeface="华文中宋" panose="02010600040101010101" pitchFamily="2" charset="-122"/>
                <a:ea typeface="华文中宋" panose="02010600040101010101" pitchFamily="2" charset="-122"/>
              </a:rPr>
              <a:t>月</a:t>
            </a:r>
            <a:r>
              <a:rPr lang="en-US" altLang="zh-CN" sz="2400" dirty="0">
                <a:solidFill>
                  <a:srgbClr val="FF0000"/>
                </a:solidFill>
                <a:latin typeface="华文中宋" panose="02010600040101010101" pitchFamily="2" charset="-122"/>
                <a:ea typeface="华文中宋" panose="02010600040101010101" pitchFamily="2" charset="-122"/>
              </a:rPr>
              <a:t>29</a:t>
            </a:r>
            <a:r>
              <a:rPr lang="zh-CN" altLang="en-US" sz="2400" dirty="0">
                <a:solidFill>
                  <a:srgbClr val="FF0000"/>
                </a:solidFill>
                <a:latin typeface="华文中宋" panose="02010600040101010101" pitchFamily="2" charset="-122"/>
                <a:ea typeface="华文中宋" panose="02010600040101010101" pitchFamily="2" charset="-122"/>
              </a:rPr>
              <a:t>日</a:t>
            </a:r>
            <a:r>
              <a:rPr lang="zh-CN" altLang="en-US" sz="2400" dirty="0">
                <a:latin typeface="华文中宋" panose="02010600040101010101" pitchFamily="2" charset="-122"/>
                <a:ea typeface="华文中宋" panose="02010600040101010101" pitchFamily="2" charset="-122"/>
              </a:rPr>
              <a:t>（第</a:t>
            </a:r>
            <a:r>
              <a:rPr lang="en-US" altLang="zh-CN" sz="2400" dirty="0">
                <a:latin typeface="华文中宋" panose="02010600040101010101" pitchFamily="2" charset="-122"/>
                <a:ea typeface="华文中宋" panose="02010600040101010101" pitchFamily="2" charset="-122"/>
              </a:rPr>
              <a:t>18</a:t>
            </a:r>
            <a:r>
              <a:rPr lang="zh-CN" altLang="en-US" sz="2400" dirty="0">
                <a:latin typeface="华文中宋" panose="02010600040101010101" pitchFamily="2" charset="-122"/>
                <a:ea typeface="华文中宋" panose="02010600040101010101" pitchFamily="2" charset="-122"/>
              </a:rPr>
              <a:t>周周六）</a:t>
            </a:r>
            <a:r>
              <a:rPr lang="zh-CN" altLang="en-US" sz="2400" dirty="0">
                <a:solidFill>
                  <a:srgbClr val="FF0000"/>
                </a:solidFill>
                <a:latin typeface="华文中宋" panose="02010600040101010101" pitchFamily="2" charset="-122"/>
                <a:ea typeface="华文中宋" panose="02010600040101010101" pitchFamily="2" charset="-122"/>
              </a:rPr>
              <a:t>下午（</a:t>
            </a:r>
            <a:r>
              <a:rPr lang="en-US" altLang="zh-CN" sz="2400" dirty="0">
                <a:solidFill>
                  <a:srgbClr val="FF0000"/>
                </a:solidFill>
                <a:latin typeface="华文中宋" panose="02010600040101010101" pitchFamily="2" charset="-122"/>
                <a:ea typeface="华文中宋" panose="02010600040101010101" pitchFamily="2" charset="-122"/>
              </a:rPr>
              <a:t>2</a:t>
            </a:r>
            <a:r>
              <a:rPr lang="zh-CN" altLang="en-US" sz="2400" dirty="0">
                <a:solidFill>
                  <a:srgbClr val="FF0000"/>
                </a:solidFill>
                <a:latin typeface="华文中宋" panose="02010600040101010101" pitchFamily="2" charset="-122"/>
                <a:ea typeface="华文中宋" panose="02010600040101010101" pitchFamily="2" charset="-122"/>
              </a:rPr>
              <a:t>小时）</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eaLnBrk="0" hangingPunct="0">
              <a:lnSpc>
                <a:spcPct val="150000"/>
              </a:lnSpc>
            </a:pP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本次考试为</a:t>
            </a:r>
            <a:r>
              <a:rPr lang="zh-CN" altLang="en-US" sz="2400" u="sng" dirty="0">
                <a:solidFill>
                  <a:srgbClr val="FF0000"/>
                </a:solidFill>
                <a:latin typeface="华文中宋" panose="02010600040101010101" pitchFamily="2" charset="-122"/>
                <a:ea typeface="华文中宋" panose="02010600040101010101" pitchFamily="2" charset="-122"/>
              </a:rPr>
              <a:t>闭</a:t>
            </a:r>
            <a:r>
              <a:rPr lang="zh-CN" altLang="zh-CN" sz="2400" u="sng" dirty="0">
                <a:solidFill>
                  <a:srgbClr val="FF0000"/>
                </a:solidFill>
                <a:latin typeface="华文中宋" panose="02010600040101010101" pitchFamily="2" charset="-122"/>
                <a:ea typeface="华文中宋" panose="02010600040101010101" pitchFamily="2" charset="-122"/>
              </a:rPr>
              <a:t>卷</a:t>
            </a:r>
            <a:r>
              <a:rPr lang="zh-CN" altLang="zh-CN" sz="2400" dirty="0">
                <a:solidFill>
                  <a:srgbClr val="FF0000"/>
                </a:solidFill>
                <a:latin typeface="华文中宋" panose="02010600040101010101" pitchFamily="2" charset="-122"/>
                <a:ea typeface="华文中宋" panose="02010600040101010101" pitchFamily="2" charset="-122"/>
              </a:rPr>
              <a:t>形式</a:t>
            </a:r>
            <a:r>
              <a:rPr lang="zh-CN" altLang="zh-CN" sz="2400" dirty="0">
                <a:latin typeface="华文中宋" panose="02010600040101010101" pitchFamily="2" charset="-122"/>
                <a:ea typeface="华文中宋" panose="02010600040101010101" pitchFamily="2" charset="-122"/>
              </a:rPr>
              <a:t>；注意填写答题卡，不要超出答题区域；</a:t>
            </a:r>
          </a:p>
          <a:p>
            <a:pPr eaLnBrk="0" hangingPunct="0">
              <a:lnSpc>
                <a:spcPct val="150000"/>
              </a:lnSpc>
            </a:pP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、考试题型：</a:t>
            </a:r>
          </a:p>
        </p:txBody>
      </p:sp>
      <p:sp>
        <p:nvSpPr>
          <p:cNvPr id="60418" name="文本框 1"/>
          <p:cNvSpPr txBox="1"/>
          <p:nvPr/>
        </p:nvSpPr>
        <p:spPr>
          <a:xfrm>
            <a:off x="2867351" y="897812"/>
            <a:ext cx="5080000" cy="645160"/>
          </a:xfrm>
          <a:prstGeom prst="rect">
            <a:avLst/>
          </a:prstGeom>
          <a:noFill/>
          <a:ln w="9525">
            <a:noFill/>
          </a:ln>
        </p:spPr>
        <p:txBody>
          <a:bodyPr>
            <a:spAutoFit/>
          </a:bodyPr>
          <a:lstStyle/>
          <a:p>
            <a:pPr algn="ctr" eaLnBrk="0" hangingPunct="0"/>
            <a:r>
              <a:rPr lang="zh-CN" altLang="en-US" sz="3600" b="1" dirty="0">
                <a:solidFill>
                  <a:srgbClr val="C00000"/>
                </a:solidFill>
                <a:latin typeface="隶书" panose="02010509060101010101" pitchFamily="49" charset="-122"/>
                <a:ea typeface="隶书" panose="02010509060101010101" pitchFamily="49" charset="-122"/>
              </a:rPr>
              <a:t>考试说明</a:t>
            </a:r>
          </a:p>
        </p:txBody>
      </p:sp>
      <p:sp>
        <p:nvSpPr>
          <p:cNvPr id="4" name="文本框 3"/>
          <p:cNvSpPr txBox="1"/>
          <p:nvPr/>
        </p:nvSpPr>
        <p:spPr>
          <a:xfrm>
            <a:off x="839625" y="3501008"/>
            <a:ext cx="5904656" cy="461665"/>
          </a:xfrm>
          <a:prstGeom prst="rect">
            <a:avLst/>
          </a:prstGeom>
          <a:noFill/>
        </p:spPr>
        <p:txBody>
          <a:bodyPr wrap="square" rtlCol="0">
            <a:spAutoFit/>
          </a:bodyPr>
          <a:lstStyle/>
          <a:p>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 单选：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=30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839624" y="4009569"/>
            <a:ext cx="7992679" cy="461665"/>
          </a:xfrm>
          <a:prstGeom prst="rect">
            <a:avLst/>
          </a:prstGeom>
          <a:noFill/>
        </p:spPr>
        <p:txBody>
          <a:bodyPr wrap="square" rtlCol="0">
            <a:spAutoFit/>
          </a:bodyPr>
          <a:lstStyle/>
          <a:p>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 多选：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题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（少选、错选不得分）</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839416" y="4518130"/>
            <a:ext cx="8497151" cy="461665"/>
          </a:xfrm>
          <a:prstGeom prst="rect">
            <a:avLst/>
          </a:prstGeom>
          <a:noFill/>
        </p:spPr>
        <p:txBody>
          <a:bodyPr wrap="square" rtlCol="0">
            <a:spAutoFit/>
          </a:bodyPr>
          <a:lstStyle/>
          <a:p>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 材料分析：</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 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题，</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60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52664" y="5009459"/>
            <a:ext cx="2837636" cy="580928"/>
          </a:xfrm>
          <a:prstGeom prst="rect">
            <a:avLst/>
          </a:prstGeom>
        </p:spPr>
        <p:txBody>
          <a:bodyPr wrap="none">
            <a:spAutoFit/>
          </a:bodyPr>
          <a:lstStyle/>
          <a:p>
            <a:pPr eaLnBrk="0" hangingPunct="0">
              <a:lnSpc>
                <a:spcPct val="150000"/>
              </a:lnSpc>
            </a:pPr>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、考试参考资料：</a:t>
            </a:r>
          </a:p>
        </p:txBody>
      </p:sp>
      <p:sp>
        <p:nvSpPr>
          <p:cNvPr id="8" name="文本框 7"/>
          <p:cNvSpPr txBox="1"/>
          <p:nvPr/>
        </p:nvSpPr>
        <p:spPr>
          <a:xfrm>
            <a:off x="850280" y="5670901"/>
            <a:ext cx="9114143" cy="461665"/>
          </a:xfrm>
          <a:prstGeom prst="rect">
            <a:avLst/>
          </a:prstGeom>
          <a:noFill/>
        </p:spPr>
        <p:txBody>
          <a:bodyPr wrap="square" rtlCol="0">
            <a:spAutoFit/>
          </a:bodyPr>
          <a:lstStyle/>
          <a:p>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毛泽东思想和中国特色社会主义理论体系概论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2023</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年版</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灯片编号占位符 4"/>
          <p:cNvSpPr txBox="1"/>
          <p:nvPr/>
        </p:nvSpPr>
        <p:spPr>
          <a:xfrm>
            <a:off x="11544140" y="6597352"/>
            <a:ext cx="647860" cy="232078"/>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pPr algn="r">
              <a:defRPr/>
            </a:pPr>
            <a:fld id="{D23484FC-FC44-4FF4-8B94-15C9C767C27F}" type="slidenum">
              <a:rPr lang="zh-CN" altLang="en-US" sz="1100" smtClean="0">
                <a:latin typeface="Times New Roman" panose="02020603050405020304" pitchFamily="18" charset="0"/>
                <a:cs typeface="Times New Roman" panose="02020603050405020304" pitchFamily="18" charset="0"/>
              </a:rPr>
              <a:t>87</a:t>
            </a:fld>
            <a:endParaRPr lang="zh-CN" altLang="en-US" sz="1100" dirty="0">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2420620"/>
            <a:ext cx="9300944" cy="461665"/>
          </a:xfrm>
          <a:prstGeom prst="rect">
            <a:avLst/>
          </a:prstGeom>
          <a:noFill/>
        </p:spPr>
        <p:txBody>
          <a:bodyPr wrap="none" rtlCol="0" anchor="t">
            <a:spAutoFit/>
          </a:bodyPr>
          <a:lstStyle/>
          <a:p>
            <a:r>
              <a:rPr lang="en-US" altLang="zh-CN" sz="2400" dirty="0">
                <a:latin typeface="华文中宋" panose="02010600040101010101" pitchFamily="2" charset="-122"/>
                <a:ea typeface="华文中宋" panose="02010600040101010101" pitchFamily="2" charset="-122"/>
                <a:sym typeface="+mn-ea"/>
              </a:rPr>
              <a:t>1</a:t>
            </a:r>
            <a:r>
              <a:rPr lang="zh-CN" altLang="en-US" sz="2400" dirty="0">
                <a:latin typeface="华文中宋" panose="02010600040101010101" pitchFamily="2" charset="-122"/>
                <a:ea typeface="华文中宋" panose="02010600040101010101" pitchFamily="2" charset="-122"/>
                <a:sym typeface="+mn-ea"/>
              </a:rPr>
              <a:t>、答题模式：</a:t>
            </a:r>
            <a:r>
              <a:rPr lang="zh-CN" altLang="en-US" sz="2400" dirty="0">
                <a:solidFill>
                  <a:srgbClr val="C00000"/>
                </a:solidFill>
                <a:latin typeface="华文中宋" panose="02010600040101010101" pitchFamily="2" charset="-122"/>
                <a:ea typeface="华文中宋" panose="02010600040101010101" pitchFamily="2" charset="-122"/>
                <a:sym typeface="+mn-ea"/>
              </a:rPr>
              <a:t>从材料提出理论点</a:t>
            </a:r>
            <a:r>
              <a:rPr lang="en-US" altLang="zh-CN" sz="2400" dirty="0">
                <a:solidFill>
                  <a:srgbClr val="C00000"/>
                </a:solidFill>
                <a:latin typeface="华文中宋" panose="02010600040101010101" pitchFamily="2" charset="-122"/>
                <a:ea typeface="华文中宋" panose="02010600040101010101" pitchFamily="2" charset="-122"/>
                <a:sym typeface="+mn-ea"/>
              </a:rPr>
              <a:t>→</a:t>
            </a:r>
            <a:r>
              <a:rPr lang="zh-CN" altLang="en-US" sz="2400" dirty="0">
                <a:solidFill>
                  <a:srgbClr val="C00000"/>
                </a:solidFill>
                <a:latin typeface="华文中宋" panose="02010600040101010101" pitchFamily="2" charset="-122"/>
                <a:ea typeface="华文中宋" panose="02010600040101010101" pitchFamily="2" charset="-122"/>
                <a:sym typeface="+mn-ea"/>
              </a:rPr>
              <a:t>理论点阐述</a:t>
            </a:r>
            <a:r>
              <a:rPr lang="en-US" altLang="zh-CN" sz="2400" dirty="0">
                <a:solidFill>
                  <a:srgbClr val="C00000"/>
                </a:solidFill>
                <a:latin typeface="华文中宋" panose="02010600040101010101" pitchFamily="2" charset="-122"/>
                <a:ea typeface="华文中宋" panose="02010600040101010101" pitchFamily="2" charset="-122"/>
                <a:sym typeface="+mn-ea"/>
              </a:rPr>
              <a:t>→</a:t>
            </a:r>
            <a:r>
              <a:rPr lang="zh-CN" altLang="en-US" sz="2400" dirty="0">
                <a:solidFill>
                  <a:srgbClr val="C00000"/>
                </a:solidFill>
                <a:latin typeface="华文中宋" panose="02010600040101010101" pitchFamily="2" charset="-122"/>
                <a:ea typeface="华文中宋" panose="02010600040101010101" pitchFamily="2" charset="-122"/>
                <a:sym typeface="+mn-ea"/>
              </a:rPr>
              <a:t>理论与实际结合</a:t>
            </a:r>
            <a:r>
              <a:rPr lang="zh-CN" altLang="en-US" sz="2400" dirty="0">
                <a:solidFill>
                  <a:schemeClr val="tx1"/>
                </a:solidFill>
                <a:latin typeface="华文中宋" panose="02010600040101010101" pitchFamily="2" charset="-122"/>
                <a:ea typeface="华文中宋" panose="02010600040101010101" pitchFamily="2" charset="-122"/>
                <a:sym typeface="+mn-ea"/>
              </a:rPr>
              <a:t>；</a:t>
            </a:r>
          </a:p>
        </p:txBody>
      </p:sp>
      <p:sp>
        <p:nvSpPr>
          <p:cNvPr id="69635" name="文本框 2"/>
          <p:cNvSpPr txBox="1"/>
          <p:nvPr/>
        </p:nvSpPr>
        <p:spPr>
          <a:xfrm>
            <a:off x="2431163" y="1292808"/>
            <a:ext cx="6315075" cy="645160"/>
          </a:xfrm>
          <a:prstGeom prst="rect">
            <a:avLst/>
          </a:prstGeom>
          <a:noFill/>
          <a:ln w="9525">
            <a:noFill/>
          </a:ln>
        </p:spPr>
        <p:txBody>
          <a:bodyPr>
            <a:spAutoFit/>
          </a:bodyPr>
          <a:lstStyle/>
          <a:p>
            <a:pPr algn="ctr" eaLnBrk="0" hangingPunct="0"/>
            <a:r>
              <a:rPr lang="zh-CN" altLang="zh-CN" sz="3600" dirty="0">
                <a:solidFill>
                  <a:srgbClr val="C00000"/>
                </a:solidFill>
                <a:latin typeface="黑体" panose="02010609060101010101" pitchFamily="49" charset="-122"/>
                <a:ea typeface="黑体" panose="02010609060101010101" pitchFamily="49" charset="-122"/>
              </a:rPr>
              <a:t>材料分析题答题注意事项</a:t>
            </a:r>
          </a:p>
        </p:txBody>
      </p:sp>
      <p:sp>
        <p:nvSpPr>
          <p:cNvPr id="3" name="文本框 2"/>
          <p:cNvSpPr txBox="1"/>
          <p:nvPr/>
        </p:nvSpPr>
        <p:spPr>
          <a:xfrm>
            <a:off x="1055370" y="3068960"/>
            <a:ext cx="9300944" cy="461665"/>
          </a:xfrm>
          <a:prstGeom prst="rect">
            <a:avLst/>
          </a:prstGeom>
          <a:noFill/>
        </p:spPr>
        <p:txBody>
          <a:bodyPr wrap="none" rtlCol="0" anchor="t">
            <a:spAutoFit/>
          </a:bodyPr>
          <a:lstStyle/>
          <a:p>
            <a:pPr algn="l"/>
            <a:r>
              <a:rPr lang="en-US" altLang="zh-CN" sz="2400" dirty="0">
                <a:latin typeface="华文中宋" panose="02010600040101010101" pitchFamily="2" charset="-122"/>
                <a:ea typeface="华文中宋" panose="02010600040101010101" pitchFamily="2" charset="-122"/>
                <a:sym typeface="+mn-ea"/>
              </a:rPr>
              <a:t>2</a:t>
            </a:r>
            <a:r>
              <a:rPr lang="zh-CN" altLang="en-US" sz="2400" dirty="0">
                <a:latin typeface="华文中宋" panose="02010600040101010101" pitchFamily="2" charset="-122"/>
                <a:ea typeface="华文中宋" panose="02010600040101010101" pitchFamily="2" charset="-122"/>
                <a:sym typeface="+mn-ea"/>
              </a:rPr>
              <a:t>、切记：</a:t>
            </a:r>
            <a:r>
              <a:rPr lang="zh-CN" altLang="en-US" sz="2400" dirty="0">
                <a:solidFill>
                  <a:srgbClr val="C00000"/>
                </a:solidFill>
                <a:latin typeface="华文中宋" panose="02010600040101010101" pitchFamily="2" charset="-122"/>
                <a:ea typeface="华文中宋" panose="02010600040101010101" pitchFamily="2" charset="-122"/>
                <a:sym typeface="+mn-ea"/>
              </a:rPr>
              <a:t>尽量以观点（论点）作为起始句，再结合材料展开论述</a:t>
            </a:r>
            <a:r>
              <a:rPr lang="zh-CN" altLang="en-US" sz="2400" dirty="0">
                <a:latin typeface="华文中宋" panose="02010600040101010101" pitchFamily="2" charset="-122"/>
                <a:ea typeface="华文中宋" panose="02010600040101010101" pitchFamily="2" charset="-122"/>
                <a:sym typeface="+mn-ea"/>
              </a:rPr>
              <a:t>；</a:t>
            </a:r>
            <a:endParaRPr lang="zh-CN" sz="24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55370" y="3716660"/>
            <a:ext cx="3760966" cy="461665"/>
          </a:xfrm>
          <a:prstGeom prst="rect">
            <a:avLst/>
          </a:prstGeom>
          <a:noFill/>
        </p:spPr>
        <p:txBody>
          <a:bodyPr wrap="none" rtlCol="0" anchor="t">
            <a:spAutoFit/>
          </a:bodyPr>
          <a:lstStyle/>
          <a:p>
            <a:pPr algn="l"/>
            <a:r>
              <a:rPr lang="en-US" altLang="zh-CN" sz="2400">
                <a:latin typeface="华文中宋" panose="02010600040101010101" pitchFamily="2" charset="-122"/>
                <a:ea typeface="华文中宋" panose="02010600040101010101" pitchFamily="2" charset="-122"/>
                <a:sym typeface="+mn-ea"/>
              </a:rPr>
              <a:t>3</a:t>
            </a:r>
            <a:r>
              <a:rPr lang="zh-CN" altLang="en-US" sz="2400">
                <a:latin typeface="华文中宋" panose="02010600040101010101" pitchFamily="2" charset="-122"/>
                <a:ea typeface="华文中宋" panose="02010600040101010101" pitchFamily="2" charset="-122"/>
                <a:sym typeface="+mn-ea"/>
              </a:rPr>
              <a:t>、切记：</a:t>
            </a:r>
            <a:r>
              <a:rPr lang="zh-CN" altLang="en-US" sz="2400">
                <a:solidFill>
                  <a:srgbClr val="C00000"/>
                </a:solidFill>
                <a:latin typeface="华文中宋" panose="02010600040101010101" pitchFamily="2" charset="-122"/>
                <a:ea typeface="华文中宋" panose="02010600040101010101" pitchFamily="2" charset="-122"/>
                <a:sym typeface="+mn-ea"/>
              </a:rPr>
              <a:t>注意时间分配</a:t>
            </a:r>
            <a:r>
              <a:rPr lang="zh-CN" altLang="en-US" sz="2400">
                <a:latin typeface="华文中宋" panose="02010600040101010101" pitchFamily="2" charset="-122"/>
                <a:ea typeface="华文中宋" panose="02010600040101010101" pitchFamily="2" charset="-122"/>
                <a:sym typeface="+mn-ea"/>
              </a:rPr>
              <a:t>；</a:t>
            </a:r>
            <a:endParaRPr lang="zh-CN" sz="2400">
              <a:latin typeface="华文中宋" panose="02010600040101010101" pitchFamily="2" charset="-122"/>
              <a:ea typeface="华文中宋" panose="02010600040101010101" pitchFamily="2" charset="-122"/>
            </a:endParaRPr>
          </a:p>
        </p:txBody>
      </p:sp>
      <p:sp>
        <p:nvSpPr>
          <p:cNvPr id="5" name="文本框 4"/>
          <p:cNvSpPr txBox="1"/>
          <p:nvPr/>
        </p:nvSpPr>
        <p:spPr>
          <a:xfrm>
            <a:off x="1055370" y="4364360"/>
            <a:ext cx="6530955" cy="461665"/>
          </a:xfrm>
          <a:prstGeom prst="rect">
            <a:avLst/>
          </a:prstGeom>
          <a:noFill/>
        </p:spPr>
        <p:txBody>
          <a:bodyPr wrap="none" rtlCol="0" anchor="t">
            <a:spAutoFit/>
          </a:bodyPr>
          <a:lstStyle/>
          <a:p>
            <a:pPr algn="l"/>
            <a:r>
              <a:rPr lang="en-US" altLang="zh-CN" sz="2400">
                <a:latin typeface="华文中宋" panose="02010600040101010101" pitchFamily="2" charset="-122"/>
                <a:ea typeface="华文中宋" panose="02010600040101010101" pitchFamily="2" charset="-122"/>
                <a:sym typeface="+mn-ea"/>
              </a:rPr>
              <a:t>4</a:t>
            </a:r>
            <a:r>
              <a:rPr lang="zh-CN" altLang="en-US" sz="2400">
                <a:latin typeface="华文中宋" panose="02010600040101010101" pitchFamily="2" charset="-122"/>
                <a:ea typeface="华文中宋" panose="02010600040101010101" pitchFamily="2" charset="-122"/>
                <a:sym typeface="+mn-ea"/>
              </a:rPr>
              <a:t>、切记：</a:t>
            </a:r>
            <a:r>
              <a:rPr lang="zh-CN" altLang="en-US" sz="2400">
                <a:solidFill>
                  <a:srgbClr val="C00000"/>
                </a:solidFill>
                <a:latin typeface="华文中宋" panose="02010600040101010101" pitchFamily="2" charset="-122"/>
                <a:ea typeface="华文中宋" panose="02010600040101010101" pitchFamily="2" charset="-122"/>
                <a:sym typeface="+mn-ea"/>
              </a:rPr>
              <a:t>字可以不漂亮，但一定要工整书写</a:t>
            </a:r>
            <a:r>
              <a:rPr lang="zh-CN" altLang="en-US" sz="2400">
                <a:latin typeface="华文中宋" panose="02010600040101010101" pitchFamily="2" charset="-122"/>
                <a:ea typeface="华文中宋" panose="02010600040101010101" pitchFamily="2" charset="-122"/>
                <a:sym typeface="+mn-ea"/>
              </a:rPr>
              <a:t>；</a:t>
            </a:r>
            <a:endParaRPr lang="zh-CN" sz="2400">
              <a:latin typeface="华文中宋" panose="02010600040101010101" pitchFamily="2" charset="-122"/>
              <a:ea typeface="华文中宋" panose="02010600040101010101" pitchFamily="2" charset="-122"/>
            </a:endParaRPr>
          </a:p>
        </p:txBody>
      </p:sp>
      <p:sp>
        <p:nvSpPr>
          <p:cNvPr id="6" name="文本框 5"/>
          <p:cNvSpPr txBox="1"/>
          <p:nvPr/>
        </p:nvSpPr>
        <p:spPr>
          <a:xfrm>
            <a:off x="1055370" y="5085085"/>
            <a:ext cx="5915402" cy="461665"/>
          </a:xfrm>
          <a:prstGeom prst="rect">
            <a:avLst/>
          </a:prstGeom>
          <a:noFill/>
        </p:spPr>
        <p:txBody>
          <a:bodyPr wrap="none" rtlCol="0" anchor="t">
            <a:spAutoFit/>
          </a:bodyPr>
          <a:lstStyle/>
          <a:p>
            <a:pPr algn="l"/>
            <a:r>
              <a:rPr lang="en-US" altLang="zh-CN" sz="2400">
                <a:latin typeface="华文中宋" panose="02010600040101010101" pitchFamily="2" charset="-122"/>
                <a:ea typeface="华文中宋" panose="02010600040101010101" pitchFamily="2" charset="-122"/>
                <a:sym typeface="+mn-ea"/>
              </a:rPr>
              <a:t>5</a:t>
            </a:r>
            <a:r>
              <a:rPr lang="zh-CN" altLang="en-US" sz="2400">
                <a:latin typeface="华文中宋" panose="02010600040101010101" pitchFamily="2" charset="-122"/>
                <a:ea typeface="华文中宋" panose="02010600040101010101" pitchFamily="2" charset="-122"/>
                <a:sym typeface="+mn-ea"/>
              </a:rPr>
              <a:t>、切记：</a:t>
            </a:r>
            <a:r>
              <a:rPr lang="zh-CN" altLang="en-US" sz="2400">
                <a:solidFill>
                  <a:srgbClr val="C00000"/>
                </a:solidFill>
                <a:latin typeface="华文中宋" panose="02010600040101010101" pitchFamily="2" charset="-122"/>
                <a:ea typeface="华文中宋" panose="02010600040101010101" pitchFamily="2" charset="-122"/>
                <a:sym typeface="+mn-ea"/>
              </a:rPr>
              <a:t>不要空题不答，尽量充分论述</a:t>
            </a:r>
            <a:r>
              <a:rPr lang="zh-CN" altLang="en-US" sz="2400">
                <a:latin typeface="华文中宋" panose="02010600040101010101" pitchFamily="2" charset="-122"/>
                <a:ea typeface="华文中宋" panose="02010600040101010101" pitchFamily="2" charset="-122"/>
                <a:sym typeface="+mn-ea"/>
              </a:rPr>
              <a:t>。</a:t>
            </a:r>
          </a:p>
        </p:txBody>
      </p:sp>
      <p:sp>
        <p:nvSpPr>
          <p:cNvPr id="9" name="灯片编号占位符 4"/>
          <p:cNvSpPr txBox="1"/>
          <p:nvPr/>
        </p:nvSpPr>
        <p:spPr>
          <a:xfrm>
            <a:off x="11544140" y="6580798"/>
            <a:ext cx="647860" cy="232078"/>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pPr algn="r">
              <a:defRPr/>
            </a:pPr>
            <a:fld id="{D23484FC-FC44-4FF4-8B94-15C9C767C27F}" type="slidenum">
              <a:rPr lang="zh-CN" altLang="en-US" sz="1100" smtClean="0">
                <a:latin typeface="Times New Roman" panose="02020603050405020304" pitchFamily="18" charset="0"/>
                <a:cs typeface="Times New Roman" panose="02020603050405020304" pitchFamily="18" charset="0"/>
              </a:rPr>
              <a:t>88</a:t>
            </a:fld>
            <a:endParaRPr lang="zh-CN" altLang="en-US" sz="1100" dirty="0">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祝你期末顺利呀！</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1"/>
          <p:cNvSpPr>
            <a:spLocks noGrp="1"/>
          </p:cNvSpPr>
          <p:nvPr>
            <p:ph type="sldNum" sz="quarter" idx="12"/>
          </p:nvPr>
        </p:nvSpPr>
        <p:spPr>
          <a:xfrm>
            <a:off x="11874281" y="6488612"/>
            <a:ext cx="305673" cy="370236"/>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t>9</a:t>
            </a:fld>
            <a:endParaRPr lang="en-US" altLang="zh-CN" sz="1200" dirty="0"/>
          </a:p>
        </p:txBody>
      </p:sp>
      <p:sp>
        <p:nvSpPr>
          <p:cNvPr id="11" name="Freeform 10"/>
          <p:cNvSpPr/>
          <p:nvPr/>
        </p:nvSpPr>
        <p:spPr>
          <a:xfrm>
            <a:off x="1574800" y="998538"/>
            <a:ext cx="8693150" cy="548058"/>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7446269" cy="461665"/>
          </a:xfrm>
          <a:prstGeom prst="rect">
            <a:avLst/>
          </a:prstGeom>
          <a:noFill/>
          <a:ln w="9525">
            <a:noFill/>
          </a:ln>
        </p:spPr>
        <p:txBody>
          <a:bodyPr wrap="none">
            <a:spAutoFit/>
          </a:bodyPr>
          <a:lstStyle/>
          <a:p>
            <a:pPr eaLnBrk="0" hangingPunct="0"/>
            <a:r>
              <a:rPr lang="zh-CN" altLang="en-US" sz="2400" b="1" dirty="0">
                <a:solidFill>
                  <a:schemeClr val="bg1"/>
                </a:solidFill>
                <a:latin typeface="微软雅黑" panose="020B0503020204020204" pitchFamily="34" charset="-122"/>
                <a:ea typeface="微软雅黑" panose="020B0503020204020204" pitchFamily="34" charset="-122"/>
              </a:rPr>
              <a:t>导论  马克思主义中国化时代化的历史进程与理论成果</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6" name="灯片编号占位符 1"/>
          <p:cNvSpPr txBox="1"/>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r" eaLnBrk="1" hangingPunct="1"/>
            <a:fld id="{9A0DB2DC-4C9A-4742-B13C-FB6460FD3503}" type="slidenum">
              <a:rPr lang="en-US" altLang="zh-CN" sz="1400" smtClean="0"/>
              <a:t>9</a:t>
            </a:fld>
            <a:endParaRPr lang="en-US" altLang="zh-CN" sz="1400" dirty="0"/>
          </a:p>
        </p:txBody>
      </p:sp>
      <p:sp>
        <p:nvSpPr>
          <p:cNvPr id="27" name="文本框 26"/>
          <p:cNvSpPr txBox="1"/>
          <p:nvPr/>
        </p:nvSpPr>
        <p:spPr>
          <a:xfrm>
            <a:off x="369937" y="1508696"/>
            <a:ext cx="5453737" cy="461665"/>
          </a:xfrm>
          <a:prstGeom prst="rect">
            <a:avLst/>
          </a:prstGeom>
          <a:noFill/>
          <a:ln w="9525">
            <a:noFill/>
          </a:ln>
        </p:spPr>
        <p:txBody>
          <a:bodyPr wrap="none">
            <a:spAutoFit/>
          </a:bodyPr>
          <a:lstStyle/>
          <a:p>
            <a:pPr eaLnBrk="0" hangingPunct="0"/>
            <a:r>
              <a:rPr lang="en-US" altLang="zh-CN" sz="2400" b="1" dirty="0">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马克思主义中国化时代化的理论成果</a:t>
            </a:r>
          </a:p>
        </p:txBody>
      </p:sp>
      <p:grpSp>
        <p:nvGrpSpPr>
          <p:cNvPr id="28" name="组合 27"/>
          <p:cNvGrpSpPr/>
          <p:nvPr/>
        </p:nvGrpSpPr>
        <p:grpSpPr>
          <a:xfrm>
            <a:off x="3345379" y="2060848"/>
            <a:ext cx="5520900" cy="2467546"/>
            <a:chOff x="3266255" y="2155825"/>
            <a:chExt cx="5520900" cy="2467546"/>
          </a:xfrm>
        </p:grpSpPr>
        <p:pic>
          <p:nvPicPr>
            <p:cNvPr id="29"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9222" y="2158368"/>
              <a:ext cx="1720055" cy="24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6255" y="2155825"/>
              <a:ext cx="1862967" cy="246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277" y="2158368"/>
              <a:ext cx="1937878" cy="24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图片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1337" y="2062119"/>
            <a:ext cx="1893849" cy="24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13"/>
          <p:cNvSpPr txBox="1">
            <a:spLocks noChangeArrowheads="1"/>
          </p:cNvSpPr>
          <p:nvPr/>
        </p:nvSpPr>
        <p:spPr bwMode="auto">
          <a:xfrm>
            <a:off x="6993452" y="4873882"/>
            <a:ext cx="18728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科学发展观</a:t>
            </a:r>
          </a:p>
        </p:txBody>
      </p:sp>
      <p:sp>
        <p:nvSpPr>
          <p:cNvPr id="34" name="文本框 14"/>
          <p:cNvSpPr txBox="1">
            <a:spLocks noChangeArrowheads="1"/>
          </p:cNvSpPr>
          <p:nvPr/>
        </p:nvSpPr>
        <p:spPr bwMode="auto">
          <a:xfrm>
            <a:off x="5225769" y="4650375"/>
            <a:ext cx="1812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“三个代表”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a:t>
            </a:r>
          </a:p>
        </p:txBody>
      </p:sp>
      <p:sp>
        <p:nvSpPr>
          <p:cNvPr id="35" name="文本框 15"/>
          <p:cNvSpPr txBox="1">
            <a:spLocks noChangeArrowheads="1"/>
          </p:cNvSpPr>
          <p:nvPr/>
        </p:nvSpPr>
        <p:spPr bwMode="auto">
          <a:xfrm>
            <a:off x="3396138" y="4873882"/>
            <a:ext cx="1812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邓小平理论</a:t>
            </a:r>
          </a:p>
        </p:txBody>
      </p:sp>
      <p:sp>
        <p:nvSpPr>
          <p:cNvPr id="36" name="文本框 16"/>
          <p:cNvSpPr txBox="1">
            <a:spLocks noChangeArrowheads="1"/>
          </p:cNvSpPr>
          <p:nvPr/>
        </p:nvSpPr>
        <p:spPr bwMode="auto">
          <a:xfrm>
            <a:off x="9219822" y="4689216"/>
            <a:ext cx="24768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习近平新时代中国特色社会主义思想</a:t>
            </a:r>
          </a:p>
        </p:txBody>
      </p:sp>
      <p:sp>
        <p:nvSpPr>
          <p:cNvPr id="37" name="文本框 18"/>
          <p:cNvSpPr txBox="1">
            <a:spLocks noChangeArrowheads="1"/>
          </p:cNvSpPr>
          <p:nvPr/>
        </p:nvSpPr>
        <p:spPr bwMode="auto">
          <a:xfrm>
            <a:off x="4867390" y="5962816"/>
            <a:ext cx="2174853" cy="830997"/>
          </a:xfrm>
          <a:prstGeom prst="rect">
            <a:avLst/>
          </a:prstGeom>
          <a:gradFill rotWithShape="1">
            <a:gsLst>
              <a:gs pos="0">
                <a:srgbClr val="B93237">
                  <a:satMod val="103000"/>
                  <a:lumMod val="102000"/>
                  <a:tint val="94000"/>
                </a:srgbClr>
              </a:gs>
              <a:gs pos="50000">
                <a:srgbClr val="B93237">
                  <a:satMod val="110000"/>
                  <a:lumMod val="100000"/>
                  <a:shade val="100000"/>
                </a:srgbClr>
              </a:gs>
              <a:gs pos="100000">
                <a:srgbClr val="B9323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带领中国人民</a:t>
            </a:r>
            <a:endPar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富起来</a:t>
            </a:r>
          </a:p>
        </p:txBody>
      </p:sp>
      <p:sp>
        <p:nvSpPr>
          <p:cNvPr id="38" name="文本框 21"/>
          <p:cNvSpPr txBox="1">
            <a:spLocks noChangeArrowheads="1"/>
          </p:cNvSpPr>
          <p:nvPr/>
        </p:nvSpPr>
        <p:spPr bwMode="auto">
          <a:xfrm>
            <a:off x="9370835" y="5962816"/>
            <a:ext cx="2174853" cy="830997"/>
          </a:xfrm>
          <a:prstGeom prst="rect">
            <a:avLst/>
          </a:prstGeom>
          <a:gradFill rotWithShape="1">
            <a:gsLst>
              <a:gs pos="0">
                <a:srgbClr val="B93237">
                  <a:satMod val="103000"/>
                  <a:lumMod val="102000"/>
                  <a:tint val="94000"/>
                </a:srgbClr>
              </a:gs>
              <a:gs pos="50000">
                <a:srgbClr val="B93237">
                  <a:satMod val="110000"/>
                  <a:lumMod val="100000"/>
                  <a:shade val="100000"/>
                </a:srgbClr>
              </a:gs>
              <a:gs pos="100000">
                <a:srgbClr val="B9323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带领中国人民</a:t>
            </a:r>
            <a:endPar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强起来</a:t>
            </a:r>
            <a:endPar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9" name="图片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978" y="2063391"/>
            <a:ext cx="1933163" cy="246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本框 10"/>
          <p:cNvSpPr txBox="1">
            <a:spLocks noChangeArrowheads="1"/>
          </p:cNvSpPr>
          <p:nvPr/>
        </p:nvSpPr>
        <p:spPr bwMode="auto">
          <a:xfrm>
            <a:off x="833539" y="4781549"/>
            <a:ext cx="171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毛泽东思想</a:t>
            </a:r>
          </a:p>
        </p:txBody>
      </p:sp>
      <p:sp>
        <p:nvSpPr>
          <p:cNvPr id="41" name="文本框 17"/>
          <p:cNvSpPr txBox="1">
            <a:spLocks noChangeArrowheads="1"/>
          </p:cNvSpPr>
          <p:nvPr/>
        </p:nvSpPr>
        <p:spPr bwMode="auto">
          <a:xfrm>
            <a:off x="546100" y="5962816"/>
            <a:ext cx="2244919" cy="830997"/>
          </a:xfrm>
          <a:prstGeom prst="rect">
            <a:avLst/>
          </a:prstGeom>
          <a:gradFill rotWithShape="1">
            <a:gsLst>
              <a:gs pos="0">
                <a:srgbClr val="B93237">
                  <a:satMod val="103000"/>
                  <a:lumMod val="102000"/>
                  <a:tint val="94000"/>
                </a:srgbClr>
              </a:gs>
              <a:gs pos="50000">
                <a:srgbClr val="B93237">
                  <a:satMod val="110000"/>
                  <a:lumMod val="100000"/>
                  <a:shade val="100000"/>
                </a:srgbClr>
              </a:gs>
              <a:gs pos="100000">
                <a:srgbClr val="B9323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带领中国人民</a:t>
            </a: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站起来</a:t>
            </a:r>
          </a:p>
        </p:txBody>
      </p:sp>
      <p:cxnSp>
        <p:nvCxnSpPr>
          <p:cNvPr id="42" name="直接连接符 41"/>
          <p:cNvCxnSpPr/>
          <p:nvPr/>
        </p:nvCxnSpPr>
        <p:spPr>
          <a:xfrm>
            <a:off x="5194310" y="4691178"/>
            <a:ext cx="0" cy="784830"/>
          </a:xfrm>
          <a:prstGeom prst="line">
            <a:avLst/>
          </a:prstGeom>
          <a:noFill/>
          <a:ln w="31750" cap="flat" cmpd="sng" algn="ctr">
            <a:solidFill>
              <a:srgbClr val="B93237">
                <a:lumMod val="100000"/>
              </a:srgbClr>
            </a:solidFill>
            <a:prstDash val="sysDot"/>
            <a:miter lim="800000"/>
          </a:ln>
          <a:effectLst/>
        </p:spPr>
      </p:cxnSp>
      <p:cxnSp>
        <p:nvCxnSpPr>
          <p:cNvPr id="43" name="直接连接符 42"/>
          <p:cNvCxnSpPr/>
          <p:nvPr/>
        </p:nvCxnSpPr>
        <p:spPr>
          <a:xfrm>
            <a:off x="6952465" y="4691178"/>
            <a:ext cx="0" cy="784830"/>
          </a:xfrm>
          <a:prstGeom prst="line">
            <a:avLst/>
          </a:prstGeom>
          <a:noFill/>
          <a:ln w="31750" cap="flat" cmpd="sng" algn="ctr">
            <a:solidFill>
              <a:srgbClr val="B93237">
                <a:lumMod val="100000"/>
              </a:srgbClr>
            </a:solidFill>
            <a:prstDash val="sysDot"/>
            <a:miter lim="800000"/>
          </a:ln>
          <a:effectLst/>
        </p:spPr>
      </p:cxnSp>
      <p:cxnSp>
        <p:nvCxnSpPr>
          <p:cNvPr id="44" name="直接箭头连接符 43"/>
          <p:cNvCxnSpPr/>
          <p:nvPr/>
        </p:nvCxnSpPr>
        <p:spPr>
          <a:xfrm>
            <a:off x="1689180" y="5467820"/>
            <a:ext cx="0" cy="427917"/>
          </a:xfrm>
          <a:prstGeom prst="straightConnector1">
            <a:avLst/>
          </a:prstGeom>
          <a:noFill/>
          <a:ln w="31750" cap="flat" cmpd="sng" algn="ctr">
            <a:solidFill>
              <a:srgbClr val="B93237">
                <a:lumMod val="100000"/>
              </a:srgbClr>
            </a:solidFill>
            <a:prstDash val="solid"/>
            <a:miter lim="800000"/>
            <a:tailEnd type="triangle"/>
          </a:ln>
          <a:effectLst/>
        </p:spPr>
      </p:cxnSp>
      <p:cxnSp>
        <p:nvCxnSpPr>
          <p:cNvPr id="45" name="直接箭头连接符 44"/>
          <p:cNvCxnSpPr/>
          <p:nvPr/>
        </p:nvCxnSpPr>
        <p:spPr>
          <a:xfrm>
            <a:off x="10458261" y="5467820"/>
            <a:ext cx="0" cy="427917"/>
          </a:xfrm>
          <a:prstGeom prst="straightConnector1">
            <a:avLst/>
          </a:prstGeom>
          <a:noFill/>
          <a:ln w="31750" cap="flat" cmpd="sng" algn="ctr">
            <a:solidFill>
              <a:srgbClr val="B93237">
                <a:lumMod val="100000"/>
              </a:srgbClr>
            </a:solidFill>
            <a:prstDash val="solid"/>
            <a:miter lim="800000"/>
            <a:tailEnd type="triangle"/>
          </a:ln>
          <a:effectLst/>
        </p:spPr>
      </p:cxnSp>
      <p:cxnSp>
        <p:nvCxnSpPr>
          <p:cNvPr id="46" name="直接箭头连接符 45"/>
          <p:cNvCxnSpPr/>
          <p:nvPr/>
        </p:nvCxnSpPr>
        <p:spPr>
          <a:xfrm>
            <a:off x="5978896" y="5467820"/>
            <a:ext cx="0" cy="427917"/>
          </a:xfrm>
          <a:prstGeom prst="straightConnector1">
            <a:avLst/>
          </a:prstGeom>
          <a:noFill/>
          <a:ln w="31750" cap="flat" cmpd="sng" algn="ctr">
            <a:solidFill>
              <a:srgbClr val="B93237">
                <a:lumMod val="100000"/>
              </a:srgbClr>
            </a:solidFill>
            <a:prstDash val="solid"/>
            <a:miter lim="800000"/>
            <a:tailEnd type="triangle"/>
          </a:ln>
          <a:effectLst/>
        </p:spPr>
      </p:cxnSp>
      <p:cxnSp>
        <p:nvCxnSpPr>
          <p:cNvPr id="47" name="直接连接符 46"/>
          <p:cNvCxnSpPr/>
          <p:nvPr/>
        </p:nvCxnSpPr>
        <p:spPr>
          <a:xfrm>
            <a:off x="4302242" y="5427880"/>
            <a:ext cx="0" cy="253898"/>
          </a:xfrm>
          <a:prstGeom prst="line">
            <a:avLst/>
          </a:prstGeom>
          <a:noFill/>
          <a:ln w="31750" cap="flat" cmpd="sng" algn="ctr">
            <a:solidFill>
              <a:srgbClr val="B93237">
                <a:lumMod val="100000"/>
              </a:srgbClr>
            </a:solidFill>
            <a:prstDash val="solid"/>
            <a:miter lim="800000"/>
          </a:ln>
          <a:effectLst/>
        </p:spPr>
      </p:cxnSp>
      <p:cxnSp>
        <p:nvCxnSpPr>
          <p:cNvPr id="48" name="直接连接符 47"/>
          <p:cNvCxnSpPr/>
          <p:nvPr/>
        </p:nvCxnSpPr>
        <p:spPr>
          <a:xfrm>
            <a:off x="7973258" y="5427880"/>
            <a:ext cx="0" cy="253898"/>
          </a:xfrm>
          <a:prstGeom prst="line">
            <a:avLst/>
          </a:prstGeom>
          <a:noFill/>
          <a:ln w="31750" cap="flat" cmpd="sng" algn="ctr">
            <a:solidFill>
              <a:srgbClr val="B93237">
                <a:lumMod val="100000"/>
              </a:srgbClr>
            </a:solidFill>
            <a:prstDash val="solid"/>
            <a:miter lim="800000"/>
          </a:ln>
          <a:effectLst/>
        </p:spPr>
      </p:cxnSp>
      <p:cxnSp>
        <p:nvCxnSpPr>
          <p:cNvPr id="49" name="直接连接符 48"/>
          <p:cNvCxnSpPr/>
          <p:nvPr/>
        </p:nvCxnSpPr>
        <p:spPr>
          <a:xfrm>
            <a:off x="4320255" y="5681778"/>
            <a:ext cx="3653003" cy="0"/>
          </a:xfrm>
          <a:prstGeom prst="line">
            <a:avLst/>
          </a:prstGeom>
          <a:noFill/>
          <a:ln w="31750" cap="flat" cmpd="sng" algn="ctr">
            <a:solidFill>
              <a:srgbClr val="B93237">
                <a:lumMod val="100000"/>
              </a:srgbClr>
            </a:solidFill>
            <a:prstDash val="solid"/>
            <a:miter lim="800000"/>
          </a:ln>
          <a:effectLst/>
        </p:spPr>
      </p:cxnSp>
      <p:sp>
        <p:nvSpPr>
          <p:cNvPr id="50" name="箭头: 右 49"/>
          <p:cNvSpPr/>
          <p:nvPr/>
        </p:nvSpPr>
        <p:spPr>
          <a:xfrm>
            <a:off x="3527398" y="6135998"/>
            <a:ext cx="603613" cy="484632"/>
          </a:xfrm>
          <a:prstGeom prst="rightArrow">
            <a:avLst/>
          </a:prstGeom>
          <a:solidFill>
            <a:srgbClr val="B932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箭头: 右 50"/>
          <p:cNvSpPr/>
          <p:nvPr/>
        </p:nvSpPr>
        <p:spPr>
          <a:xfrm>
            <a:off x="7929865" y="6151738"/>
            <a:ext cx="603613" cy="484632"/>
          </a:xfrm>
          <a:prstGeom prst="rightArrow">
            <a:avLst/>
          </a:prstGeom>
          <a:solidFill>
            <a:srgbClr val="B932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Q2NTBkZDQ3ZTRmMzFkNWFiY2QyMjE1MmI3M2YwNW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UNIT_TYPE" val="β"/>
  <p:tag name="TABLE_SKINIDX" val="1"/>
  <p:tag name="TABLE_COLORIDX" val="c"/>
  <p:tag name="TABLE_ENDDRAG_ORIGIN_RECT" val="502*324"/>
  <p:tag name="TABLE_ENDDRAG_RECT" val="200*162*502*324"/>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200}"/>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0bd69b8f-d85c-42d4-8d88-5f2d16ed5db0}"/>
  <p:tag name="TABLE_ENDDRAG_ORIGIN_RECT" val="859*343"/>
  <p:tag name="TABLE_ENDDRAG_RECT" val="49*163*859*343"/>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2e7c689-d2ed-4d50-93c6-9c6942302834}"/>
  <p:tag name="TABLE_ENDDRAG_ORIGIN_RECT" val="859*359"/>
  <p:tag name="TABLE_ENDDRAG_RECT" val="49*103*859*359"/>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6"/>
  <p:tag name="KSO_WM_UNIT_ID" val="diagram20161348_3*q_i*1_16"/>
  <p:tag name="KSO_WM_UNIT_LAYERLEVEL" val="1_1"/>
  <p:tag name="KSO_WM_DIAGRAM_GROUP_CODE" val="q1-1"/>
  <p:tag name="KSO_WM_UNIT_FILL_FORE_SCHEMECOLOR_INDEX" val="5"/>
  <p:tag name="KSO_WM_UNI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7"/>
  <p:tag name="KSO_WM_UNIT_ID" val="diagram20161348_3*q_i*1_17"/>
  <p:tag name="KSO_WM_UNIT_LAYERLEVEL" val="1_1"/>
  <p:tag name="KSO_WM_DIAGRAM_GROUP_CODE" val="q1-1"/>
  <p:tag name="KSO_WM_UNIT_FILL_FORE_SCHEMECOLOR_INDEX" val="6"/>
  <p:tag name="KSO_WM_UNIT_FILL_TYPE" val="1"/>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7"/>
  <p:tag name="KSO_WM_UNIT_ID" val="diagram20161348_3*q_i*1_7"/>
  <p:tag name="KSO_WM_UNIT_LAYERLEVEL" val="1_1"/>
  <p:tag name="KSO_WM_DIAGRAM_GROUP_CODE" val="q1-1"/>
  <p:tag name="KSO_WM_UNIT_FILL_FORE_SCHEMECOLOR_INDEX" val="7"/>
  <p:tag name="KSO_WM_UNIT_FILL_TYPE" val="1"/>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8"/>
  <p:tag name="KSO_WM_UNIT_ID" val="diagram20161348_3*q_i*1_8"/>
  <p:tag name="KSO_WM_UNIT_LAYERLEVEL" val="1_1"/>
  <p:tag name="KSO_WM_DIAGRAM_GROUP_CODE" val="q1-1"/>
  <p:tag name="KSO_WM_UNIT_FILL_FORE_SCHEMECOLOR_INDEX" val="8"/>
  <p:tag name="KSO_WM_UNI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9"/>
  <p:tag name="KSO_WM_UNIT_ID" val="diagram20161348_3*q_i*1_9"/>
  <p:tag name="KSO_WM_UNIT_LAYERLEVEL" val="1_1"/>
  <p:tag name="KSO_WM_DIAGRAM_GROUP_CODE" val="q1-1"/>
  <p:tag name="KSO_WM_UNIT_FILL_FORE_SCHEMECOLOR_INDEX" val="13"/>
  <p:tag name="KSO_WM_UNIT_FILL_TYPE" val="1"/>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3"/>
  <p:tag name="KSO_WM_UNIT_ID" val="diagram20161348_3*q_i*1_13"/>
  <p:tag name="KSO_WM_UNIT_LAYERLEVEL" val="1_1"/>
  <p:tag name="KSO_WM_DIAGRAM_GROUP_CODE" val="q1-1"/>
  <p:tag name="KSO_WM_UNIT_TEXT_FILL_FORE_SCHEMECOLOR_INDEX" val="14"/>
  <p:tag name="KSO_WM_UNIT_TEXT_FILL_TYPE" val="1"/>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4"/>
  <p:tag name="KSO_WM_UNIT_ID" val="diagram20161348_3*q_i*1_14"/>
  <p:tag name="KSO_WM_UNIT_LAYERLEVEL" val="1_1"/>
  <p:tag name="KSO_WM_DIAGRAM_GROUP_CODE" val="q1-1"/>
  <p:tag name="KSO_WM_UNIT_TEXT_FILL_FORE_SCHEMECOLOR_INDEX" val="14"/>
  <p:tag name="KSO_WM_UNIT_TEXT_FILL_TYPE" val="1"/>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5"/>
  <p:tag name="KSO_WM_UNIT_ID" val="diagram20161348_3*q_i*1_15"/>
  <p:tag name="KSO_WM_UNIT_LAYERLEVEL" val="1_1"/>
  <p:tag name="KSO_WM_DIAGRAM_GROUP_CODE" val="q1-1"/>
  <p:tag name="KSO_WM_UNIT_TEXT_FILL_FORE_SCHEMECOLOR_INDEX" val="14"/>
  <p:tag name="KSO_WM_UNIT_TEXT_FILL_TYPE" val="1"/>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g"/>
  <p:tag name="KSO_WM_UNIT_INDEX" val="1"/>
  <p:tag name="KSO_WM_UNIT_ID" val="diagram20161348_3*g*1"/>
  <p:tag name="KSO_WM_UNIT_LAYERLEVEL" val="1"/>
  <p:tag name="KSO_WM_UNIT_VALUE" val="4"/>
  <p:tag name="KSO_WM_UNIT_HIGHLIGHT" val="0"/>
  <p:tag name="KSO_WM_UNIT_COMPATIBLE" val="1"/>
  <p:tag name="KSO_WM_UNIT_CLEAR" val="0"/>
  <p:tag name="KSO_WM_UNIT_RELATE_UNITID" val="diagram20161348_3*q*1"/>
  <p:tag name="KSO_WM_UNIT_PRESET_TEXT" val="LOREM"/>
</p:tagLst>
</file>

<file path=ppt/tags/tag39.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50.22125984251966,&quot;left&quot;:44.81543307086613,&quot;top&quot;:157.8138582677165,&quot;width&quot;:880.5540157480315}"/>
</p:tagLst>
</file>

<file path=ppt/theme/theme1.xml><?xml version="1.0" encoding="utf-8"?>
<a:theme xmlns:a="http://schemas.openxmlformats.org/drawingml/2006/main" name="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7465</Words>
  <Application>Microsoft Office PowerPoint</Application>
  <PresentationFormat>宽屏</PresentationFormat>
  <Paragraphs>942</Paragraphs>
  <Slides>89</Slides>
  <Notes>29</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89</vt:i4>
      </vt:variant>
    </vt:vector>
  </HeadingPairs>
  <TitlesOfParts>
    <vt:vector size="110" baseType="lpstr">
      <vt:lpstr>方正粗黑宋简体</vt:lpstr>
      <vt:lpstr>华文新魏</vt:lpstr>
      <vt:lpstr>楷体_GB2312</vt:lpstr>
      <vt:lpstr>方正大黑简体</vt:lpstr>
      <vt:lpstr>华文宋体</vt:lpstr>
      <vt:lpstr>华文中宋</vt:lpstr>
      <vt:lpstr>黑体</vt:lpstr>
      <vt:lpstr>Wingdings</vt:lpstr>
      <vt:lpstr>等线</vt:lpstr>
      <vt:lpstr>仿宋_GB2312</vt:lpstr>
      <vt:lpstr>微软雅黑</vt:lpstr>
      <vt:lpstr>Arial</vt:lpstr>
      <vt:lpstr>仿宋</vt:lpstr>
      <vt:lpstr>隶书</vt:lpstr>
      <vt:lpstr>思源黑体</vt:lpstr>
      <vt:lpstr>思源宋体 CN Heavy</vt:lpstr>
      <vt:lpstr>Times New Roman</vt:lpstr>
      <vt:lpstr>楷体</vt:lpstr>
      <vt:lpstr>默认设计模板</vt:lpstr>
      <vt:lpstr>1_默认设计模板</vt:lpstr>
      <vt:lpstr>2_默认设计模板</vt:lpstr>
      <vt:lpstr>复习课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1、新民主主义社会的性质</vt:lpstr>
      <vt:lpstr>1、新民主主义社会的性质</vt:lpstr>
      <vt:lpstr>2、党在过渡时期的总路线</vt:lpstr>
      <vt:lpstr>2、党在过渡时期的总路线</vt:lpstr>
      <vt:lpstr>3、社会主义改造道路</vt:lpstr>
      <vt:lpstr>3、社会主义改造道路</vt:lpstr>
      <vt:lpstr>3、社会主义改造道路</vt:lpstr>
      <vt:lpstr>4、社会主义制度在中国的确立</vt:lpstr>
      <vt:lpstr>PowerPoint 演示文稿</vt:lpstr>
      <vt:lpstr>4、初步探索的其他理论成果</vt:lpstr>
      <vt:lpstr>4、初步探索的其他理论成果</vt:lpstr>
      <vt:lpstr>4、初步探索的其他理论成果</vt:lpstr>
      <vt:lpstr>4、初步探索的其他理论成果</vt:lpstr>
      <vt:lpstr>4、初步探索的其他理论成果</vt:lpstr>
      <vt:lpstr>5、初步探索的意义和经验教训</vt:lpstr>
      <vt:lpstr>1、邓小平理论首要的基本的理论问题-社会主义的本质</vt:lpstr>
      <vt:lpstr>2、邓小平理论的精髓</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3、邓小平理论的主要内容</vt:lpstr>
      <vt:lpstr>PowerPoint 演示文稿</vt:lpstr>
      <vt:lpstr>1、发展是党执政兴国的第一要务</vt:lpstr>
      <vt:lpstr>2、建立社会主义市场经济体制</vt:lpstr>
      <vt:lpstr>3、全面建设小康社会</vt:lpstr>
      <vt:lpstr>PowerPoint 演示文稿</vt:lpstr>
      <vt:lpstr>4、建设社会主义政治文明</vt:lpstr>
      <vt:lpstr>5、实施“引进来”和“走出去”相结合的对外开放战略</vt:lpstr>
      <vt:lpstr>PowerPoint 演示文稿</vt:lpstr>
      <vt:lpstr>PowerPoint 演示文稿</vt:lpstr>
      <vt:lpstr>1、推动经济社会发展是科学发展观的第一要义</vt:lpstr>
      <vt:lpstr>1、推动经济社会发展是科学发展观的第一要义</vt:lpstr>
      <vt:lpstr>1、推动经济社会发展是科学发展观的第一要义</vt:lpstr>
      <vt:lpstr>2、以人为本是科学发展观的核心立场</vt:lpstr>
      <vt:lpstr>3、全面协调可持续是科学发展观的基本要求</vt:lpstr>
      <vt:lpstr>3、全面协调可持续是科学发展观的基本要求</vt:lpstr>
      <vt:lpstr>3、全面协调可持续是科学发展观的基本要求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祝你期末顺利呀！</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王carl</cp:lastModifiedBy>
  <cp:revision>859</cp:revision>
  <dcterms:created xsi:type="dcterms:W3CDTF">2006-08-15T08:33:00Z</dcterms:created>
  <dcterms:modified xsi:type="dcterms:W3CDTF">2024-06-26T09:14:00Z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329A80CCE1CC4AC6A86CD6F4909009FF_12</vt:lpwstr>
  </property>
</Properties>
</file>